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73" r:id="rId26"/>
    <p:sldId id="274" r:id="rId27"/>
    <p:sldId id="287" r:id="rId28"/>
    <p:sldId id="275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  <a:srgbClr val="000066"/>
    <a:srgbClr val="362EA2"/>
    <a:srgbClr val="0000FF"/>
    <a:srgbClr val="CC0099"/>
    <a:srgbClr val="660033"/>
    <a:srgbClr val="CC0066"/>
    <a:srgbClr val="99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2" autoAdjust="0"/>
    <p:restoredTop sz="94671" autoAdjust="0"/>
  </p:normalViewPr>
  <p:slideViewPr>
    <p:cSldViewPr>
      <p:cViewPr>
        <p:scale>
          <a:sx n="70" d="100"/>
          <a:sy n="70" d="100"/>
        </p:scale>
        <p:origin x="-1800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Pt>
            <c:idx val="0"/>
            <c:bubble3D val="0"/>
            <c:explosion val="27"/>
          </c:dPt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35,9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206901579813663E-2"/>
                  <c:y val="-0.23477676093466168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6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58,1</a:t>
                    </a:r>
                    <a:r>
                      <a:rPr lang="ru-RU" sz="2800" baseline="0" dirty="0" smtClean="0"/>
                      <a:t> </a:t>
                    </a:r>
                    <a:r>
                      <a:rPr lang="ru-RU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0.35899999999999999</c:v>
                </c:pt>
                <c:pt idx="1">
                  <c:v>0.06</c:v>
                </c:pt>
                <c:pt idx="2">
                  <c:v>0.58099999999999996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444133374394578E-3"/>
          <c:y val="0.25680810133062437"/>
          <c:w val="0.78074227535298679"/>
          <c:h val="0.560336035643295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18"/>
          <c:dPt>
            <c:idx val="0"/>
            <c:bubble3D val="0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0,8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9328940246554116E-2"/>
                  <c:y val="2.60679590294081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7,8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0111390296480864E-2"/>
                  <c:y val="1.688537113101070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2301646182703936E-2"/>
                  <c:y val="7.52066727192010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10,1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47174472969568E-2"/>
                  <c:y val="0.1234653025800594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0,1 %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569023</c:v>
                </c:pt>
                <c:pt idx="1">
                  <c:v>73320</c:v>
                </c:pt>
                <c:pt idx="2">
                  <c:v>8100</c:v>
                </c:pt>
                <c:pt idx="3">
                  <c:v>54600</c:v>
                </c:pt>
                <c:pt idx="4">
                  <c:v>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690603507003743"/>
          <c:y val="6.9844780488975466E-2"/>
          <c:w val="0.32420513825508368"/>
          <c:h val="0.75110485415925099"/>
        </c:manualLayout>
      </c:layout>
      <c:overlay val="0"/>
      <c:txPr>
        <a:bodyPr anchor="t"/>
        <a:lstStyle/>
        <a:p>
          <a:pPr>
            <a:lnSpc>
              <a:spcPts val="2400"/>
            </a:lnSpc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1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5,7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3,3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5752004068796249E-2"/>
                  <c:y val="2.08626159977020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12,1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9468396838284013E-2"/>
                  <c:y val="7.950739543476151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8,8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45.718953147630437</c:v>
                </c:pt>
                <c:pt idx="1">
                  <c:v>33.313685203273941</c:v>
                </c:pt>
                <c:pt idx="2">
                  <c:v>12.125703122368554</c:v>
                </c:pt>
                <c:pt idx="3">
                  <c:v>8.8416585267270715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Лист1!$C$2:$C$5</c:f>
              <c:numCache>
                <c:formatCode>#,##0</c:formatCode>
                <c:ptCount val="4"/>
                <c:pt idx="0">
                  <c:v>54294</c:v>
                </c:pt>
                <c:pt idx="1">
                  <c:v>39562</c:v>
                </c:pt>
                <c:pt idx="2">
                  <c:v>14400</c:v>
                </c:pt>
                <c:pt idx="3">
                  <c:v>10500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0"/>
          <c:w val="0.84649777895984402"/>
          <c:h val="0.4393874255173659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98</a:t>
                    </a:r>
                    <a:r>
                      <a:rPr lang="ru-RU" dirty="0" smtClean="0"/>
                      <a:t>,6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1,4</a:t>
                    </a:r>
                    <a:r>
                      <a:rPr lang="ru-RU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98.643785668436919</c:v>
                </c:pt>
                <c:pt idx="1">
                  <c:v>1.3562143315630799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1127387.2</c:v>
                </c:pt>
                <c:pt idx="1">
                  <c:v>15500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3,6%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5.8915592007625875E-2</c:v>
                </c:pt>
                <c:pt idx="1">
                  <c:v>1.9494570762042772E-3</c:v>
                </c:pt>
                <c:pt idx="2">
                  <c:v>9.7184434135093381E-3</c:v>
                </c:pt>
                <c:pt idx="3">
                  <c:v>3.6279446174240476E-2</c:v>
                </c:pt>
                <c:pt idx="4">
                  <c:v>0</c:v>
                </c:pt>
                <c:pt idx="5">
                  <c:v>2.0089105184206198E-2</c:v>
                </c:pt>
                <c:pt idx="6">
                  <c:v>0.65397626760947081</c:v>
                </c:pt>
                <c:pt idx="7">
                  <c:v>4.1312394498132274E-2</c:v>
                </c:pt>
                <c:pt idx="8">
                  <c:v>0.1069675595346696</c:v>
                </c:pt>
                <c:pt idx="9">
                  <c:v>3.6467343844739241E-3</c:v>
                </c:pt>
                <c:pt idx="10">
                  <c:v>6.7145000117467282E-2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30398464"/>
        <c:axId val="130395520"/>
      </c:barChart>
      <c:valAx>
        <c:axId val="130395520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30398464"/>
        <c:crosses val="autoZero"/>
        <c:crossBetween val="between"/>
      </c:valAx>
      <c:catAx>
        <c:axId val="130398464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3039552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572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59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28.08.2019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2019 год и плановый период 2020-2021 годов</a:t>
            </a:r>
          </a:p>
          <a:p>
            <a:pPr algn="ctr"/>
            <a:endParaRPr lang="ru-RU" b="1" dirty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№ 232 от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27.08.2019 г.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2019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597842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2019 год – 705 543,0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1947420"/>
              </p:ext>
            </p:extLst>
          </p:nvPr>
        </p:nvGraphicFramePr>
        <p:xfrm>
          <a:off x="467544" y="162880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2019 год – 118 756,0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538505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2019 год – 1 142 887,2 тыс.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223871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262216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1 967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186,2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768 206,0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1 859 909,6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732 350,0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772 112,0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118 756,0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774,0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113 570,0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1 142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887,2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924 082,0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974 227,6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2019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362238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651233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000 557,0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1 739 881,0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1 813 101,6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1 998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688,0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1 737 942,0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1 811 084,6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1 775,5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1 292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458,2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1 299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621,9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1 287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589,3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683,6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13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330,0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382415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5 520,0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5 545,0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5 571,0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6 199,5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4 486,0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4 575,0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10 825,5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7 415,0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7 416,0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017,1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59 817,0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62 110,0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87 369,4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90 936,0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94 698,0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20,00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429684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540480"/>
              </p:ext>
            </p:extLst>
          </p:nvPr>
        </p:nvGraphicFramePr>
        <p:xfrm>
          <a:off x="251520" y="953022"/>
          <a:ext cx="8715437" cy="5788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4942472"/>
                <a:gridCol w="1162058"/>
                <a:gridCol w="1134078"/>
                <a:gridCol w="1044781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19 442,3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792,4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800,0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77,2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7890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финансами»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142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289,0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336,0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126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997,0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106 001,9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115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119,3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117 698,6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05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8 517,6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2 000,0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4141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доступным и комфортным жильем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8195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9 042,0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</a:p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транспортной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системы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81 684,8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429684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152712"/>
              </p:ext>
            </p:extLst>
          </p:nvPr>
        </p:nvGraphicFramePr>
        <p:xfrm>
          <a:off x="323528" y="894998"/>
          <a:ext cx="8587947" cy="5846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25"/>
                <a:gridCol w="4798786"/>
                <a:gridCol w="1119625"/>
                <a:gridCol w="1068056"/>
                <a:gridCol w="1058555"/>
              </a:tblGrid>
              <a:tr h="8467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49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700,2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796,5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13 298,4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99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развитие энергетики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5 204,2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«Управление государственными финансами,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области»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480,0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"Обеспечение качественными жилищно-коммунальными услугами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населения Воронежской области"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30 000,0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57 365,6</a:t>
                      </a:r>
                    </a:p>
                  </a:txBody>
                  <a:tcPr marL="7620" marR="7620" marT="7620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843,2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073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1 939,0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7252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24 985,1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130,1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403047"/>
              </p:ext>
            </p:extLst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17 615,9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7 932,2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1 161,0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517,6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000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3 215,5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87220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605854"/>
              </p:ext>
            </p:extLst>
          </p:nvPr>
        </p:nvGraphicFramePr>
        <p:xfrm>
          <a:off x="611560" y="2204864"/>
          <a:ext cx="8000929" cy="436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6278"/>
                <a:gridCol w="327907"/>
                <a:gridCol w="1049302"/>
                <a:gridCol w="983721"/>
                <a:gridCol w="983721"/>
              </a:tblGrid>
              <a:tr h="65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068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44 950,6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068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44 950,6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10887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44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950,6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79 180,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6</a:t>
                      </a:r>
                      <a:endParaRPr lang="ru-RU" sz="1400" b="1" i="0" u="none" strike="noStrike" dirty="0" smtClean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503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latin typeface="Times New Roman"/>
                        </a:rPr>
                        <a:t>Подпрограмма 6 </a:t>
                      </a:r>
                      <a:r>
                        <a:rPr lang="ru-RU" sz="1600" b="1" i="0" u="none" strike="noStrike" dirty="0" smtClean="0">
                          <a:latin typeface="Times New Roman"/>
                        </a:rPr>
                        <a:t>"</a:t>
                      </a:r>
                      <a:r>
                        <a:rPr lang="ru-RU" sz="1600" b="1" i="0" u="none" strike="noStrike" dirty="0">
                          <a:latin typeface="Times New Roman"/>
                        </a:rPr>
                        <a:t>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44 950,6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79 180,6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5176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latin typeface="Times New Roman"/>
                        </a:rPr>
                        <a:t>Строительство пристройки к детскому саду № 5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25 866,0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latin typeface="Times New Roman"/>
                        </a:rPr>
                        <a:t>Строительство пристройки к детскому саду № 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11 095,7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47 535,4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2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к детскому саду в с. Щучье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7 988,9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31 645,2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2019 - 2021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109934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249,1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83 864,9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47 000,0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53 431,0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117 114,0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85 305,0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93 229,0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2019 год и плановый период 2020-2021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794831"/>
              </p:ext>
            </p:extLst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370,8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339,9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822,7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639,1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41 461,8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261,9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-3 339,9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471,8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489,6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931,6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2019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98 398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</a:t>
            </a:r>
            <a:r>
              <a:rPr lang="ru-RU" b="1" smtClean="0"/>
              <a:t>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53 998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2019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705 543,0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118 756,0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1 142 887,2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1 967 186,2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134 327,4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7 295,5 тыс. руб.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213 994,7 тыс. руб.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.</a:t>
            </a:r>
            <a:endParaRPr lang="ru-RU" sz="1400" b="1" dirty="0">
              <a:solidFill>
                <a:srgbClr val="000066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72 579,1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82 647,8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1 308 316,8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40 189,4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442,3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3 900,0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117 864,0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2 000 557,0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3186</TotalTime>
  <Words>2268</Words>
  <Application>Microsoft Office PowerPoint</Application>
  <PresentationFormat>Экран (4:3)</PresentationFormat>
  <Paragraphs>498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2019 год</vt:lpstr>
      <vt:lpstr>Доходы бюджета района</vt:lpstr>
      <vt:lpstr>Доходы на 2019 год</vt:lpstr>
      <vt:lpstr>Налоговые доходы Лискинского муниципального района на 2019 год – 705 543,0 тыс. рублей</vt:lpstr>
      <vt:lpstr>Неналоговые доходы Лискинского муниципального района на 2019 год – 118 756,0 тыс. рублей</vt:lpstr>
      <vt:lpstr>Безвозмездные поступления в бюджет Лискинского муниципального района на 2019 год – 1 142 887,2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2019 год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Публичные нормативные обязательства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Межбюджетные трансферты из бюджета муниципального района бюджетам поселений на период 2019 - 2021 годы</vt:lpstr>
      <vt:lpstr>Источники финансирования дефицита бюджета</vt:lpstr>
      <vt:lpstr>Источники внутреннего финансирования дефицита  районного бюджета на 2019 год и плановый период 2020-2021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278</cp:revision>
  <cp:lastPrinted>2019-06-03T11:53:50Z</cp:lastPrinted>
  <dcterms:created xsi:type="dcterms:W3CDTF">2015-04-13T12:32:27Z</dcterms:created>
  <dcterms:modified xsi:type="dcterms:W3CDTF">2019-08-28T05:54:32Z</dcterms:modified>
</cp:coreProperties>
</file>