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94" r:id="rId23"/>
    <p:sldId id="272" r:id="rId24"/>
    <p:sldId id="274" r:id="rId25"/>
    <p:sldId id="287" r:id="rId26"/>
    <p:sldId id="293" r:id="rId27"/>
    <p:sldId id="275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83753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28,8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7,05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64.15%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0.28799999999999998</c:v>
                </c:pt>
                <c:pt idx="1">
                  <c:v>7.0499999999999993E-2</c:v>
                </c:pt>
                <c:pt idx="2">
                  <c:v>0.64149999999999996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907635525443978E-2"/>
          <c:y val="0.4786873338198810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27,53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18.85%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49.31%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0,17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63075</c:v>
                </c:pt>
                <c:pt idx="1">
                  <c:v>43182</c:v>
                </c:pt>
                <c:pt idx="2">
                  <c:v>112980</c:v>
                </c:pt>
                <c:pt idx="3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2084214.3</c:v>
                </c:pt>
                <c:pt idx="1">
                  <c:v>10400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14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</a:t>
                    </a:r>
                    <a:r>
                      <a:rPr lang="ru-RU" sz="1400" dirty="0" smtClean="0"/>
                      <a:t>,1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>
                <c:manualLayout>
                  <c:x val="-1.4453376707120188E-3"/>
                  <c:y val="8.8888266748789156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2,78%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5,89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63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8,51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6,99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1,24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11.66</c:v>
                </c:pt>
                <c:pt idx="1">
                  <c:v>0.01</c:v>
                </c:pt>
                <c:pt idx="2">
                  <c:v>1.67</c:v>
                </c:pt>
                <c:pt idx="3">
                  <c:v>2.59</c:v>
                </c:pt>
                <c:pt idx="4">
                  <c:v>5.57</c:v>
                </c:pt>
                <c:pt idx="5">
                  <c:v>57.78</c:v>
                </c:pt>
                <c:pt idx="6">
                  <c:v>7.88</c:v>
                </c:pt>
                <c:pt idx="7">
                  <c:v>6.01</c:v>
                </c:pt>
                <c:pt idx="8">
                  <c:v>0.55000000000000004</c:v>
                </c:pt>
                <c:pt idx="9">
                  <c:v>6.28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1536640"/>
        <c:axId val="117116288"/>
      </c:barChart>
      <c:valAx>
        <c:axId val="117116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111536640"/>
        <c:crosses val="max"/>
        <c:crossBetween val="between"/>
      </c:valAx>
      <c:catAx>
        <c:axId val="11153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171162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3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2023 год и плановый период 2024-2025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113 от 27.12.2022 г. (в ред.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от 25.08.2023 №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149).</a:t>
            </a:r>
            <a:endParaRPr lang="ru-RU" sz="2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2023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724052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2023 год – 935 650,0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09823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2023 год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229 117,0 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969295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2023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–2 084 214,3 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039221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417061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981,3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721 375,2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796 305,7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935 650,0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1 087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1 115 606,6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229 117,0</a:t>
                      </a:r>
                      <a:endParaRPr lang="ru-RU" sz="2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20 807,0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120 867,0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1 920 797,5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1 513 527,2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1 532 832,1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2023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213655"/>
              </p:ext>
            </p:extLst>
          </p:nvPr>
        </p:nvGraphicFramePr>
        <p:xfrm>
          <a:off x="179512" y="980728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531333"/>
              </p:ext>
            </p:extLst>
          </p:nvPr>
        </p:nvGraphicFramePr>
        <p:xfrm>
          <a:off x="251520" y="980728"/>
          <a:ext cx="8716575" cy="567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650 201,4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798 069,9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735 683,7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803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5 074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052 684,8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1 736 011,9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1 860 129,0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26 754,2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19 699,6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611489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535,6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967,1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143 228,8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130,3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126 602,0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154 726,6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56 602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24 650,6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75 603,0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644746"/>
              </p:ext>
            </p:extLst>
          </p:nvPr>
        </p:nvGraphicFramePr>
        <p:xfrm>
          <a:off x="323528" y="928673"/>
          <a:ext cx="8677629" cy="460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505 024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416 195,9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229 684,7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959,3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161 212,0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12 623,8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920,4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2 263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048603"/>
              </p:ext>
            </p:extLst>
          </p:nvPr>
        </p:nvGraphicFramePr>
        <p:xfrm>
          <a:off x="214282" y="1136123"/>
          <a:ext cx="8606190" cy="567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5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90"/>
                <a:gridCol w="1518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9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1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9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34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6 892,2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24 558,1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71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"Управление государственными финансами, создание условий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031,0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 услугами населения Воронежской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187 624,2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011,6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3 898,0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472482"/>
              </p:ext>
            </p:extLst>
          </p:nvPr>
        </p:nvGraphicFramePr>
        <p:xfrm>
          <a:off x="214282" y="1136122"/>
          <a:ext cx="8572561" cy="56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"/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0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2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 и местного самоуправления»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36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часть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29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 251,6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759,0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2 950,0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1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 Лискинского муниципального района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779,0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2 759,0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2 870,00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</a:p>
                    <a:p>
                      <a:pPr algn="just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3769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2023 - 2025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128815"/>
              </p:ext>
            </p:extLst>
          </p:nvPr>
        </p:nvGraphicFramePr>
        <p:xfrm>
          <a:off x="467544" y="1097979"/>
          <a:ext cx="8280920" cy="431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10 639,3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8 039,0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5 339,0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4 0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21 861,0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12 623,8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2023 год и плановый период 2024-2025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36292"/>
              </p:ext>
            </p:extLst>
          </p:nvPr>
        </p:nvGraphicFramePr>
        <p:xfrm>
          <a:off x="899592" y="1145404"/>
          <a:ext cx="7272809" cy="529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5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9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401 220,1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 в валюте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кредитов от кредитных организаций муниципальным районом Российской Федерации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кредитов, предоставленных кредитными организациями в валюте Российской Федерации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9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бюджетами муниципальных районов кредитов от кредитных организаций 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2023 год и плановый период 2024-2025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764932"/>
              </p:ext>
            </p:extLst>
          </p:nvPr>
        </p:nvGraphicFramePr>
        <p:xfrm>
          <a:off x="899592" y="1052736"/>
          <a:ext cx="7272809" cy="516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22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220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бюджетных кредитов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248 332,0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226 871,0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233 025,0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бюджетных кредитов, полученных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248 332,0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226 781,0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233 025,0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401 220,1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383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Бодеевское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Колыбельское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Среднеикорецкое сельское поселение (административный центр с. Средний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Щученское сельское поселение (административный центр с. Щучье);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2023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935 650,0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229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117,0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084 214,3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3 248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981,3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0608" y="750074"/>
            <a:ext cx="3214678" cy="357191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222 163,5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853716" y="1700808"/>
            <a:ext cx="3214678" cy="3812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оборона 150,0 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860593" y="2204864"/>
            <a:ext cx="3214678" cy="39414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227 232,5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870971" y="4381111"/>
            <a:ext cx="3292399" cy="40956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90 411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,8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12658" y="2708919"/>
            <a:ext cx="3214678" cy="374219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276 516,5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874244" y="3217674"/>
            <a:ext cx="3214678" cy="458787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078 240,3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860593" y="3840156"/>
            <a:ext cx="3291574" cy="415038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191 504,3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845177" y="5001504"/>
            <a:ext cx="3214678" cy="36655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59 039,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853716" y="5589240"/>
            <a:ext cx="3214678" cy="403469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248,4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845177" y="6120680"/>
            <a:ext cx="3214678" cy="47667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464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551,2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2" y="764704"/>
            <a:ext cx="701675" cy="5832647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3 650 201,4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918564" y="1196752"/>
            <a:ext cx="3214678" cy="3812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143,6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10975</TotalTime>
  <Words>2223</Words>
  <Application>Microsoft Office PowerPoint</Application>
  <PresentationFormat>Экран (4:3)</PresentationFormat>
  <Paragraphs>450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2023 год</vt:lpstr>
      <vt:lpstr>Доходы бюджета района</vt:lpstr>
      <vt:lpstr>Доходы на 2023 год</vt:lpstr>
      <vt:lpstr>Налоговые доходы Лискинского муниципального района на 2023 год – 935 650,0 тыс. рублей</vt:lpstr>
      <vt:lpstr>Неналоговые доходы Лискинского муниципального района на 2023 год – 229 117,0 тыс. рублей</vt:lpstr>
      <vt:lpstr>Безвозмездные поступления в бюджет Лискинского муниципального района на 2023 год –2 084 214,3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2023 год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2023-2025года</vt:lpstr>
      <vt:lpstr>«Программная» структура расходов Лискинского муниципального района  на 2023-2025года</vt:lpstr>
      <vt:lpstr>Публичные нормативные обязательства Лискинского муниципального района на 2023 - 2025 года</vt:lpstr>
      <vt:lpstr>Источники финансирования дефицита бюджета</vt:lpstr>
      <vt:lpstr>Источники внутреннего финансирования дефицита  районного бюджета на 2023 год и плановый период 2024-2025 годов                     </vt:lpstr>
      <vt:lpstr>Источники внутреннего финансирования дефицита  районного бюджета на 2023 год и плановый период 2024-2025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478</cp:revision>
  <cp:lastPrinted>2023-01-27T06:58:12Z</cp:lastPrinted>
  <dcterms:created xsi:type="dcterms:W3CDTF">2015-04-13T12:32:27Z</dcterms:created>
  <dcterms:modified xsi:type="dcterms:W3CDTF">2023-10-12T13:56:31Z</dcterms:modified>
</cp:coreProperties>
</file>