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70" r:id="rId20"/>
    <p:sldId id="288" r:id="rId21"/>
    <p:sldId id="289" r:id="rId22"/>
    <p:sldId id="292" r:id="rId23"/>
    <p:sldId id="272" r:id="rId24"/>
    <p:sldId id="284" r:id="rId25"/>
    <p:sldId id="290" r:id="rId26"/>
    <p:sldId id="273" r:id="rId27"/>
    <p:sldId id="274" r:id="rId28"/>
    <p:sldId id="287" r:id="rId29"/>
    <p:sldId id="275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2111" autoAdjust="0"/>
  </p:normalViewPr>
  <p:slideViewPr>
    <p:cSldViewPr>
      <p:cViewPr>
        <p:scale>
          <a:sx n="100" d="100"/>
          <a:sy n="100" d="100"/>
        </p:scale>
        <p:origin x="-194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3,9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6,5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59,6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0.33150000000000002</c:v>
                </c:pt>
                <c:pt idx="1">
                  <c:v>5.3999999999999999E-2</c:v>
                </c:pt>
                <c:pt idx="2">
                  <c:v>0.61399999999999999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9-40FB-9E16-0FFC275D669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7,5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5,5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659053</c:v>
                </c:pt>
                <c:pt idx="1">
                  <c:v>0</c:v>
                </c:pt>
                <c:pt idx="2">
                  <c:v>10300</c:v>
                </c:pt>
                <c:pt idx="3">
                  <c:v>64540</c:v>
                </c:pt>
                <c:pt idx="4">
                  <c:v>24340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38,6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25,3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9,3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61791</c:v>
                </c:pt>
                <c:pt idx="1">
                  <c:v>41828</c:v>
                </c:pt>
                <c:pt idx="2">
                  <c:v>5000</c:v>
                </c:pt>
                <c:pt idx="3">
                  <c:v>15410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1390491.6</c:v>
                </c:pt>
                <c:pt idx="1">
                  <c:v>14300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400" dirty="0" smtClean="0"/>
                      <a:t>10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smtClean="0"/>
                      <a:t>0,</a:t>
                    </a:r>
                    <a:r>
                      <a:rPr lang="ru-RU" sz="1400" smtClean="0"/>
                      <a:t>1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400" dirty="0" smtClean="0"/>
                      <a:t>1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2,5%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dirty="0" smtClean="0"/>
                      <a:t>5,</a:t>
                    </a:r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400" dirty="0" smtClean="0"/>
                      <a:t>54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400" dirty="0" smtClean="0"/>
                      <a:t>7,6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 dirty="0" smtClean="0"/>
                      <a:t>0,</a:t>
                    </a:r>
                    <a:r>
                      <a:rPr lang="ru-RU" sz="1400" dirty="0" smtClean="0"/>
                      <a:t>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 sz="1400" dirty="0" smtClean="0"/>
                      <a:t>13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6.2168728334884744E-2</c:v>
                </c:pt>
                <c:pt idx="1">
                  <c:v>7.870787546407985E-4</c:v>
                </c:pt>
                <c:pt idx="2">
                  <c:v>2.0938558778324221E-2</c:v>
                </c:pt>
                <c:pt idx="3">
                  <c:v>2.4239150318491758E-2</c:v>
                </c:pt>
                <c:pt idx="4">
                  <c:v>5.2805168180866502E-2</c:v>
                </c:pt>
                <c:pt idx="5">
                  <c:v>0.61217318178280367</c:v>
                </c:pt>
                <c:pt idx="6">
                  <c:v>4.3094462174693808E-2</c:v>
                </c:pt>
                <c:pt idx="7">
                  <c:v>0.10035295433803008</c:v>
                </c:pt>
                <c:pt idx="8">
                  <c:v>3.9890995458805112E-3</c:v>
                </c:pt>
                <c:pt idx="9">
                  <c:v>7.9451617791383974E-2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052544"/>
        <c:axId val="125479168"/>
      </c:barChart>
      <c:valAx>
        <c:axId val="12547916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131052544"/>
        <c:crosses val="max"/>
        <c:crossBetween val="between"/>
      </c:valAx>
      <c:catAx>
        <c:axId val="13105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1254791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Уточненный бюджет  Лискинского муниципального района Воронежской области на 2021 год и плановый период 2022-2023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</a:t>
            </a:r>
            <a:r>
              <a:rPr lang="ru-RU" sz="21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smtClean="0">
                <a:solidFill>
                  <a:srgbClr val="362EA2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sz="2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 30.11.2021 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2021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510741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2021 год – 860 602,0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700015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2021 год – 164 803,0 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055947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2021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510 244,3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608296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850560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2 535 649,3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2 178 301,6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2 315 272,0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860 602,0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164 803,0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603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1 510 244,3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1 260 539,6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1 357 287,0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2021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408874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908034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2 936 988,4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2 187 665,6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smtClean="0">
                          <a:solidFill>
                            <a:srgbClr val="FF0000"/>
                          </a:solidFill>
                          <a:latin typeface="Times New Roman"/>
                        </a:rPr>
                        <a:t>2 313 700,1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1 574 761,1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79 250,4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1 531 358,6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969,0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17 124,2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253358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999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8 640,6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3 353,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17 721,3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112 585,6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106 732,7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109 611,7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116 366,0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143 767,2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195 768,3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9 351,7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785430"/>
              </p:ext>
            </p:extLst>
          </p:nvPr>
        </p:nvGraphicFramePr>
        <p:xfrm>
          <a:off x="323528" y="928673"/>
          <a:ext cx="8677629" cy="595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80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264 485,1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0 916,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853,8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117 201,9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131 748,0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466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«Содействие развитию муниципальных образований и местного самоуправления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 Воронежской области»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7991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</a:p>
                    <a:p>
                      <a:pPr algn="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«Обеспечение доступным и комфортным жильем»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1 749,0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2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занятости населения»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36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1 327,0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786496"/>
              </p:ext>
            </p:extLst>
          </p:nvPr>
        </p:nvGraphicFramePr>
        <p:xfrm>
          <a:off x="214282" y="1136122"/>
          <a:ext cx="8572561" cy="672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3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транспортной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системы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67 450,1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79 125,5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49121,5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8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96 433,1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8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энергетики»</a:t>
                      </a:r>
                    </a:p>
                    <a:p>
                      <a:pPr algn="l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Государственная программа Воронежской области "Управление государственными финансами, создание условий для эффективного и ответственного управления муниципальными финансами, повышение устойчивости бюджетов муниципальных образований Воронежской области"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28 821,3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74 950,5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24 871,1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2 101,0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122,0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2 208,0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2 122,0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2 208,0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63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26504,7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48471,3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2021 - 2023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76449"/>
              </p:ext>
            </p:extLst>
          </p:nvPr>
        </p:nvGraphicFramePr>
        <p:xfrm>
          <a:off x="457200" y="1097979"/>
          <a:ext cx="8291264" cy="495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17 915 ,0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22 815,5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24 402,3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2 000,7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 (ЛЬГОТНЫЙ ПРОЕЗД) САДОВОДОВ ОГОРОДНИКОВ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2 363,0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2 387,0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2 387,0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СОЗДАНИЮ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УСЛОВИЙ ДЛЯ ОБЕСПЕЧЕНИЯ ДОСТУПНЫМ И КОМФОРТНЫМ  ЖИЛЬЕМ СЕЛЬСКОГО НАСЕЛЕНИЯ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985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974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16 735,5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16 837,3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062844"/>
              </p:ext>
            </p:extLst>
          </p:nvPr>
        </p:nvGraphicFramePr>
        <p:xfrm>
          <a:off x="251520" y="1196752"/>
          <a:ext cx="8643998" cy="320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ВСЕГО,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8 359,8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10 853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3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736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736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«Развитие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сельского хозяйства, производство пищевых продуктов и инфраструктуры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агро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- производственного рынка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10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736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 «Комплексное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развитие сельских территорий Лискинского муниципального района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»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13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 736</a:t>
                      </a:r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,3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2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Капитальные вложения в объекты муниципальной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собственности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23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671,6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4801"/>
              </p:ext>
            </p:extLst>
          </p:nvPr>
        </p:nvGraphicFramePr>
        <p:xfrm>
          <a:off x="251521" y="4437112"/>
          <a:ext cx="8640960" cy="275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360040"/>
                <a:gridCol w="1152128"/>
                <a:gridCol w="1008112"/>
                <a:gridCol w="1080121"/>
              </a:tblGrid>
              <a:tr h="4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                        КУЛЬТУРА И КИНЕМАТОГРАФИЯ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320,0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3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1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муниципального района «Развитие культуры </a:t>
                      </a:r>
                      <a:r>
                        <a:rPr lang="ru-RU" sz="1400" b="1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муниципального района 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320,0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 «Музейная деятельность»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320,0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8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Основное мероприятие «Финансовое обеспечение деятельности подведомственных муниципальных учреждений культуры»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320,0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5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Капитальные вложения в объекты муниципальной собственности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320,0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894944"/>
              </p:ext>
            </p:extLst>
          </p:nvPr>
        </p:nvGraphicFramePr>
        <p:xfrm>
          <a:off x="214282" y="1054759"/>
          <a:ext cx="8715435" cy="270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7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7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7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8 039,8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1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"Развитие физической культуры и спорта"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8 039,8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8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Подпрограмма 1 "Развитие физической культуры и спорта"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8 039,8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6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Мероприятия по капитальным вложениям в объекты недвижимого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имущества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муниципальной собственности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8 039,8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55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Строительство спорт площадки в с. Петропавловка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8 039,8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2021 - 2023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49979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198 624,2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52 838,0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62 509,8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224 624,0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79 838,0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91 509,8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2021 год и плановый период 2022-2023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047694"/>
              </p:ext>
            </p:extLst>
          </p:nvPr>
        </p:nvGraphicFramePr>
        <p:xfrm>
          <a:off x="457200" y="1058556"/>
          <a:ext cx="8229601" cy="546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34 004,9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48 276,2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 от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-1010,2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81 073,0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- 77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- 81 073,0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34 004,9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48 276,2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34 004,9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82 281,1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бюджетам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/>
          </a:p>
        </p:txBody>
      </p:sp>
      <p:pic>
        <p:nvPicPr>
          <p:cNvPr id="4" name="Содержимое 3" descr="big.2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62" y="357166"/>
            <a:ext cx="8900494" cy="6215106"/>
          </a:xfrm>
        </p:spPr>
      </p:pic>
      <p:pic>
        <p:nvPicPr>
          <p:cNvPr id="7" name="Рисунок 6" descr="Raio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912143" y="1428735"/>
            <a:ext cx="7087370" cy="5080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28840" y="1709124"/>
            <a:ext cx="350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Ожидаемая численность Лискинского муниципального района  на 2021 г.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97 849 </a:t>
            </a:r>
            <a:r>
              <a:rPr lang="ru-RU" b="1" dirty="0" smtClean="0"/>
              <a:t>чел. </a:t>
            </a:r>
          </a:p>
          <a:p>
            <a:pPr algn="ctr"/>
            <a:r>
              <a:rPr lang="ru-RU" b="1" dirty="0" smtClean="0"/>
              <a:t>                                                                 г. Лиски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b="1" dirty="0" smtClean="0"/>
              <a:t>чел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Нижеикорецкое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2021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42845" y="892950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860 602,0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164 803,0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510 244,3 тыс.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535 649,3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200" dirty="0"/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387 783,7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17 156,0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223 121,4 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73 332,1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7173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107 257,2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1 607 191,1тыс.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42299" y="373226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145 862,3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55 403,0 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1 905,2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317 976,4 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2 936 988,4  тыс.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6337</TotalTime>
  <Words>2546</Words>
  <Application>Microsoft Office PowerPoint</Application>
  <PresentationFormat>Экран (4:3)</PresentationFormat>
  <Paragraphs>562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2021 год</vt:lpstr>
      <vt:lpstr>Доходы бюджета района</vt:lpstr>
      <vt:lpstr>Доходы на 2021 год</vt:lpstr>
      <vt:lpstr>Налоговые доходы Лискинского муниципального района на 2021 год – 860 602,0 тыс. рублей</vt:lpstr>
      <vt:lpstr>Неналоговые доходы Лискинского муниципального района на 2021 год – 164 803,0 тыс. рублей</vt:lpstr>
      <vt:lpstr>Безвозмездные поступления в бюджет Лискинского муниципального района на 2021 год –1 510 244,3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2021 год</vt:lpstr>
      <vt:lpstr>«Программная» структура расходов Лискинского муниципального района  на 2021-2023 года</vt:lpstr>
      <vt:lpstr>«Программная» структура расходов Лискинского муниципального района  на 2021-2023 года</vt:lpstr>
      <vt:lpstr>«Программная» структура расходов Лискинского муниципального района  на 2021-2023 года</vt:lpstr>
      <vt:lpstr>«Программная» структура расходов Лискинского муниципального района  на 2021-2023 года</vt:lpstr>
      <vt:lpstr>Публичные нормативные обязательства Лискинского муниципального района на 2021 - 2023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vt:lpstr>
      <vt:lpstr>Межбюджетные трансферты из бюджета муниципального района бюджетам поселений на период 2021 - 2023 годы</vt:lpstr>
      <vt:lpstr>Источники финансирования дефицита бюджета</vt:lpstr>
      <vt:lpstr>Источники внутреннего финансирования дефицита  районного бюджета на 2021 год и плановый период 2022-2023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Буйволов Владислав Андреевич</cp:lastModifiedBy>
  <cp:revision>346</cp:revision>
  <cp:lastPrinted>2020-12-16T13:15:07Z</cp:lastPrinted>
  <dcterms:created xsi:type="dcterms:W3CDTF">2015-04-13T12:32:27Z</dcterms:created>
  <dcterms:modified xsi:type="dcterms:W3CDTF">2022-03-31T10:15:01Z</dcterms:modified>
</cp:coreProperties>
</file>