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9,5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54,8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0.33150000000000002</c:v>
                </c:pt>
                <c:pt idx="1">
                  <c:v>5.3999999999999999E-2</c:v>
                </c:pt>
                <c:pt idx="2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659053</c:v>
                </c:pt>
                <c:pt idx="1">
                  <c:v>0</c:v>
                </c:pt>
                <c:pt idx="2">
                  <c:v>10300</c:v>
                </c:pt>
                <c:pt idx="3">
                  <c:v>64540</c:v>
                </c:pt>
                <c:pt idx="4">
                  <c:v>24340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5000</c:v>
                </c:pt>
                <c:pt idx="3">
                  <c:v>15410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1390491.6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,</a:t>
                    </a:r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6.2168728334884744E-2</c:v>
                </c:pt>
                <c:pt idx="1">
                  <c:v>7.870787546407985E-4</c:v>
                </c:pt>
                <c:pt idx="2">
                  <c:v>2.0938558778324221E-2</c:v>
                </c:pt>
                <c:pt idx="3">
                  <c:v>2.4239150318491758E-2</c:v>
                </c:pt>
                <c:pt idx="4">
                  <c:v>5.2805168180866502E-2</c:v>
                </c:pt>
                <c:pt idx="5">
                  <c:v>0.61217318178280367</c:v>
                </c:pt>
                <c:pt idx="6">
                  <c:v>4.3094462174693808E-2</c:v>
                </c:pt>
                <c:pt idx="7">
                  <c:v>0.10035295433803008</c:v>
                </c:pt>
                <c:pt idx="8">
                  <c:v>3.9890995458805112E-3</c:v>
                </c:pt>
                <c:pt idx="9">
                  <c:v>7.9451617791383974E-2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8300416"/>
        <c:axId val="218276992"/>
      </c:barChart>
      <c:valAx>
        <c:axId val="2182769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18300416"/>
        <c:crosses val="max"/>
        <c:crossBetween val="between"/>
      </c:valAx>
      <c:catAx>
        <c:axId val="21830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2182769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2022 год и плановый период 2023-2024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28.12.2021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2022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617893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2022 год – 859 144,0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72840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2022 год – 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018,0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3673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2022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189 335,6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082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27226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124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384 634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739545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822882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2 388 962,0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2 482 830,4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2 368 567,9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1 521 810,6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1 568 988,1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1 672 423,0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315,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4872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4 108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3 768,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130 953,4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171 828,6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161 355,1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203 135,0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95 867,9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38 721,2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22 111,7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22 127,7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645866"/>
              </p:ext>
            </p:extLst>
          </p:nvPr>
        </p:nvGraphicFramePr>
        <p:xfrm>
          <a:off x="323528" y="928673"/>
          <a:ext cx="8677629" cy="57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212 488,3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171 489,8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136 251,9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136 717,9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24 466,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муниципальных образований и местного самоуправления»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95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культуры и туризма»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409261"/>
              </p:ext>
            </p:extLst>
          </p:nvPr>
        </p:nvGraphicFramePr>
        <p:xfrm>
          <a:off x="214282" y="1136122"/>
          <a:ext cx="8572561" cy="566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доступным и комфортным жильем»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9 600,9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99 794,4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2 496,9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316,0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2 404,0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2 316,0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2 404,0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29 649,6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55 576,2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2022 - 2024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979712"/>
              </p:ext>
            </p:extLst>
          </p:nvPr>
        </p:nvGraphicFramePr>
        <p:xfrm>
          <a:off x="467544" y="1097979"/>
          <a:ext cx="8280920" cy="473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15 060 ,0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19 257,7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18 761,2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103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14 475,7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14 311,9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49193"/>
              </p:ext>
            </p:extLst>
          </p:nvPr>
        </p:nvGraphicFramePr>
        <p:xfrm>
          <a:off x="251520" y="1196752"/>
          <a:ext cx="864399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33 000,0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000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"Обеспечение доступным и комфортным жильём и коммунальными услугами населения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жильём работников бюджетной сферы"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Мероприятие "Приобретение квартир для работников бюджетной сферы"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64105"/>
              </p:ext>
            </p:extLst>
          </p:nvPr>
        </p:nvGraphicFramePr>
        <p:xfrm>
          <a:off x="251520" y="4005064"/>
          <a:ext cx="8640960" cy="27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Мероприятие по обеспечению выполнения распоряжений (решений) по при обретению нежилого здания в собственность </a:t>
                      </a:r>
                      <a:r>
                        <a:rPr lang="ru-RU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района для решения социально-значимых задач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Капитальные вложения в объекты 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30 000,0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2022 - 2024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832644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157 448,4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144 476,5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100 750,3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184 448,4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173 476,5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131750,3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2022 год и плановый период 2023-2024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194298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216 464,4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84 341,1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308,6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-1010,1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31 381,9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42963,4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65 464,4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149 805,5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170 114,1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- 65 464,4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- 149 805,5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186 000,0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2022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5" y="892950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859 144,0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018,0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189 335,6 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172 497,6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244 092,5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11 204,0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158  118,1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71 944,9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16 552,5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1 548 103,7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91 906,1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40 120,7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2 833,7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204 085,8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2 388 962,0  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6489</TotalTime>
  <Words>2408</Words>
  <Application>Microsoft Office PowerPoint</Application>
  <PresentationFormat>Экран (4:3)</PresentationFormat>
  <Paragraphs>518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2022 год</vt:lpstr>
      <vt:lpstr>Доходы бюджета района</vt:lpstr>
      <vt:lpstr>Доходы на 2022 год</vt:lpstr>
      <vt:lpstr>Налоговые доходы Лискинского муниципального района на 2022 год – 859 144,0 тыс. рублей</vt:lpstr>
      <vt:lpstr>Неналоговые доходы Лискинского муниципального района на 2022 год – 124 018,0 тыс. рублей</vt:lpstr>
      <vt:lpstr>Безвозмездные поступления в бюджет Лискинского муниципального района на 2022 год –1 189 335,6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2022 год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Публичные нормативные обязательства Лискинского муниципального района на 2022 - 2024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vt:lpstr>
      <vt:lpstr>Межбюджетные трансферты из бюджета муниципального района бюджетам поселений на период 2022 - 2024 годы</vt:lpstr>
      <vt:lpstr>Источники финансирования дефицита бюджета</vt:lpstr>
      <vt:lpstr>Источники внутреннего финансирования дефицита  районного бюджета на 2022 год и плановый период 2023-2024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Алексей</cp:lastModifiedBy>
  <cp:revision>351</cp:revision>
  <cp:lastPrinted>2022-02-08T08:05:55Z</cp:lastPrinted>
  <dcterms:created xsi:type="dcterms:W3CDTF">2015-04-13T12:32:27Z</dcterms:created>
  <dcterms:modified xsi:type="dcterms:W3CDTF">2022-02-11T05:42:41Z</dcterms:modified>
</cp:coreProperties>
</file>