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73" r:id="rId26"/>
    <p:sldId id="274" r:id="rId27"/>
    <p:sldId id="287" r:id="rId28"/>
    <p:sldId id="275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2111" autoAdjust="0"/>
  </p:normalViewPr>
  <p:slideViewPr>
    <p:cSldViewPr>
      <p:cViewPr>
        <p:scale>
          <a:sx n="100" d="100"/>
          <a:sy n="100" d="100"/>
        </p:scale>
        <p:origin x="-194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9,5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54,8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0.33150000000000002</c:v>
                </c:pt>
                <c:pt idx="1">
                  <c:v>5.3999999999999999E-2</c:v>
                </c:pt>
                <c:pt idx="2">
                  <c:v>0.61399999999999999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9-40FB-9E16-0FFC275D669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4,4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659053</c:v>
                </c:pt>
                <c:pt idx="1">
                  <c:v>0</c:v>
                </c:pt>
                <c:pt idx="2">
                  <c:v>10300</c:v>
                </c:pt>
                <c:pt idx="3">
                  <c:v>64540</c:v>
                </c:pt>
                <c:pt idx="4">
                  <c:v>24340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61791</c:v>
                </c:pt>
                <c:pt idx="1">
                  <c:v>41828</c:v>
                </c:pt>
                <c:pt idx="2">
                  <c:v>5000</c:v>
                </c:pt>
                <c:pt idx="3">
                  <c:v>15410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1390491.6</c:v>
                </c:pt>
                <c:pt idx="1">
                  <c:v>14300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8,6%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0,</a:t>
                    </a:r>
                    <a:r>
                      <a:rPr lang="ru-RU" sz="1400" smtClean="0"/>
                      <a:t>1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en-US" sz="1400" dirty="0" smtClean="0"/>
                      <a:t>3</a:t>
                    </a:r>
                    <a:r>
                      <a:rPr lang="ru-RU" sz="1400" dirty="0" smtClean="0"/>
                      <a:t>,</a:t>
                    </a:r>
                    <a:r>
                      <a:rPr lang="en-US" sz="1400" dirty="0" smtClean="0"/>
                      <a:t>0</a:t>
                    </a:r>
                    <a:r>
                      <a:rPr lang="ru-RU" sz="1400" dirty="0" smtClean="0"/>
                      <a:t>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10,</a:t>
                    </a:r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0.10308011410095655</c:v>
                </c:pt>
                <c:pt idx="1">
                  <c:v>1.0493025176521069E-3</c:v>
                </c:pt>
                <c:pt idx="2">
                  <c:v>1.5294184997029132E-2</c:v>
                </c:pt>
                <c:pt idx="3">
                  <c:v>2.7379252818993779E-2</c:v>
                </c:pt>
                <c:pt idx="4">
                  <c:v>4.2252524461816349E-2</c:v>
                </c:pt>
                <c:pt idx="5">
                  <c:v>0.60525929514213339</c:v>
                </c:pt>
                <c:pt idx="6">
                  <c:v>8.7213528415150694E-3</c:v>
                </c:pt>
                <c:pt idx="7">
                  <c:v>6.43271285118419E-2</c:v>
                </c:pt>
                <c:pt idx="8">
                  <c:v>5.1115403725410895E-3</c:v>
                </c:pt>
                <c:pt idx="9">
                  <c:v>0.12752530423552072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047296"/>
        <c:axId val="129255680"/>
      </c:barChart>
      <c:valAx>
        <c:axId val="12925568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61047296"/>
        <c:crosses val="max"/>
        <c:crossBetween val="between"/>
      </c:valAx>
      <c:catAx>
        <c:axId val="6104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292556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2022 год и плановый период 2023-2024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.03.2022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2022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617893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2022 год – 859 144,0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572840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2022 год – 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018,0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336732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2022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189 335,6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608296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748196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171 726,8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859 144,0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872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919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124 018,0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1 188 564,8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384 634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93427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349551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700 555,8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497 772,4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384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226,0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6 189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608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1 568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1 672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309,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21 853,7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7 290,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7 290,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687229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4 108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3 768,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140 176,1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171 828,6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183 621,1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218 108,1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111 560,9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703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997470"/>
              </p:ext>
            </p:extLst>
          </p:nvPr>
        </p:nvGraphicFramePr>
        <p:xfrm>
          <a:off x="323528" y="928673"/>
          <a:ext cx="8677629" cy="5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384 107,0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212 488,3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171 489,8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942,9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136 717,9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466,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,5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«Содействие развитию муниципальных образований и местного самоуправления»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371542"/>
              </p:ext>
            </p:extLst>
          </p:nvPr>
        </p:nvGraphicFramePr>
        <p:xfrm>
          <a:off x="214282" y="1136122"/>
          <a:ext cx="8572561" cy="531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доступным и комфортным жильем»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625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99 794,4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4 592,3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000,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2 496,9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437,0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525,0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437,0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525,0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2022 - 2024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594247"/>
              </p:ext>
            </p:extLst>
          </p:nvPr>
        </p:nvGraphicFramePr>
        <p:xfrm>
          <a:off x="467544" y="1097979"/>
          <a:ext cx="8280920" cy="473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15 060 ,0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19 257,7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18 761,2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103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СОЗДАНИЮ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УСЛОВИЙ ДЛЯ ОБЕСПЕЧЕНИЯ ДОСТУПНЫМ И КОМФОРТНЫМ  ЖИЛЬЕМ СЕЛЬСКОГО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466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14 475,7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14 311,9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2022 - 2024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628136"/>
              </p:ext>
            </p:extLst>
          </p:nvPr>
        </p:nvGraphicFramePr>
        <p:xfrm>
          <a:off x="251520" y="1196752"/>
          <a:ext cx="864399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000,0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"Обеспечение доступным и комфортным жильём и коммунальными услугами населения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Воронежской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"Обеспечение жильём работников бюджетной сферы"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Мероприятие "Приобретение квартир для работников бюджетной сферы"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25698"/>
              </p:ext>
            </p:extLst>
          </p:nvPr>
        </p:nvGraphicFramePr>
        <p:xfrm>
          <a:off x="251520" y="4005064"/>
          <a:ext cx="8640960" cy="275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360040"/>
                <a:gridCol w="1152128"/>
                <a:gridCol w="1008112"/>
                <a:gridCol w="108012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30 000,0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30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Мероприятие по обеспечению выполнения распоряжений (решений) по при обретению нежилого здания в собственность </a:t>
                      </a:r>
                      <a:r>
                        <a:rPr lang="ru-RU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муниципального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района для решения социально-значимых задач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30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0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5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Капитальные вложения в объекты 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30 000,0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2022 - 2024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966418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43 367,0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43 310,0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45 310,0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235 006,6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146 746,5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101 020,3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278 373,6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190 056,5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330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2022 год и плановый период 2023-2024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732648"/>
              </p:ext>
            </p:extLst>
          </p:nvPr>
        </p:nvGraphicFramePr>
        <p:xfrm>
          <a:off x="457200" y="1058556"/>
          <a:ext cx="8229601" cy="546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528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829,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99 671,6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35 671,5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от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82 690,0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93 491,0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- 93 491,0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464,4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136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807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65 464,4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149 805,5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170 114,1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- 65 464,4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165 136,0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489 364,6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912143" y="1428735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8840" y="1709124"/>
            <a:ext cx="350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2021 г.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97 849 </a:t>
            </a:r>
            <a:r>
              <a:rPr lang="ru-RU" b="1" dirty="0" smtClean="0"/>
              <a:t>чел. </a:t>
            </a:r>
          </a:p>
          <a:p>
            <a:pPr algn="ctr"/>
            <a:r>
              <a:rPr lang="ru-RU" b="1" dirty="0" smtClean="0"/>
              <a:t>                                                                 г. Лиски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b="1" dirty="0" smtClean="0"/>
              <a:t>чел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2022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42845" y="892950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859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144,0,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018,0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188 564,8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726,8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344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389,2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04,0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719,0 тыс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73 939,2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552,5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634 536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114 105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41 302,8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2 833,7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278 373,6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555,8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6583</TotalTime>
  <Words>2379</Words>
  <Application>Microsoft Office PowerPoint</Application>
  <PresentationFormat>Экран (4:3)</PresentationFormat>
  <Paragraphs>509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2022 год</vt:lpstr>
      <vt:lpstr>Доходы бюджета района</vt:lpstr>
      <vt:lpstr>Доходы на 2022 год</vt:lpstr>
      <vt:lpstr>Налоговые доходы Лискинского муниципального района на 2022 год – 859 144,0 тыс. рублей</vt:lpstr>
      <vt:lpstr>Неналоговые доходы Лискинского муниципального района на 2022 год – 124 018,0 тыс. рублей</vt:lpstr>
      <vt:lpstr>Безвозмездные поступления в бюджет Лискинского муниципального района на 2022 год –1 189 335,6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2022 год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Публичные нормативные обязательства Лискинского муниципального района на 2022 - 2024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2022 - 2024 года</vt:lpstr>
      <vt:lpstr>Межбюджетные трансферты из бюджета муниципального района бюджетам поселений на период 2022 - 2024 годы</vt:lpstr>
      <vt:lpstr>Источники финансирования дефицита бюджета</vt:lpstr>
      <vt:lpstr>Источники внутреннего финансирования дефицита  районного бюджета на 2022 год и плановый период 2023-2024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360</cp:revision>
  <cp:lastPrinted>2022-02-08T08:05:55Z</cp:lastPrinted>
  <dcterms:created xsi:type="dcterms:W3CDTF">2015-04-13T12:32:27Z</dcterms:created>
  <dcterms:modified xsi:type="dcterms:W3CDTF">2022-03-31T07:03:40Z</dcterms:modified>
</cp:coreProperties>
</file>