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7" r:id="rId3"/>
    <p:sldId id="258" r:id="rId4"/>
    <p:sldId id="259" r:id="rId5"/>
    <p:sldId id="260" r:id="rId6"/>
    <p:sldId id="281" r:id="rId7"/>
    <p:sldId id="283" r:id="rId8"/>
    <p:sldId id="261" r:id="rId9"/>
    <p:sldId id="263" r:id="rId10"/>
    <p:sldId id="262" r:id="rId11"/>
    <p:sldId id="276" r:id="rId12"/>
    <p:sldId id="277" r:id="rId13"/>
    <p:sldId id="278" r:id="rId14"/>
    <p:sldId id="264" r:id="rId15"/>
    <p:sldId id="265" r:id="rId16"/>
    <p:sldId id="266" r:id="rId17"/>
    <p:sldId id="267" r:id="rId18"/>
    <p:sldId id="270" r:id="rId19"/>
    <p:sldId id="288" r:id="rId20"/>
    <p:sldId id="289" r:id="rId21"/>
    <p:sldId id="292" r:id="rId22"/>
    <p:sldId id="272" r:id="rId23"/>
    <p:sldId id="273" r:id="rId24"/>
    <p:sldId id="274" r:id="rId25"/>
    <p:sldId id="287" r:id="rId26"/>
    <p:sldId id="275" r:id="rId27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66"/>
    <a:srgbClr val="000066"/>
    <a:srgbClr val="FF33CC"/>
    <a:srgbClr val="CC0099"/>
    <a:srgbClr val="660033"/>
    <a:srgbClr val="CC0066"/>
    <a:srgbClr val="990099"/>
    <a:srgbClr val="0033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8" autoAdjust="0"/>
    <p:restoredTop sz="92111" autoAdjust="0"/>
  </p:normalViewPr>
  <p:slideViewPr>
    <p:cSldViewPr>
      <p:cViewPr>
        <p:scale>
          <a:sx n="110" d="100"/>
          <a:sy n="110" d="100"/>
        </p:scale>
        <p:origin x="-1644" y="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19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7303643148522084E-2"/>
          <c:y val="0"/>
          <c:w val="0.68593470074718565"/>
          <c:h val="0.943775133024200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622869672375519"/>
                  <c:y val="3.1474205142725746E-2"/>
                </c:manualLayout>
              </c:layout>
              <c:tx>
                <c:rich>
                  <a:bodyPr/>
                  <a:lstStyle/>
                  <a:p>
                    <a:pPr>
                      <a:defRPr sz="2800"/>
                    </a:pPr>
                    <a:r>
                      <a:rPr lang="ru-RU" dirty="0" smtClean="0"/>
                      <a:t>35,7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DAC-48E1-845A-25D81F62CF06}"/>
                </c:ext>
              </c:extLst>
            </c:dLbl>
            <c:dLbl>
              <c:idx val="1"/>
              <c:layout>
                <c:manualLayout>
                  <c:x val="-0.12045936263856762"/>
                  <c:y val="0.11023873383359674"/>
                </c:manualLayout>
              </c:layout>
              <c:tx>
                <c:rich>
                  <a:bodyPr/>
                  <a:lstStyle/>
                  <a:p>
                    <a:pPr>
                      <a:defRPr sz="2800"/>
                    </a:pPr>
                    <a:r>
                      <a:rPr lang="ru-RU" dirty="0" smtClean="0"/>
                      <a:t>4,7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DAC-48E1-845A-25D81F62CF06}"/>
                </c:ext>
              </c:extLst>
            </c:dLbl>
            <c:dLbl>
              <c:idx val="2"/>
              <c:layout>
                <c:manualLayout>
                  <c:x val="0.16214185233652789"/>
                  <c:y val="-7.5708714535262914E-2"/>
                </c:manualLayout>
              </c:layout>
              <c:tx>
                <c:rich>
                  <a:bodyPr/>
                  <a:lstStyle/>
                  <a:p>
                    <a:r>
                      <a:rPr lang="en-US" sz="2800" dirty="0" smtClean="0"/>
                      <a:t>5</a:t>
                    </a:r>
                    <a:r>
                      <a:rPr lang="ru-RU" sz="2800" dirty="0" smtClean="0"/>
                      <a:t>9,6</a:t>
                    </a:r>
                    <a:r>
                      <a:rPr lang="en-US" sz="2800" dirty="0" smtClean="0"/>
                      <a:t>%</a:t>
                    </a:r>
                    <a:endParaRPr lang="en-US" sz="2800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DAC-48E1-845A-25D81F62CF06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0.37180000000000002</c:v>
                </c:pt>
                <c:pt idx="1">
                  <c:v>5.3999999999999999E-2</c:v>
                </c:pt>
                <c:pt idx="2">
                  <c:v>0.57399999999999995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3DAC-48E1-845A-25D81F62CF06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4229005328410527"/>
          <c:y val="0.5902104856438849"/>
          <c:w val="0.32439664836401855"/>
          <c:h val="0.40978945718171766"/>
        </c:manualLayout>
      </c:layout>
      <c:overlay val="0"/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6">
            <a:tint val="15000"/>
            <a:satMod val="250000"/>
          </a:schemeClr>
        </a:gs>
        <a:gs pos="49000">
          <a:schemeClr val="accent6">
            <a:tint val="50000"/>
            <a:satMod val="200000"/>
          </a:schemeClr>
        </a:gs>
        <a:gs pos="49100">
          <a:schemeClr val="accent6">
            <a:tint val="64000"/>
            <a:satMod val="160000"/>
          </a:schemeClr>
        </a:gs>
        <a:gs pos="92000">
          <a:schemeClr val="accent6">
            <a:tint val="50000"/>
            <a:satMod val="200000"/>
          </a:schemeClr>
        </a:gs>
        <a:gs pos="100000">
          <a:schemeClr val="accent6">
            <a:tint val="43000"/>
            <a:satMod val="190000"/>
          </a:schemeClr>
        </a:gs>
      </a:gsLst>
      <a:lin ang="5400000" scaled="1"/>
    </a:gradFill>
    <a:ln w="11430" cap="flat" cmpd="sng" algn="ctr">
      <a:solidFill>
        <a:schemeClr val="accent6"/>
      </a:solidFill>
      <a:prstDash val="solid"/>
    </a:ln>
    <a:effectLst>
      <a:outerShdw blurRad="50800" dist="25000" dir="5400000" rotWithShape="0">
        <a:schemeClr val="accent6">
          <a:shade val="30000"/>
          <a:satMod val="150000"/>
          <a:alpha val="38000"/>
        </a:scheme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30948194838281606"/>
          <c:w val="0.99203621788590557"/>
          <c:h val="0.6568432966848445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4"/>
          <c:dPt>
            <c:idx val="0"/>
            <c:bubble3D val="0"/>
            <c:explosion val="4"/>
            <c:extLst xmlns:c16r2="http://schemas.microsoft.com/office/drawing/2015/06/chart">
              <c:ext xmlns:c16="http://schemas.microsoft.com/office/drawing/2014/chart" uri="{C3380CC4-5D6E-409C-BE32-E72D297353CC}">
                <c16:uniqueId val="{00000000-ABE9-40FB-9E16-0FFC275D6694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 smtClean="0"/>
                      <a:t>8</a:t>
                    </a:r>
                    <a:r>
                      <a:rPr lang="ru-RU" dirty="0" smtClean="0"/>
                      <a:t>6,3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BE9-40FB-9E16-0FFC275D6694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 smtClean="0"/>
                      <a:t>1</a:t>
                    </a:r>
                    <a:r>
                      <a:rPr lang="ru-RU" dirty="0" smtClean="0"/>
                      <a:t>,2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BE9-40FB-9E16-0FFC275D6694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ru-RU" dirty="0" smtClean="0"/>
                      <a:t>7,9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BE9-40FB-9E16-0FFC275D6694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ru-RU" dirty="0" smtClean="0"/>
                      <a:t>4,6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BE9-40FB-9E16-0FFC275D6694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налог на доходы физических лиц</c:v>
                </c:pt>
                <c:pt idx="1">
                  <c:v>единый налог на вмененный доход</c:v>
                </c:pt>
                <c:pt idx="2">
                  <c:v>госпошлина</c:v>
                </c:pt>
                <c:pt idx="3">
                  <c:v>акцизы</c:v>
                </c:pt>
                <c:pt idx="4">
                  <c:v>остальные налоговые доходы</c:v>
                </c:pt>
              </c:strCache>
            </c:strRef>
          </c:cat>
          <c:val>
            <c:numRef>
              <c:f>Лист1!$B$2:$B$6</c:f>
              <c:numCache>
                <c:formatCode>#,##0</c:formatCode>
                <c:ptCount val="5"/>
                <c:pt idx="0">
                  <c:v>740986</c:v>
                </c:pt>
                <c:pt idx="1">
                  <c:v>0</c:v>
                </c:pt>
                <c:pt idx="2">
                  <c:v>10450</c:v>
                </c:pt>
                <c:pt idx="3">
                  <c:v>70798</c:v>
                </c:pt>
                <c:pt idx="4">
                  <c:v>36910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ABE9-40FB-9E16-0FFC275D6694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egendEntry>
        <c:idx val="1"/>
        <c:delete val="1"/>
      </c:legendEntry>
      <c:layout>
        <c:manualLayout>
          <c:xMode val="edge"/>
          <c:yMode val="edge"/>
          <c:x val="0.13633229445971198"/>
          <c:y val="1.4611837122120058E-2"/>
          <c:w val="0.79041740683778139"/>
          <c:h val="0.25634953355257478"/>
        </c:manualLayout>
      </c:layout>
      <c:overlay val="0"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3">
        <a:lumMod val="40000"/>
        <a:lumOff val="60000"/>
      </a:schemeClr>
    </a:solidFill>
    <a:ln>
      <a:solidFill>
        <a:schemeClr val="accent3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2870577750403862E-2"/>
          <c:y val="0.43972261414918024"/>
          <c:w val="0.96712942224960186"/>
          <c:h val="0.4966245277541189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9"/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smtClean="0"/>
                      <a:t>51,1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DBC-4DBD-88C4-AA77965199F3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ru-RU" dirty="0" smtClean="0"/>
                      <a:t>35,0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DBC-4DBD-88C4-AA77965199F3}"/>
                </c:ext>
              </c:extLst>
            </c:dLbl>
            <c:dLbl>
              <c:idx val="2"/>
              <c:layout>
                <c:manualLayout>
                  <c:x val="-3.2253609190253552E-2"/>
                  <c:y val="-6.7611075338055377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6,0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DBC-4DBD-88C4-AA77965199F3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ru-RU" dirty="0" smtClean="0"/>
                      <a:t>7,9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DBC-4DBD-88C4-AA77965199F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  <c:pt idx="1">
                  <c:v>доходы от оказания платных услуг и компенсации затрат государства</c:v>
                </c:pt>
                <c:pt idx="2">
                  <c:v>доходы от продажи материальных и нематериальных активов</c:v>
                </c:pt>
                <c:pt idx="3">
                  <c:v>остальные неналоговые доходы</c:v>
                </c:pt>
              </c:strCache>
            </c:strRef>
          </c:cat>
          <c:val>
            <c:numRef>
              <c:f>Лист1!$B$2:$B$5</c:f>
              <c:numCache>
                <c:formatCode>#,##0</c:formatCode>
                <c:ptCount val="4"/>
                <c:pt idx="0">
                  <c:v>61845</c:v>
                </c:pt>
                <c:pt idx="1">
                  <c:v>42293</c:v>
                </c:pt>
                <c:pt idx="2">
                  <c:v>5980</c:v>
                </c:pt>
                <c:pt idx="3">
                  <c:v>15380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4DBC-4DBD-88C4-AA77965199F3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>
        <c:manualLayout>
          <c:xMode val="edge"/>
          <c:yMode val="edge"/>
          <c:x val="6.2951650780494542E-2"/>
          <c:y val="5.4974433406689074E-2"/>
          <c:w val="0.92034732716094458"/>
          <c:h val="0.38801579936232927"/>
        </c:manualLayout>
      </c:layout>
      <c:overlay val="0"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5">
        <a:lumMod val="40000"/>
        <a:lumOff val="60000"/>
      </a:schemeClr>
    </a:solidFill>
    <a:ln>
      <a:solidFill>
        <a:schemeClr val="accent5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3250044327482103E-2"/>
          <c:y val="0.19627318284895484"/>
          <c:w val="0.94897230232276009"/>
          <c:h val="0.7779653388782994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1"/>
            <c:bubble3D val="0"/>
            <c:explosion val="18"/>
            <c:extLst xmlns:c16r2="http://schemas.microsoft.com/office/drawing/2015/06/chart">
              <c:ext xmlns:c16="http://schemas.microsoft.com/office/drawing/2014/chart" uri="{C3380CC4-5D6E-409C-BE32-E72D297353CC}">
                <c16:uniqueId val="{00000000-7A1A-4C97-BDAF-7ADE4AF39B65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 smtClean="0"/>
                      <a:t>99</a:t>
                    </a:r>
                    <a:r>
                      <a:rPr lang="ru-RU" dirty="0" smtClean="0"/>
                      <a:t>,</a:t>
                    </a:r>
                    <a:r>
                      <a:rPr lang="en-US" dirty="0" smtClean="0"/>
                      <a:t>0%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A1A-4C97-BDAF-7ADE4AF39B65}"/>
                </c:ext>
              </c:extLst>
            </c:dLbl>
            <c:dLbl>
              <c:idx val="1"/>
              <c:layout>
                <c:manualLayout>
                  <c:x val="4.7521102214507685E-2"/>
                  <c:y val="6.652558225950537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</a:t>
                    </a:r>
                    <a:r>
                      <a:rPr lang="ru-RU" dirty="0" smtClean="0"/>
                      <a:t>,</a:t>
                    </a:r>
                    <a:r>
                      <a:rPr lang="en-US" dirty="0" smtClean="0"/>
                      <a:t>0%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A1A-4C97-BDAF-7ADE4AF39B65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безвозмездные поступления от других бюджетов</c:v>
                </c:pt>
                <c:pt idx="1">
                  <c:v>прочие 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1317147.8999999999</c:v>
                </c:pt>
                <c:pt idx="1">
                  <c:v>9120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A1A-4C97-BDAF-7ADE4AF39B6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безвозмездные поступления от других бюджетов</c:v>
                </c:pt>
                <c:pt idx="1">
                  <c:v>прочие безвозмездные поступления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gradFill rotWithShape="1">
          <a:gsLst>
            <a:gs pos="0">
              <a:schemeClr val="accent3">
                <a:tint val="98000"/>
                <a:shade val="25000"/>
                <a:satMod val="250000"/>
              </a:schemeClr>
            </a:gs>
            <a:gs pos="68000">
              <a:schemeClr val="accent3">
                <a:tint val="86000"/>
                <a:satMod val="115000"/>
              </a:schemeClr>
            </a:gs>
            <a:gs pos="100000">
              <a:schemeClr val="accent3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c:spPr>
    </c:plotArea>
    <c:legend>
      <c:legendPos val="t"/>
      <c:overlay val="0"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2">
        <a:lumMod val="20000"/>
        <a:lumOff val="80000"/>
      </a:schemeClr>
    </a:solidFill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title>
      <c:layout>
        <c:manualLayout>
          <c:xMode val="edge"/>
          <c:yMode val="edge"/>
          <c:x val="0.74108232347476477"/>
          <c:y val="1.1111033343598645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49559131671041118"/>
          <c:y val="2.3818299022503712E-2"/>
          <c:w val="0.50440868328958965"/>
          <c:h val="0.9526207851477315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400" dirty="0" smtClean="0"/>
                      <a:t>1</a:t>
                    </a:r>
                    <a:r>
                      <a:rPr lang="ru-RU" sz="1400" dirty="0" smtClean="0"/>
                      <a:t>7</a:t>
                    </a:r>
                    <a:r>
                      <a:rPr lang="en-US" sz="1400" dirty="0" smtClean="0"/>
                      <a:t>,</a:t>
                    </a:r>
                    <a:r>
                      <a:rPr lang="ru-RU" sz="1400" dirty="0" smtClean="0"/>
                      <a:t>1</a:t>
                    </a:r>
                    <a:r>
                      <a:rPr lang="en-US" sz="14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CC6-49D5-9FFC-D2E723851A9F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400" dirty="0" smtClean="0"/>
                      <a:t>0%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CC6-49D5-9FFC-D2E723851A9F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sz="1400" dirty="0" smtClean="0"/>
                      <a:t>0</a:t>
                    </a:r>
                    <a:r>
                      <a:rPr lang="en-US" sz="1400" dirty="0" smtClean="0"/>
                      <a:t>,</a:t>
                    </a:r>
                    <a:r>
                      <a:rPr lang="ru-RU" sz="1400" dirty="0" smtClean="0"/>
                      <a:t>8</a:t>
                    </a:r>
                    <a:r>
                      <a:rPr lang="en-US" sz="14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CC6-49D5-9FFC-D2E723851A9F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z="1400" dirty="0"/>
                      <a:t>
</a:t>
                    </a:r>
                    <a:r>
                      <a:rPr lang="ru-RU" sz="1400" dirty="0" smtClean="0"/>
                      <a:t>3,0%</a:t>
                    </a:r>
                    <a:endParaRPr lang="ru-RU" sz="20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CC6-49D5-9FFC-D2E723851A9F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sz="1400" dirty="0" smtClean="0"/>
                      <a:t>5</a:t>
                    </a:r>
                    <a:r>
                      <a:rPr lang="en-US" sz="1400" dirty="0" smtClean="0"/>
                      <a:t>,</a:t>
                    </a:r>
                    <a:r>
                      <a:rPr lang="ru-RU" sz="1400" dirty="0" smtClean="0"/>
                      <a:t>9</a:t>
                    </a:r>
                    <a:r>
                      <a:rPr lang="en-US" sz="14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CC6-49D5-9FFC-D2E723851A9F}"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ru-RU" sz="1400" dirty="0" smtClean="0"/>
                      <a:t>58</a:t>
                    </a:r>
                    <a:r>
                      <a:rPr lang="en-US" sz="1400" dirty="0" smtClean="0"/>
                      <a:t>,</a:t>
                    </a:r>
                    <a:r>
                      <a:rPr lang="ru-RU" sz="1400" dirty="0" smtClean="0"/>
                      <a:t>5</a:t>
                    </a:r>
                    <a:r>
                      <a:rPr lang="en-US" sz="14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CC6-49D5-9FFC-D2E723851A9F}"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ru-RU" sz="1400" dirty="0" smtClean="0"/>
                      <a:t>2</a:t>
                    </a:r>
                    <a:r>
                      <a:rPr lang="en-US" sz="1400" dirty="0" smtClean="0"/>
                      <a:t>,</a:t>
                    </a:r>
                    <a:r>
                      <a:rPr lang="ru-RU" sz="1400" dirty="0" smtClean="0"/>
                      <a:t>6</a:t>
                    </a:r>
                    <a:r>
                      <a:rPr lang="en-US" sz="14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 sz="1400" dirty="0" smtClean="0"/>
                      <a:t>5,</a:t>
                    </a:r>
                    <a:r>
                      <a:rPr lang="ru-RU" sz="1400" dirty="0" smtClean="0"/>
                      <a:t>6</a:t>
                    </a:r>
                    <a:r>
                      <a:rPr lang="en-US" sz="14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ru-RU" sz="1400" dirty="0" smtClean="0"/>
                      <a:t>0</a:t>
                    </a:r>
                    <a:r>
                      <a:rPr lang="en-US" sz="1400" dirty="0" smtClean="0"/>
                      <a:t>,</a:t>
                    </a:r>
                    <a:r>
                      <a:rPr lang="ru-RU" sz="1400" dirty="0" smtClean="0"/>
                      <a:t>5</a:t>
                    </a:r>
                    <a:r>
                      <a:rPr lang="en-US" sz="14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1CC6-49D5-9FFC-D2E723851A9F}"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r>
                      <a:rPr lang="ru-RU" sz="1400" dirty="0" smtClean="0"/>
                      <a:t>6</a:t>
                    </a:r>
                    <a:r>
                      <a:rPr lang="en-US" sz="1400" dirty="0" smtClean="0"/>
                      <a:t>,</a:t>
                    </a:r>
                    <a:r>
                      <a:rPr lang="ru-RU" sz="1400" dirty="0" smtClean="0"/>
                      <a:t>0</a:t>
                    </a:r>
                    <a:r>
                      <a:rPr lang="en-US" sz="14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1CC6-49D5-9FFC-D2E723851A9F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r>
                      <a:rPr lang="en-US" sz="1400" smtClean="0"/>
                      <a:t>7,</a:t>
                    </a:r>
                    <a:r>
                      <a:rPr lang="ru-RU" sz="1400" smtClean="0"/>
                      <a:t>8</a:t>
                    </a:r>
                    <a:r>
                      <a:rPr lang="en-US" sz="1400" smtClean="0"/>
                      <a:t>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1CC6-49D5-9FFC-D2E723851A9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Лист1!$A$2:$A$11</c:f>
              <c:strCache>
                <c:ptCount val="10"/>
                <c:pt idx="0">
                  <c:v>МЕЖБЮДЖЕТНЫЕ ТРАНСФЕРТЫ ОБЩЕГО ХАРАКТЕРА БЮДЖЕТАМ СУБЪЕКТОВ РОССИЙСКОЙ ФЕДЕРАЦИИ И МУНИЦИПАЛЬНЫХ ОБРАЗОВАНИЙ</c:v>
                </c:pt>
                <c:pt idx="1">
                  <c:v>ОБСЛУЖИВАНИЕ ГОСУДАРСТВЕННОГО И МУНИЦИПАЛЬНОГО ДОЛГА</c:v>
                </c:pt>
                <c:pt idx="2">
                  <c:v>ФИЗИЧЕСКАЯ КУЛЬТУРА И СПОРТ</c:v>
                </c:pt>
                <c:pt idx="3">
                  <c:v>СОЦИАЛЬНАЯ ПОЛИТИКА</c:v>
                </c:pt>
                <c:pt idx="4">
                  <c:v>КУЛЬТУРА, КИНЕМАТОГРАФИЯ</c:v>
                </c:pt>
                <c:pt idx="5">
                  <c:v>ОБРАЗОВАНИЕ</c:v>
                </c:pt>
                <c:pt idx="6">
                  <c:v>ЖИЛИЩНО-КОММУНАЛЬНОЕ ХОЗЯЙСТВО</c:v>
                </c:pt>
                <c:pt idx="7">
                  <c:v>НАЦИОНАЛЬНАЯ ЭКОНОМИКА</c:v>
                </c:pt>
                <c:pt idx="8">
                  <c:v>НАЦИОНАЛЬНАЯ БЕЗОПАСНОСТЬ И ПРАВООХРАНИТЕЛЬНАЯ ДЕЯТЕЛЬНОСТЬ</c:v>
                </c:pt>
                <c:pt idx="9">
                  <c:v>ОБЩЕГОСУДАРСТВЕННЫЕ ВОПРОСЫ</c:v>
                </c:pt>
              </c:strCache>
            </c:strRef>
          </c:cat>
          <c:val>
            <c:numRef>
              <c:f>Лист1!$B$2:$B$11</c:f>
              <c:numCache>
                <c:formatCode>0.0%</c:formatCode>
                <c:ptCount val="10"/>
                <c:pt idx="0">
                  <c:v>0.10324065356853759</c:v>
                </c:pt>
                <c:pt idx="1">
                  <c:v>9.9787343125102104E-4</c:v>
                </c:pt>
                <c:pt idx="2">
                  <c:v>3.1151209007278805E-2</c:v>
                </c:pt>
                <c:pt idx="3">
                  <c:v>2.6440423800934656E-2</c:v>
                </c:pt>
                <c:pt idx="4">
                  <c:v>4.3932665781350536E-2</c:v>
                </c:pt>
                <c:pt idx="5">
                  <c:v>0.59799356905664813</c:v>
                </c:pt>
                <c:pt idx="6">
                  <c:v>1.3548252622802752E-2</c:v>
                </c:pt>
                <c:pt idx="7">
                  <c:v>6.6930660420928142E-2</c:v>
                </c:pt>
                <c:pt idx="8">
                  <c:v>5.1770252539766947E-3</c:v>
                </c:pt>
                <c:pt idx="9">
                  <c:v>0.11058766705629168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1CC6-49D5-9FFC-D2E723851A9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81192448"/>
        <c:axId val="81181312"/>
      </c:barChart>
      <c:valAx>
        <c:axId val="81181312"/>
        <c:scaling>
          <c:orientation val="minMax"/>
        </c:scaling>
        <c:delete val="1"/>
        <c:axPos val="t"/>
        <c:numFmt formatCode="0.0%" sourceLinked="1"/>
        <c:majorTickMark val="none"/>
        <c:minorTickMark val="none"/>
        <c:tickLblPos val="none"/>
        <c:crossAx val="81192448"/>
        <c:crosses val="max"/>
        <c:crossBetween val="between"/>
      </c:valAx>
      <c:catAx>
        <c:axId val="811924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rgbClr val="CC0066"/>
                </a:solidFill>
              </a:defRPr>
            </a:pPr>
            <a:endParaRPr lang="ru-RU"/>
          </a:p>
        </c:txPr>
        <c:crossAx val="81181312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gradFill rotWithShape="1">
      <a:gsLst>
        <a:gs pos="0">
          <a:schemeClr val="accent3">
            <a:tint val="70000"/>
            <a:satMod val="130000"/>
          </a:schemeClr>
        </a:gs>
        <a:gs pos="43000">
          <a:schemeClr val="accent3">
            <a:tint val="44000"/>
            <a:satMod val="165000"/>
          </a:schemeClr>
        </a:gs>
        <a:gs pos="93000">
          <a:schemeClr val="accent3">
            <a:tint val="15000"/>
            <a:satMod val="165000"/>
          </a:schemeClr>
        </a:gs>
        <a:gs pos="100000">
          <a:schemeClr val="accent3">
            <a:tint val="5000"/>
            <a:satMod val="250000"/>
          </a:schemeClr>
        </a:gs>
      </a:gsLst>
      <a:path path="circle">
        <a:fillToRect l="50000" t="130000" r="50000" b="-30000"/>
      </a:path>
    </a:gradFill>
    <a:ln w="9525" cap="flat" cmpd="sng" algn="ctr">
      <a:solidFill>
        <a:schemeClr val="accent3">
          <a:shade val="50000"/>
          <a:satMod val="103000"/>
        </a:schemeClr>
      </a:solidFill>
      <a:prstDash val="solid"/>
    </a:ln>
    <a:effectLst>
      <a:outerShdw blurRad="57150" dist="38100" dir="5400000" algn="ctr" rotWithShape="0">
        <a:schemeClr val="accent3">
          <a:shade val="9000"/>
          <a:satMod val="105000"/>
          <a:alpha val="48000"/>
        </a:schemeClr>
      </a:outerShdw>
    </a:effectLst>
  </c:spPr>
  <c:txPr>
    <a:bodyPr/>
    <a:lstStyle/>
    <a:p>
      <a:pPr>
        <a:defRPr sz="1200" b="1">
          <a:solidFill>
            <a:srgbClr val="CC0066"/>
          </a:solidFill>
          <a:latin typeface="Times New Roman" pitchFamily="18" charset="0"/>
          <a:ea typeface="+mn-ea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DABF9-D20C-4603-A4E0-FB9DF0346665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90A20A-6E6C-46A2-979C-EB794368B3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7438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353D9-8433-4D8E-86FC-392ADCE1CDAF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E0CB5-0E97-4184-96D3-F7A9C4CD803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6344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0CB5-0E97-4184-96D3-F7A9C4CD803D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1040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0CB5-0E97-4184-96D3-F7A9C4CD803D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0CB5-0E97-4184-96D3-F7A9C4CD803D}" type="slidenum">
              <a:rPr lang="ru-RU" smtClean="0"/>
              <a:pPr/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0145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D6CF3B-B9F0-4116-BC09-D600605E07AC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33400"/>
            <a:ext cx="9001156" cy="2895600"/>
          </a:xfrm>
        </p:spPr>
        <p:txBody>
          <a:bodyPr/>
          <a:lstStyle/>
          <a:p>
            <a:r>
              <a:rPr lang="ru-RU" sz="6000" dirty="0" smtClean="0">
                <a:solidFill>
                  <a:srgbClr val="FFFF00"/>
                </a:solidFill>
                <a:latin typeface="Bookman Old Style" pitchFamily="18" charset="0"/>
              </a:rPr>
              <a:t>БЮДЖЕТ ДЛЯ ГРАЖДАН</a:t>
            </a:r>
            <a:endParaRPr lang="ru-RU" sz="6000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000504"/>
            <a:ext cx="7686546" cy="252484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Бюджет  Лискинского муниципального района Воронежской области на 2023 год и плановый период 2024-2025 годов </a:t>
            </a:r>
          </a:p>
          <a:p>
            <a:pPr algn="ctr"/>
            <a:endParaRPr lang="ru-RU" sz="19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9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1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Принят Решением Совета народных депутатов Лискинского муниципального района № 113 от 27.12.2022 г.</a:t>
            </a:r>
          </a:p>
          <a:p>
            <a:pPr algn="ctr"/>
            <a:endParaRPr lang="ru-RU" sz="3200" b="1" dirty="0" smtClean="0">
              <a:solidFill>
                <a:srgbClr val="000099"/>
              </a:solidFill>
              <a:latin typeface="Bookman Old Style" pitchFamily="18" charset="0"/>
            </a:endParaRPr>
          </a:p>
          <a:p>
            <a:pPr algn="ctr"/>
            <a:endParaRPr lang="ru-RU" sz="13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rgbClr val="000099"/>
              </a:solidFill>
              <a:latin typeface="Bookman Old Style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256_7dfd11db55d9c1694cc84a8bea8aae5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285860"/>
            <a:ext cx="2500330" cy="165951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Доходы на 2023 год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3906042"/>
              </p:ext>
            </p:extLst>
          </p:nvPr>
        </p:nvGraphicFramePr>
        <p:xfrm>
          <a:off x="357188" y="1500174"/>
          <a:ext cx="8572530" cy="4956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58246" cy="85725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Налоговые доходы Лискинского муниципального района на 2023 год – 935 650,0 тыс. рублей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2109823"/>
              </p:ext>
            </p:extLst>
          </p:nvPr>
        </p:nvGraphicFramePr>
        <p:xfrm>
          <a:off x="357158" y="1643050"/>
          <a:ext cx="8572560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58204" cy="114298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Неналоговые доходы Лискинского муниципального района на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год –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123 537,0 тыс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рублей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9668308"/>
              </p:ext>
            </p:extLst>
          </p:nvPr>
        </p:nvGraphicFramePr>
        <p:xfrm>
          <a:off x="214282" y="1357298"/>
          <a:ext cx="8572560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000132"/>
          </a:xfrm>
        </p:spPr>
        <p:txBody>
          <a:bodyPr>
            <a:noAutofit/>
          </a:bodyPr>
          <a:lstStyle/>
          <a:p>
            <a:pPr algn="ctr"/>
            <a:r>
              <a:rPr lang="ru-RU" sz="2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в бюджет Лискинского муниципального района на 2023 год </a:t>
            </a:r>
            <a:r>
              <a:rPr lang="ru-RU" sz="2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–1 </a:t>
            </a:r>
            <a:r>
              <a:rPr lang="ru-RU" sz="2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564 074,6 </a:t>
            </a:r>
            <a:r>
              <a:rPr lang="ru-RU" sz="2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2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рублей</a:t>
            </a:r>
            <a:endParaRPr lang="ru-RU" sz="2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8469347"/>
              </p:ext>
            </p:extLst>
          </p:nvPr>
        </p:nvGraphicFramePr>
        <p:xfrm>
          <a:off x="214282" y="1714488"/>
          <a:ext cx="8572560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29684" cy="12144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Структура доходов бюджета Лискинского муниципального района 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916950"/>
              </p:ext>
            </p:extLst>
          </p:nvPr>
        </p:nvGraphicFramePr>
        <p:xfrm>
          <a:off x="214282" y="1714487"/>
          <a:ext cx="8644000" cy="4867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757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90880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90880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90880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617842"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всего 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2 623 261,6 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2 607 065,7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2 795 115,5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913249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935 650,0</a:t>
                      </a:r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1 087</a:t>
                      </a:r>
                      <a:r>
                        <a:rPr lang="en-US" sz="24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041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,0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1 115 606,6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123 537,0</a:t>
                      </a:r>
                    </a:p>
                    <a:p>
                      <a:pPr algn="ctr"/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20 807,0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120 867,0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1 564 074,6 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1 399 217,7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1 558 6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41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,9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7157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  <a:t>Основные мероприятия </a:t>
            </a:r>
            <a:b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</a:br>
            <a: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  <a:t>по мобилизации доходов бюджета</a:t>
            </a:r>
            <a:endParaRPr lang="ru-RU" sz="2800" b="1" dirty="0">
              <a:solidFill>
                <a:srgbClr val="0000FF"/>
              </a:solidFill>
            </a:endParaRPr>
          </a:p>
        </p:txBody>
      </p:sp>
      <p:sp>
        <p:nvSpPr>
          <p:cNvPr id="4" name="AutoShape 12"/>
          <p:cNvSpPr>
            <a:spLocks noGrp="1" noChangeArrowheads="1"/>
          </p:cNvSpPr>
          <p:nvPr>
            <p:ph idx="1"/>
          </p:nvPr>
        </p:nvSpPr>
        <p:spPr bwMode="auto">
          <a:xfrm>
            <a:off x="0" y="1285860"/>
            <a:ext cx="3214678" cy="2071702"/>
          </a:xfrm>
          <a:prstGeom prst="wedgeEllipseCallout">
            <a:avLst>
              <a:gd name="adj1" fmla="val 63111"/>
              <a:gd name="adj2" fmla="val 49269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/>
          <a:p>
            <a:pPr algn="ctr">
              <a:buNone/>
            </a:pP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Работа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с организациями, выплачивающими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заработную плату работникам ниже прожиточного минимума и использующими «конвертные»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зарплатные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схемы 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857364"/>
            <a:ext cx="1915776" cy="215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14"/>
          <p:cNvSpPr>
            <a:spLocks noChangeArrowheads="1"/>
          </p:cNvSpPr>
          <p:nvPr/>
        </p:nvSpPr>
        <p:spPr bwMode="auto">
          <a:xfrm>
            <a:off x="500034" y="4357694"/>
            <a:ext cx="2865439" cy="1500198"/>
          </a:xfrm>
          <a:prstGeom prst="wedgeEllipseCallout">
            <a:avLst>
              <a:gd name="adj1" fmla="val 59699"/>
              <a:gd name="adj2" fmla="val -87616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/>
            <a:r>
              <a:rPr lang="ru-RU" sz="1200" b="1" dirty="0">
                <a:solidFill>
                  <a:srgbClr val="660033"/>
                </a:solidFill>
                <a:latin typeface="Bookman Old Style" pitchFamily="18" charset="0"/>
              </a:rPr>
              <a:t>Проведение мероприятий, направленных на снижение недоимки по налоговым платежам</a:t>
            </a: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5572132" y="3429000"/>
            <a:ext cx="3357554" cy="3235122"/>
          </a:xfrm>
          <a:prstGeom prst="wedgeEllipseCallout">
            <a:avLst>
              <a:gd name="adj1" fmla="val -58486"/>
              <a:gd name="adj2" fmla="val -103583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Работа с администраторами доходов бюджета района, направленная на повышение качества администрирования доходных источников, повышение уровня ответственности за выполнение прогнозных показателей, снижение недоимки по администрируемым платежам</a:t>
            </a:r>
            <a:endParaRPr lang="ru-RU" sz="1150" b="1" dirty="0">
              <a:solidFill>
                <a:srgbClr val="660033"/>
              </a:solidFill>
              <a:latin typeface="Bookman Old Style" pitchFamily="18" charset="0"/>
            </a:endParaRPr>
          </a:p>
        </p:txBody>
      </p:sp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292893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450057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178592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571501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307181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143248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214422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14298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53719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Расходы  бюджета  района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5598504"/>
          </a:xfrm>
          <a:blipFill>
            <a:blip r:embed="rId2" cstate="print"/>
            <a:stretch>
              <a:fillRect/>
            </a:stretch>
          </a:blip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buNone/>
            </a:pPr>
            <a:r>
              <a:rPr lang="ru-RU" sz="1800" b="1" u="sng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района – денежные средства, направляемые на финансовое обеспечение задач и функций государства и местного самоуправления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3357554" y="1714488"/>
            <a:ext cx="2428892" cy="107157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26000" rIns="12600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Классификация расходов</a:t>
            </a:r>
          </a:p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по признакам</a:t>
            </a:r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 rot="7897213">
            <a:off x="1499955" y="2107366"/>
            <a:ext cx="1611313" cy="1042054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12"/>
          <p:cNvSpPr>
            <a:spLocks noChangeArrowheads="1"/>
          </p:cNvSpPr>
          <p:nvPr/>
        </p:nvSpPr>
        <p:spPr bwMode="auto">
          <a:xfrm>
            <a:off x="4143372" y="3000372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 rot="2313247">
            <a:off x="5904997" y="2270814"/>
            <a:ext cx="1834599" cy="792828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66FF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2844" y="3643314"/>
            <a:ext cx="2801938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Функциональная</a:t>
            </a:r>
            <a:r>
              <a:rPr lang="ru-RU" sz="16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классификация отражает направление средств бюджета на выполнение основных функций государства (раздел→ подраздел→ целевые статьи→ виды расходов)</a:t>
            </a:r>
            <a:endParaRPr lang="ru-RU" sz="16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071802" y="3643314"/>
            <a:ext cx="2801937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Ведомственная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  <a:endParaRPr lang="ru-RU" sz="16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035675" y="3643314"/>
            <a:ext cx="2965481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Экономическая</a:t>
            </a:r>
            <a:r>
              <a:rPr lang="ru-RU" sz="16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классификация показывает деление расходов государства на текущие и капитальные, а также на выплату заработной платы, на материальные затраты, на приобретение товаров и услуг (категория расходов→ группы→ предметные статьи→ подстатьи</a:t>
            </a:r>
            <a:r>
              <a:rPr lang="ru-RU" sz="1600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42862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Расходы  на 2023 год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0676132"/>
              </p:ext>
            </p:extLst>
          </p:nvPr>
        </p:nvGraphicFramePr>
        <p:xfrm>
          <a:off x="214282" y="928670"/>
          <a:ext cx="8786874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2023-2025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6425561"/>
              </p:ext>
            </p:extLst>
          </p:nvPr>
        </p:nvGraphicFramePr>
        <p:xfrm>
          <a:off x="251520" y="980728"/>
          <a:ext cx="8716575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63442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2676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58148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62583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6275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32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4997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РАСХОДЫ ВСЕГО, в том числе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2</a:t>
                      </a:r>
                      <a:r>
                        <a:rPr lang="ru-RU" sz="16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951 785,7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2</a:t>
                      </a:r>
                      <a:r>
                        <a:rPr lang="ru-RU" sz="16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683</a:t>
                      </a:r>
                      <a:r>
                        <a:rPr lang="en-US" sz="16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6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760</a:t>
                      </a:r>
                      <a:r>
                        <a:rPr lang="en-US" sz="16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,</a:t>
                      </a:r>
                      <a:r>
                        <a:rPr lang="ru-RU" sz="16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4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2 734</a:t>
                      </a:r>
                      <a:r>
                        <a:rPr lang="ru-RU" sz="16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493,4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1.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Програмные расходы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9280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«Обеспечение общественного порядка и противодействие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преступности на 2021-2025 годы»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315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459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459,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«Развитие образования»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1 703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919,7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1 782 011,9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1 860 129,0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4387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«Социальная поддержка граждан»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24 472,0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17 877,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17 877,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85836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и поддержка малого и среднего предпринимательства»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14 600,0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14 6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14 6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41878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«Защита населения и территории Лискинского муниципального района от чрезвычайных ситуаций, обеспечение пожарной безопасности  и безопасности людей на водных объектах»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420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8 420,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8 420,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2023-2025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9246603"/>
              </p:ext>
            </p:extLst>
          </p:nvPr>
        </p:nvGraphicFramePr>
        <p:xfrm>
          <a:off x="285720" y="928673"/>
          <a:ext cx="8572559" cy="56399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78634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4300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7157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21444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83116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п/п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88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 имуществом»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886,0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3 560,0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3 722,0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02005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сельского хозяйства, производства пищевых продуктов и инфраструктуры агропродовольственного рынка»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33 515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367,0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1 578,0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транспортной системы»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142 466,5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143 228,8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152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685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культуры Лискинского муниципального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района»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242 999,2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125 406,1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153 536,3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«Энергоэффективность и развитие энергетики»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1 040,0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1 040,0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06041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«Развитие физической культуры и спорта»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22 002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24 650,6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75 603,0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  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Что такое бюджет?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501122" cy="535785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b="1" i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b="1" i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старонормандского</a:t>
            </a:r>
            <a:r>
              <a:rPr lang="ru-RU" b="1" i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bougette</a:t>
            </a:r>
            <a:r>
              <a:rPr lang="ru-RU" b="1" i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– кошель, сумка, кожаный мешок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algn="just">
              <a:buNone/>
            </a:pPr>
            <a:endParaRPr lang="ru-RU" b="1" dirty="0" smtClean="0">
              <a:ln>
                <a:solidFill>
                  <a:srgbClr val="000099"/>
                </a:solidFill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– это план доходов и расходов. Каждый житель Лискинского района является участником формирования этого плана, с одной стороны как налогоплательщик, наполняя доходы бюджета, с другой – он получает часть расходов как потребитель общественных услуг.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2023-2025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848686"/>
              </p:ext>
            </p:extLst>
          </p:nvPr>
        </p:nvGraphicFramePr>
        <p:xfrm>
          <a:off x="323528" y="928673"/>
          <a:ext cx="8677629" cy="51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796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93874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6205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8943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8942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8172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1928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22136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муниципальными финансами, создание условий для эффективного и ответственного управления муниципальными финансами, повышение устойчивости бюджета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525 663,7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370 195,9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229 684,7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33317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«Муниципальное управление  и гражданское общество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140 865,0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154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980,0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161 212,0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55838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«Обеспечение доступным и комфортным жильём и коммунальными услугами населения 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21 861,0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12 623,8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920,4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56969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«Защита прав потребителей в </a:t>
                      </a:r>
                      <a:r>
                        <a:rPr lang="ru-RU" sz="1200" b="1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Лискинском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районе на 2020-2024гг.» 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lvl="1"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10,5</a:t>
                      </a:r>
                    </a:p>
                    <a:p>
                      <a:pPr lvl="1"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lvl="1"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1,0</a:t>
                      </a:r>
                    </a:p>
                    <a:p>
                      <a:pPr lvl="1"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lvl="1"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11,0</a:t>
                      </a:r>
                    </a:p>
                    <a:p>
                      <a:pPr lvl="1"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76014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1.16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</a:t>
                      </a:r>
                      <a:r>
                        <a:rPr lang="ru-RU" sz="12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Лискинского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муниципального района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«Содействие развитию муниципальных образований и местного самоуправления» </a:t>
                      </a:r>
                      <a:endParaRPr lang="ru-RU" sz="1200" b="1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1 937,5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556969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 Воронежской области «Развитие физкультуры и  массового спорта»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2 263,0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263,0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2 263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2023-2025года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3672557"/>
              </p:ext>
            </p:extLst>
          </p:nvPr>
        </p:nvGraphicFramePr>
        <p:xfrm>
          <a:off x="214282" y="1136122"/>
          <a:ext cx="8572561" cy="5422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3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79878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2912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5855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5855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9187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3347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16334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Государственная программа Воронежской области "Управление государственными финансами, создание условий для эффективного и ответственного управления муниципальными финансами, повышение устойчивости бюджетов муниципальных образований Воронежской области"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48734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Государственная программа  Воронежской области «Развитие сельского хозяйства, производства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пищевых продуктов и инфраструктуры агропродовольственного рынка»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909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6 892,2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24 558,1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1.20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 Воронежской области «Энергоэффективность и развитие энергетики»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3 356,1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3 356,1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3 356,1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1.21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 Воронежской области «Обеспечение качественными жилищно-коммунальными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услугами населения Воронежской области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37 650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3898,0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3 898,0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1.22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Воронежской области «Содействие развитию муниципальных образований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и местного самоуправления»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2 000,0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161,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378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2.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Непрограммная </a:t>
                      </a:r>
                      <a:r>
                        <a:rPr lang="ru-RU" sz="12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часть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2 571,0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759,0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2 950,0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47447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2.1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деятельности Контрольно-счетной палаты Лискинского муниципального района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2 552,0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2 759,0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2 870,00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44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2.2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деятельности управления делами Воронежской области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Публичные нормативные обязательства Лискинского муниципального района на 2023 - 2025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2684984"/>
              </p:ext>
            </p:extLst>
          </p:nvPr>
        </p:nvGraphicFramePr>
        <p:xfrm>
          <a:off x="467544" y="1097979"/>
          <a:ext cx="8280920" cy="43132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646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6680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4513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59251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4294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 обязательства</a:t>
                      </a:r>
                      <a:endParaRPr lang="ru-RU" sz="1600" b="1" i="0" u="none" strike="noStrike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r>
                        <a:rPr lang="ru-RU" sz="16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r>
                        <a:rPr lang="ru-RU" sz="16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05158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</a:p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10 628,0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8 039,0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5 339,0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МАЛОИМУЩИХ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03253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ПОЧЁТНЫХ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4 060,0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4 060,0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4 060,0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44016">
                <a:tc>
                  <a:txBody>
                    <a:bodyPr/>
                    <a:lstStyle/>
                    <a:p>
                      <a:pPr algn="l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52224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ВЕТЕРАНОВ ВОЙНЫ И ТРУДА</a:t>
                      </a:r>
                    </a:p>
                    <a:p>
                      <a:pPr algn="l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479,0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479,0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479,0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ОБЕСПЕЧЕНИЕ ЖИЛЬЁМ МОЛОДЫХ СЕМЕЙ 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0" u="none" strike="noStrike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5 989,0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3 000,0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746519">
                <a:tc>
                  <a:txBody>
                    <a:bodyPr/>
                    <a:lstStyle/>
                    <a:p>
                      <a:pPr algn="l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92869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из бюджета муниципального района бюджетам поселений на период 2023 - 2025 годы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1555137"/>
              </p:ext>
            </p:extLst>
          </p:nvPr>
        </p:nvGraphicFramePr>
        <p:xfrm>
          <a:off x="357158" y="1643050"/>
          <a:ext cx="8429685" cy="40902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702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7755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7755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67755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597704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r>
                        <a:rPr lang="ru-RU" sz="20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4831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выравнивание бюджетной обеспеченности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17 241,0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14 56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987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022095">
                <a:tc>
                  <a:txBody>
                    <a:bodyPr/>
                    <a:lstStyle/>
                    <a:p>
                      <a:pPr algn="l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межбюджетные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трансферты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456 313,4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291 338,2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148 552,4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022095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  <a:p>
                      <a:pPr algn="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473</a:t>
                      </a:r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554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,4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305 898,2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163</a:t>
                      </a:r>
                      <a:r>
                        <a:rPr lang="ru-RU" sz="20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539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,4</a:t>
                      </a:r>
                    </a:p>
                    <a:p>
                      <a:pPr algn="ctr"/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786874" cy="85723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Bookman Old Style" pitchFamily="18" charset="0"/>
              </a:rPr>
              <a:t>Источники финансирования дефицита бюджета</a:t>
            </a:r>
            <a:endParaRPr lang="ru-RU" sz="2400" b="1" dirty="0">
              <a:solidFill>
                <a:srgbClr val="990099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idx="1"/>
          </p:nvPr>
        </p:nvSpPr>
        <p:spPr bwMode="auto">
          <a:xfrm>
            <a:off x="357189" y="2071679"/>
            <a:ext cx="7643836" cy="428627"/>
          </a:xfrm>
          <a:prstGeom prst="rect">
            <a:avLst/>
          </a:prstGeom>
          <a:solidFill>
            <a:srgbClr val="99CCFF"/>
          </a:solidFill>
          <a:ln w="1587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Источниками финансирования дефицита бюджета района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92867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В процессе принятия и исполнения бюджета района большое значение приобретает сбалансированность доходов и расходов. Если доходы превышают расходы, то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профицит</a:t>
            </a:r>
            <a:r>
              <a:rPr lang="ru-RU" sz="1600" b="1" dirty="0" smtClean="0">
                <a:solidFill>
                  <a:srgbClr val="FF0000"/>
                </a:solidFill>
              </a:rPr>
              <a:t>. Но чаще всего расходы превышают доходы. В таком случае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дефицит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731838" y="2970213"/>
            <a:ext cx="1954212" cy="1695450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бюджетные кредиты,</a:t>
            </a:r>
            <a:r>
              <a:rPr lang="ru-RU" sz="1400" dirty="0">
                <a:solidFill>
                  <a:srgbClr val="660033"/>
                </a:solidFill>
              </a:rPr>
              <a:t> полученные от бюджетов других уровней бюджетной системы РФ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143240" y="2928934"/>
            <a:ext cx="1992313" cy="1685925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кредиты,</a:t>
            </a:r>
          </a:p>
          <a:p>
            <a:pPr algn="ctr"/>
            <a:r>
              <a:rPr lang="ru-RU" sz="1400" dirty="0">
                <a:solidFill>
                  <a:srgbClr val="660033"/>
                </a:solidFill>
              </a:rPr>
              <a:t> полученные от кредитных организаций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715008" y="2928934"/>
            <a:ext cx="2071702" cy="1643074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изменение остатков</a:t>
            </a:r>
            <a:r>
              <a:rPr lang="ru-RU" sz="1000" dirty="0">
                <a:solidFill>
                  <a:srgbClr val="660033"/>
                </a:solidFill>
              </a:rPr>
              <a:t> </a:t>
            </a:r>
            <a:r>
              <a:rPr lang="ru-RU" sz="1400" dirty="0">
                <a:solidFill>
                  <a:srgbClr val="660033"/>
                </a:solidFill>
              </a:rPr>
              <a:t>средств на счетах по учету средств местного бюджета</a:t>
            </a: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285852" y="5143512"/>
            <a:ext cx="3044825" cy="915988"/>
          </a:xfrm>
          <a:prstGeom prst="rect">
            <a:avLst/>
          </a:prstGeom>
          <a:solidFill>
            <a:srgbClr val="FFCCFF"/>
          </a:solidFill>
          <a:ln w="15875">
            <a:solidFill>
              <a:srgbClr val="FF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chemeClr val="accent1">
                    <a:lumMod val="50000"/>
                  </a:schemeClr>
                </a:solidFill>
              </a:rPr>
              <a:t>муниципальный долг,</a:t>
            </a:r>
          </a:p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то есть совокупность долговых обязательств муниципального образования</a:t>
            </a: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1142976" y="2643182"/>
            <a:ext cx="6488112" cy="0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1000100" y="278605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7501752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4001290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428728" y="4929198"/>
            <a:ext cx="2714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 flipH="1" flipV="1">
            <a:off x="1321571" y="482204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 flipH="1" flipV="1">
            <a:off x="4037009" y="4821247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Источники внутреннего финансирования дефицита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районного бюджета на 2023 год и плановый период 2024-2025 годов</a:t>
            </a: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endParaRPr lang="ru-RU" sz="24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7350011"/>
              </p:ext>
            </p:extLst>
          </p:nvPr>
        </p:nvGraphicFramePr>
        <p:xfrm>
          <a:off x="467543" y="1058556"/>
          <a:ext cx="8219257" cy="5262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1950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9991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9991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9991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42622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Итого источников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99 621,5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36 765,2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кредиты из других</a:t>
                      </a:r>
                      <a:r>
                        <a:rPr lang="ru-RU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бюджетов</a:t>
                      </a:r>
                      <a:r>
                        <a:rPr lang="ru-RU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бюджетной системы РФ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привлечение, всего, в том числе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88 698,0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88 698,0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100 527,0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погашение,</a:t>
                      </a:r>
                      <a:r>
                        <a:rPr lang="ru-RU" sz="16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всего, в том числе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-88 698,0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-88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698,0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-100 527,0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Общий объем заимствований, осуществляемый в целях финансирования дефицита бюджета, а также погашения долговых обязательств, пополнения в течение финансового года остатков средств на едином счете бюджета Лискинского муниципального района Воронежской области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38043">
                <a:tc>
                  <a:txBody>
                    <a:bodyPr/>
                    <a:lstStyle/>
                    <a:p>
                      <a:pPr marL="0" indent="0" algn="l" fontAlgn="ctr">
                        <a:buFontTx/>
                        <a:buNone/>
                      </a:pP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r>
                        <a:rPr lang="ru-RU" sz="16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п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ривлечение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88698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94637,0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100 527,0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 погашение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-88698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-94 637,0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-100 527,0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Уважаемые жители Лискинского района</a:t>
            </a:r>
            <a:endParaRPr lang="ru-RU" sz="4000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572560" cy="5241314"/>
          </a:xfrm>
          <a:blipFill>
            <a:blip r:embed="rId2" cstate="print"/>
            <a:stretch>
              <a:fillRect/>
            </a:stretch>
          </a:blipFill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Администрация  Лискинского  муниципального  района  Воронежской  области представляет  информационный  раздел </a:t>
            </a:r>
            <a:r>
              <a:rPr lang="ru-RU" sz="6400" b="1" u="sng" dirty="0" smtClean="0">
                <a:solidFill>
                  <a:srgbClr val="FFFF00"/>
                </a:solidFill>
              </a:rPr>
              <a:t>«Бюджет  для  граждан»,  </a:t>
            </a:r>
            <a:r>
              <a:rPr lang="ru-RU" sz="6400" b="1" dirty="0" smtClean="0">
                <a:solidFill>
                  <a:srgbClr val="FFFF00"/>
                </a:solidFill>
              </a:rPr>
              <a:t>созданный  для обеспечения  открытости  и  прозрачности  бюджета  и  бюджетного  процесса  для населения. 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Бюджет для граждан - это упрощенная версия бюджетного документа, которая использует неформальный язык и доступные форматы, чтобы облегчить для граждан понимание бюджета.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Она содержит информационно-аналитический материал, доступный для широкого круга неподготовленных пользователей: основы бюджета и бюджетного процесса, исполнение бюджета, проект бюджета, муниципальные программы и другая информация для граждан.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Уже  сегодня  информация  о  всех  стадиях  бюджетного  процесса,  о  плановых показателях бюджета района и его исполнении доступна для всех заинтересованных пользователей  и  размещается  на  официальном  интернет  - портале  Лискинского муниципального района.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Надеемся,  что  представление  бюджета  и  бюджетного  процесса  в  Лискинском муниципальном  районе   в  понятной  для  жителей  форме  повысит  уровень общественного участия граждан </a:t>
            </a:r>
            <a:r>
              <a:rPr lang="ru-RU" sz="6400" b="1" dirty="0" smtClean="0">
                <a:solidFill>
                  <a:srgbClr val="FFFF00"/>
                </a:solidFill>
                <a:latin typeface="Bookman Old Style" pitchFamily="18" charset="0"/>
              </a:rPr>
              <a:t>в бюджетном процессе района.</a:t>
            </a:r>
          </a:p>
          <a:p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1354528072_4009_thumbzoo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1357298"/>
            <a:ext cx="2357454" cy="207170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28926" y="1500174"/>
            <a:ext cx="62150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ДОХОДЫ</a:t>
            </a:r>
            <a:r>
              <a:rPr lang="ru-RU" u="sng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БЮДЖЕТА</a:t>
            </a:r>
            <a:r>
              <a:rPr lang="ru-RU" u="sng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НАЛОГОВЫЕ </a:t>
            </a:r>
            <a:r>
              <a:rPr lang="ru-RU" b="1" dirty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и НЕНАЛОГОВЫЕ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ДОХОДЫ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БЕЗВОЗМЕЗДНЫЕ </a:t>
            </a:r>
            <a:r>
              <a:rPr lang="ru-RU" b="1" dirty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ПОСТУПЛЕНИЯ </a:t>
            </a:r>
            <a:endParaRPr lang="ru-RU" b="1" dirty="0" smtClean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b="1" dirty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виде ДОТАЦИЙ, СУБСИДИЙ, СУБВЕНЦИЙ и ИНЫХ МЕЖБЮДЖТНЫХ </a:t>
            </a:r>
            <a:r>
              <a:rPr lang="ru-RU" sz="14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ТРАНСФЕРТОВ)</a:t>
            </a:r>
            <a:endParaRPr lang="ru-RU" sz="14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7" descr="167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9" y="4071942"/>
            <a:ext cx="2390761" cy="206692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00364" y="3786190"/>
            <a:ext cx="61436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РАСХОДЫ БЮДЖЕТА</a:t>
            </a:r>
            <a:r>
              <a:rPr lang="ru-RU" u="sng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СОЦИАЛЬНО ЗНАЧИМЫЕ РАСХОДЫ  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РАСХОДЫ НА ОКАЗАНИЕ ГОСУДАРСТВЕННЫХ (МУНИЦИПАЛЬНЫХ) УСЛУГ 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СОЦИАЛЬНОЕ ОБЕСПЕЧЕНИЕ НАСЕЛЕНИЯ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БЮДЖЕТНЫЕ ИНВЕСТИЦИИ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14346" y="6143644"/>
            <a:ext cx="9144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Сбалансированность бюджета по доходам и расходам – основополагающее требование, предъявляемое к органам, составляющим и утверждающим бюджет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103725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Бюджетный процесс -  ежегодное формирование и исполнение бюджета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6000768"/>
            <a:ext cx="6838976" cy="454968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15362" name="Picture 2" descr="&amp;Bcy;&amp;yucy;&amp;dcy;&amp;zhcy;&amp;iecy;&amp;tcy;&amp;ncy;&amp;ycy;&amp;jcy; &amp;pcy;&amp;rcy;&amp;ocy;&amp;tscy;&amp;iecy;&amp;scy;&amp;s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643050"/>
            <a:ext cx="7818834" cy="47863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Grp="1" noChangeArrowheads="1"/>
          </p:cNvSpPr>
          <p:nvPr>
            <p:ph type="title"/>
          </p:nvPr>
        </p:nvSpPr>
        <p:spPr>
          <a:xfrm>
            <a:off x="214282" y="0"/>
            <a:ext cx="8715436" cy="1071546"/>
          </a:xfrm>
          <a:noFill/>
          <a:ln/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0000FF"/>
                </a:solidFill>
                <a:latin typeface="Bookman Old Style" pitchFamily="18" charset="0"/>
              </a:rPr>
              <a:t>Возможности влияния гражданина на составление бюджета</a:t>
            </a:r>
          </a:p>
        </p:txBody>
      </p:sp>
      <p:pic>
        <p:nvPicPr>
          <p:cNvPr id="5" name="Picture 2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42984"/>
            <a:ext cx="1960379" cy="1455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 rot="5400000">
            <a:off x="2351072" y="1292210"/>
            <a:ext cx="869950" cy="857250"/>
          </a:xfrm>
          <a:prstGeom prst="chevron">
            <a:avLst>
              <a:gd name="adj" fmla="val 253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3371850" y="1285860"/>
            <a:ext cx="5772150" cy="6731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проекту бюджета района</a:t>
            </a:r>
          </a:p>
        </p:txBody>
      </p:sp>
      <p:sp>
        <p:nvSpPr>
          <p:cNvPr id="8" name="AutoShape 13"/>
          <p:cNvSpPr>
            <a:spLocks noChangeArrowheads="1"/>
          </p:cNvSpPr>
          <p:nvPr/>
        </p:nvSpPr>
        <p:spPr bwMode="auto">
          <a:xfrm rot="5400000">
            <a:off x="353983" y="3146423"/>
            <a:ext cx="863600" cy="857250"/>
          </a:xfrm>
          <a:prstGeom prst="chevron">
            <a:avLst>
              <a:gd name="adj" fmla="val 25185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1285852" y="3143248"/>
            <a:ext cx="5715040" cy="6461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1611313" algn="l"/>
              </a:tabLst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отчету об исполнении бюджета района</a:t>
            </a:r>
          </a:p>
        </p:txBody>
      </p:sp>
      <p:pic>
        <p:nvPicPr>
          <p:cNvPr id="10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2643182"/>
            <a:ext cx="186055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572008"/>
            <a:ext cx="2106612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AutoShape 14"/>
          <p:cNvSpPr>
            <a:spLocks noChangeArrowheads="1"/>
          </p:cNvSpPr>
          <p:nvPr/>
        </p:nvSpPr>
        <p:spPr bwMode="auto">
          <a:xfrm rot="5400000">
            <a:off x="2390759" y="4895861"/>
            <a:ext cx="792163" cy="858838"/>
          </a:xfrm>
          <a:prstGeom prst="chevro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294063" y="4929198"/>
            <a:ext cx="5849937" cy="5762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обсуждения муниципальных программ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ig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14290"/>
            <a:ext cx="8572560" cy="64115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voronezhskaya-obl-gidroremont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33904" y="1935163"/>
            <a:ext cx="5276192" cy="4389437"/>
          </a:xfrm>
          <a:blipFill>
            <a:blip r:embed="rId2" cstate="print"/>
            <a:stretch>
              <a:fillRect/>
            </a:stretch>
          </a:blipFill>
        </p:spPr>
      </p:pic>
      <p:pic>
        <p:nvPicPr>
          <p:cNvPr id="1026" name="Picture 2" descr="http://gidroremont.ru/wp-content/uploads/2015/04/voronezhskaya-obl-gidroremont.gif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071538" y="1071546"/>
            <a:ext cx="7215238" cy="54677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3571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429684" cy="600079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13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состав Лискинского муниципального района входят 23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Городское поселение г.Лиски (административный центр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г.Лиски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Давыдовское городское поселение (административный центр р.п. Давыдовка).</a:t>
            </a:r>
          </a:p>
          <a:p>
            <a:pPr>
              <a:buNone/>
            </a:pPr>
            <a:r>
              <a:rPr lang="ru-RU" sz="1300" b="1" u="sng" dirty="0" smtClean="0">
                <a:latin typeface="Times New Roman" pitchFamily="18" charset="0"/>
                <a:cs typeface="Times New Roman" pitchFamily="18" charset="0"/>
              </a:rPr>
              <a:t>Сельские поселения:</a:t>
            </a:r>
          </a:p>
          <a:p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Бодеевское сельское поселение (административный центр с. </a:t>
            </a:r>
            <a:r>
              <a:rPr lang="ru-RU" sz="1300" b="1" dirty="0" err="1">
                <a:latin typeface="Times New Roman" pitchFamily="18" charset="0"/>
                <a:cs typeface="Times New Roman" pitchFamily="18" charset="0"/>
              </a:rPr>
              <a:t>Бодеево</a:t>
            </a: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Высокинское сельское поселение (административный центр с. Высокое);</a:t>
            </a:r>
          </a:p>
          <a:p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Дракинское сельское поселение (административный центр с. Дракино);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Залуженское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Залужное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Ковалевское сельское поселение (административный центр с. </a:t>
            </a:r>
            <a:r>
              <a:rPr lang="ru-RU" sz="1300" b="1" dirty="0" err="1">
                <a:latin typeface="Times New Roman" pitchFamily="18" charset="0"/>
                <a:cs typeface="Times New Roman" pitchFamily="18" charset="0"/>
              </a:rPr>
              <a:t>Ковалево</a:t>
            </a: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Коломыцевское </a:t>
            </a: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сельское поселение (административный центр с. </a:t>
            </a:r>
            <a:r>
              <a:rPr lang="ru-RU" sz="1300" b="1" dirty="0" err="1">
                <a:latin typeface="Times New Roman" pitchFamily="18" charset="0"/>
                <a:cs typeface="Times New Roman" pitchFamily="18" charset="0"/>
              </a:rPr>
              <a:t>Коломыцево</a:t>
            </a: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Колыбельское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Колыбелка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Копанищенское сельское поселение (административный центр с. </a:t>
            </a:r>
            <a:r>
              <a:rPr lang="ru-RU" sz="1300" b="1" dirty="0" err="1">
                <a:latin typeface="Times New Roman" pitchFamily="18" charset="0"/>
                <a:cs typeface="Times New Roman" pitchFamily="18" charset="0"/>
              </a:rPr>
              <a:t>Копанище</a:t>
            </a: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Краснознаменское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Лискинское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Нижнеикорецкое сельское поселение (административный центр с. Нижний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Петровское сельское поселение (административный центр с. Петровское);</a:t>
            </a:r>
          </a:p>
          <a:p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Петропавловское сельское поселение (административный центр с. Петропавловка);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Почепское сельское поселение (административный центр с. Почепское);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Селявинское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Селявное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Среднеикорецкое сельское поселение (административный центр с. Средний </a:t>
            </a:r>
            <a:r>
              <a:rPr lang="ru-RU" sz="1300" b="1" dirty="0" err="1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Старохворостанское сельское поселение (административный центр с. Старая </a:t>
            </a:r>
            <a:r>
              <a:rPr lang="ru-RU" sz="1300" b="1" dirty="0" err="1">
                <a:latin typeface="Times New Roman" pitchFamily="18" charset="0"/>
                <a:cs typeface="Times New Roman" pitchFamily="18" charset="0"/>
              </a:rPr>
              <a:t>Хворостань</a:t>
            </a: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Степнянское сельское поселение (административный центр пос. с-за "Вторая пятилетка");</a:t>
            </a:r>
          </a:p>
          <a:p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Сторожевское второе сельское поселение (административный центр с. 2-е Сторожевое);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Тресоруковское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Тресоруково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Троицкое сельское поселение (административный центр с. Троицкое);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Щученское сельское поселение (административный центр с. Щучье);</a:t>
            </a:r>
          </a:p>
          <a:p>
            <a:endParaRPr lang="ru-RU" sz="13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Основные показатели бюджета на 2023 год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9"/>
          <p:cNvSpPr>
            <a:spLocks noGrp="1" noChangeArrowheads="1"/>
          </p:cNvSpPr>
          <p:nvPr>
            <p:ph idx="1"/>
          </p:nvPr>
        </p:nvSpPr>
        <p:spPr bwMode="auto">
          <a:xfrm>
            <a:off x="114269" y="899478"/>
            <a:ext cx="2286016" cy="1214427"/>
          </a:xfrm>
          <a:prstGeom prst="homePlate">
            <a:avLst>
              <a:gd name="adj" fmla="val 41299"/>
            </a:avLst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algn="ctr">
              <a:buNone/>
            </a:pPr>
            <a:r>
              <a:rPr lang="ru-RU" sz="1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Налоговые </a:t>
            </a:r>
            <a:r>
              <a:rPr lang="ru-RU" sz="1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доходы</a:t>
            </a:r>
            <a:endParaRPr lang="en-US" sz="18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935 650,0</a:t>
            </a:r>
            <a:r>
              <a:rPr lang="en-US" sz="1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тыс. руб</a:t>
            </a:r>
            <a:r>
              <a:rPr lang="ru-RU" sz="18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AutoShape 11"/>
          <p:cNvSpPr>
            <a:spLocks noChangeArrowheads="1"/>
          </p:cNvSpPr>
          <p:nvPr/>
        </p:nvSpPr>
        <p:spPr bwMode="auto">
          <a:xfrm>
            <a:off x="114269" y="2471731"/>
            <a:ext cx="226218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Неналоговые </a:t>
            </a:r>
            <a:endParaRPr lang="ru-RU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123 537,0</a:t>
            </a:r>
          </a:p>
          <a:p>
            <a:pPr algn="ct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142845" y="4500570"/>
            <a:ext cx="221457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</a:t>
            </a:r>
          </a:p>
          <a:p>
            <a:pPr algn="ctr"/>
            <a:r>
              <a:rPr lang="ru-RU" sz="16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16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564 074,6 </a:t>
            </a:r>
            <a:r>
              <a:rPr lang="ru-RU" sz="16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16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 руб</a:t>
            </a:r>
            <a:r>
              <a:rPr lang="ru-RU" sz="16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 rot="10800000">
            <a:off x="2428860" y="928670"/>
            <a:ext cx="701675" cy="5286412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Доходы бюджета 2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623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261,6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тыс. руб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 rot="16200000">
            <a:off x="3386137" y="2614598"/>
            <a:ext cx="1514474" cy="2000265"/>
          </a:xfrm>
          <a:prstGeom prst="upDownArrowCallout">
            <a:avLst>
              <a:gd name="adj1" fmla="val 25000"/>
              <a:gd name="adj2" fmla="val 25000"/>
              <a:gd name="adj3" fmla="val 16919"/>
              <a:gd name="adj4" fmla="val 50000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pPr algn="ctr"/>
            <a:r>
              <a:rPr lang="ru-RU" sz="20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БЮДЖЕТ</a:t>
            </a: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 rot="10800000">
            <a:off x="5929322" y="642917"/>
            <a:ext cx="3214678" cy="500066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176 562,7 тыс. 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 rot="10800000">
            <a:off x="5923567" y="119675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Национальная безопасность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13 560,0 тыс. руб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 rot="10800000">
            <a:off x="5947285" y="184482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endParaRPr lang="ru-RU" sz="1400" b="1" dirty="0" smtClean="0"/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167 668,2 тыс. руб.</a:t>
            </a:r>
          </a:p>
          <a:p>
            <a:pPr algn="ctr"/>
            <a:r>
              <a:rPr lang="ru-RU" sz="1400" b="1" dirty="0" smtClean="0"/>
              <a:t>.</a:t>
            </a:r>
            <a:endParaRPr lang="ru-RU" sz="1400" b="1" dirty="0"/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 rot="10800000">
            <a:off x="5912658" y="437196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88 129,6 тыс. 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5" name="AutoShape 12"/>
          <p:cNvSpPr>
            <a:spLocks noChangeArrowheads="1"/>
          </p:cNvSpPr>
          <p:nvPr/>
        </p:nvSpPr>
        <p:spPr bwMode="auto">
          <a:xfrm rot="10800000">
            <a:off x="5958913" y="2462199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ЖКХ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77 839,8 тыс. 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7" name="AutoShape 12"/>
          <p:cNvSpPr>
            <a:spLocks noChangeArrowheads="1"/>
          </p:cNvSpPr>
          <p:nvPr/>
        </p:nvSpPr>
        <p:spPr bwMode="auto">
          <a:xfrm rot="10800000">
            <a:off x="5929322" y="307656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1 726</a:t>
            </a:r>
            <a:r>
              <a:rPr lang="en-US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134</a:t>
            </a:r>
            <a:r>
              <a:rPr lang="en-US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 тыс. 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rot="10800000">
            <a:off x="5923567" y="371703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Культура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173 203,2 тыс. 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rot="10800000">
            <a:off x="5912658" y="501317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24 265,1 тыс. 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1" name="AutoShape 12"/>
          <p:cNvSpPr>
            <a:spLocks noChangeArrowheads="1"/>
          </p:cNvSpPr>
          <p:nvPr/>
        </p:nvSpPr>
        <p:spPr bwMode="auto">
          <a:xfrm rot="10800000">
            <a:off x="5923567" y="5670571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3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Обслуживание гос.(муниц.) долга</a:t>
            </a:r>
            <a:endParaRPr lang="ru-RU" sz="13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218,6 тыс. 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rot="10800000">
            <a:off x="5929322" y="6286520"/>
            <a:ext cx="3214678" cy="571480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504  204,4 тыс. 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 rot="10800000">
            <a:off x="5143504" y="1000108"/>
            <a:ext cx="701675" cy="5256213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951 785,7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руб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500"/>
                            </p:stCondLst>
                            <p:childTnLst>
                              <p:par>
                                <p:cTn id="3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450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650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8500"/>
                            </p:stCondLst>
                            <p:childTnLst>
                              <p:par>
                                <p:cTn id="5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50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25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45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6500"/>
                            </p:stCondLst>
                            <p:childTnLst>
                              <p:par>
                                <p:cTn id="7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8500"/>
                            </p:stCondLst>
                            <p:childTnLst>
                              <p:par>
                                <p:cTn id="78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0" y="1285860"/>
            <a:ext cx="9144000" cy="52149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vert="horz" lIns="0" rIns="0" bIns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20040"/>
            <a:ext cx="8501122" cy="82294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  <a:latin typeface="Bookman Old Style" pitchFamily="18" charset="0"/>
              </a:rPr>
              <a:t>Доходы бюджета района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4" name="AutoShape 5"/>
          <p:cNvSpPr>
            <a:spLocks noGrp="1" noChangeArrowheads="1"/>
          </p:cNvSpPr>
          <p:nvPr>
            <p:ph idx="1"/>
          </p:nvPr>
        </p:nvSpPr>
        <p:spPr bwMode="auto">
          <a:xfrm>
            <a:off x="2786050" y="1643050"/>
            <a:ext cx="3786214" cy="100013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lIns="126000" rIns="126000" anchor="ctr">
            <a:normAutofit/>
          </a:bodyPr>
          <a:lstStyle/>
          <a:p>
            <a:pPr algn="ctr">
              <a:buNone/>
            </a:pPr>
            <a:r>
              <a:rPr lang="ru-RU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Доходы бюджета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143240" y="3500438"/>
            <a:ext cx="2728913" cy="23034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ru-RU" sz="1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Неналоговые доходы – поступления от уплаты пошлин и сборов, установленных законодательством РФ и штрафов за нарушение законодательства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14282" y="3500438"/>
            <a:ext cx="2703512" cy="2308225"/>
          </a:xfrm>
          <a:prstGeom prst="rect">
            <a:avLst/>
          </a:prstGeom>
          <a:gradFill>
            <a:gsLst>
              <a:gs pos="0">
                <a:srgbClr val="92D050"/>
              </a:gs>
              <a:gs pos="68000">
                <a:schemeClr val="accent1">
                  <a:tint val="86000"/>
                  <a:satMod val="115000"/>
                </a:schemeClr>
              </a:gs>
              <a:gs pos="100000">
                <a:schemeClr val="accent1">
                  <a:tint val="50000"/>
                  <a:satMod val="15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Налоговые доходы – поступления в бюджет от уплаты налогов, установленных Налоговым кодексом РФ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6000760" y="3500438"/>
            <a:ext cx="2887662" cy="23161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- это финансовая помощь из бюджетов других уровней</a:t>
            </a:r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 rot="7897213">
            <a:off x="1130910" y="2382880"/>
            <a:ext cx="1611312" cy="882650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 rot="2313247">
            <a:off x="6603093" y="2454914"/>
            <a:ext cx="1701800" cy="694126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33FF"/>
          </a:solidFill>
          <a:ln w="190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12"/>
          <p:cNvSpPr>
            <a:spLocks noChangeArrowheads="1"/>
          </p:cNvSpPr>
          <p:nvPr/>
        </p:nvSpPr>
        <p:spPr bwMode="auto">
          <a:xfrm>
            <a:off x="4286248" y="2786058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2">
      <a:dk1>
        <a:srgbClr val="3F3F3F"/>
      </a:dk1>
      <a:lt1>
        <a:srgbClr val="BFBFBF"/>
      </a:lt1>
      <a:dk2>
        <a:srgbClr val="989898"/>
      </a:dk2>
      <a:lt2>
        <a:srgbClr val="877852"/>
      </a:lt2>
      <a:accent1>
        <a:srgbClr val="F9B268"/>
      </a:accent1>
      <a:accent2>
        <a:srgbClr val="D86B77"/>
      </a:accent2>
      <a:accent3>
        <a:srgbClr val="4EA5D8"/>
      </a:accent3>
      <a:accent4>
        <a:srgbClr val="8DC182"/>
      </a:accent4>
      <a:accent5>
        <a:srgbClr val="9F87B7"/>
      </a:accent5>
      <a:accent6>
        <a:srgbClr val="D9C19B"/>
      </a:accent6>
      <a:hlink>
        <a:srgbClr val="A9DB66"/>
      </a:hlink>
      <a:folHlink>
        <a:srgbClr val="FCAE3B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8389</TotalTime>
  <Words>2177</Words>
  <Application>Microsoft Office PowerPoint</Application>
  <PresentationFormat>Экран (4:3)</PresentationFormat>
  <Paragraphs>435</Paragraphs>
  <Slides>26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Поток</vt:lpstr>
      <vt:lpstr>БЮДЖЕТ ДЛЯ ГРАЖДАН</vt:lpstr>
      <vt:lpstr>   Что такое бюджет?</vt:lpstr>
      <vt:lpstr>Основные параметры бюджета</vt:lpstr>
      <vt:lpstr>Бюджетный процесс -  ежегодное формирование и исполнение бюджета</vt:lpstr>
      <vt:lpstr>Возможности влияния гражданина на составление бюджета</vt:lpstr>
      <vt:lpstr>Административно-территориальное деление</vt:lpstr>
      <vt:lpstr>Административно-территориальное деление</vt:lpstr>
      <vt:lpstr>Основные показатели бюджета на 2023 год</vt:lpstr>
      <vt:lpstr>Доходы бюджета района</vt:lpstr>
      <vt:lpstr>Доходы на 2023 год</vt:lpstr>
      <vt:lpstr>Налоговые доходы Лискинского муниципального района на 2023 год – 935 650,0 тыс. рублей</vt:lpstr>
      <vt:lpstr>Неналоговые доходы Лискинского муниципального района на 2023 год –123 537,0 тыс. рублей</vt:lpstr>
      <vt:lpstr>Безвозмездные поступления в бюджет Лискинского муниципального района на 2023 год –1 564 074,6 тыс. рублей</vt:lpstr>
      <vt:lpstr>Структура доходов бюджета Лискинского муниципального района </vt:lpstr>
      <vt:lpstr>Основные мероприятия  по мобилизации доходов бюджета</vt:lpstr>
      <vt:lpstr>Расходы  бюджета  района</vt:lpstr>
      <vt:lpstr>Расходы  на 2023 год</vt:lpstr>
      <vt:lpstr>«Программная» структура расходов Лискинского муниципального района  на 2023-2025 года</vt:lpstr>
      <vt:lpstr>«Программная» структура расходов Лискинского муниципального района  на 2023-2025 года</vt:lpstr>
      <vt:lpstr>«Программная» структура расходов Лискинского муниципального района  на 2023-2025 года</vt:lpstr>
      <vt:lpstr>«Программная» структура расходов Лискинского муниципального района  на 2023-2025года</vt:lpstr>
      <vt:lpstr>Публичные нормативные обязательства Лискинского муниципального района на 2023 - 2025 года</vt:lpstr>
      <vt:lpstr>Межбюджетные трансферты из бюджета муниципального района бюджетам поселений на период 2023 - 2025 годы</vt:lpstr>
      <vt:lpstr>Источники финансирования дефицита бюджета</vt:lpstr>
      <vt:lpstr>Источники внутреннего финансирования дефицита  районного бюджета на 2023 год и плановый период 2024-2025 годов                     </vt:lpstr>
      <vt:lpstr>Уважаемые жители Лискинского района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zayv</dc:creator>
  <cp:lastModifiedBy>Пахомова Елена Владимировна</cp:lastModifiedBy>
  <cp:revision>426</cp:revision>
  <cp:lastPrinted>2023-01-27T06:58:12Z</cp:lastPrinted>
  <dcterms:created xsi:type="dcterms:W3CDTF">2015-04-13T12:32:27Z</dcterms:created>
  <dcterms:modified xsi:type="dcterms:W3CDTF">2023-01-30T06:44:42Z</dcterms:modified>
</cp:coreProperties>
</file>