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81" r:id="rId7"/>
    <p:sldId id="283" r:id="rId8"/>
    <p:sldId id="261" r:id="rId9"/>
    <p:sldId id="263" r:id="rId10"/>
    <p:sldId id="262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70" r:id="rId19"/>
    <p:sldId id="288" r:id="rId20"/>
    <p:sldId id="289" r:id="rId21"/>
    <p:sldId id="292" r:id="rId22"/>
    <p:sldId id="272" r:id="rId23"/>
    <p:sldId id="273" r:id="rId24"/>
    <p:sldId id="274" r:id="rId25"/>
    <p:sldId id="287" r:id="rId26"/>
    <p:sldId id="275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66"/>
    <a:srgbClr val="FF33CC"/>
    <a:srgbClr val="CC0099"/>
    <a:srgbClr val="660033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2111" autoAdjust="0"/>
  </p:normalViewPr>
  <p:slideViewPr>
    <p:cSldViewPr>
      <p:cViewPr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4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32,5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AC-48E1-845A-25D81F62CF06}"/>
                </c:ext>
              </c:extLst>
            </c:dLbl>
            <c:dLbl>
              <c:idx val="1"/>
              <c:layout>
                <c:manualLayout>
                  <c:x val="-0.12045936263856762"/>
                  <c:y val="0.11023873383359674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</a:t>
                    </a:r>
                    <a:r>
                      <a:rPr lang="ru-RU" dirty="0" smtClean="0"/>
                      <a:t>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AC-48E1-845A-25D81F62CF06}"/>
                </c:ext>
              </c:extLst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6</a:t>
                    </a:r>
                    <a:r>
                      <a:rPr lang="ru-RU" sz="2800" dirty="0" smtClean="0"/>
                      <a:t>3,8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AC-48E1-845A-25D81F62CF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0.37180000000000002</c:v>
                </c:pt>
                <c:pt idx="1">
                  <c:v>5.3999999999999999E-2</c:v>
                </c:pt>
                <c:pt idx="2">
                  <c:v>0.57399999999999995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AC-48E1-845A-25D81F62CF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0-ABE9-40FB-9E16-0FFC275D669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6,8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E9-40FB-9E16-0FFC275D669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E9-40FB-9E16-0FFC275D669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E9-40FB-9E16-0FFC275D6694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E9-40FB-9E16-0FFC275D66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740986</c:v>
                </c:pt>
                <c:pt idx="1">
                  <c:v>0</c:v>
                </c:pt>
                <c:pt idx="2">
                  <c:v>10450</c:v>
                </c:pt>
                <c:pt idx="3">
                  <c:v>70798</c:v>
                </c:pt>
                <c:pt idx="4">
                  <c:v>36910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E9-40FB-9E16-0FFC275D66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BC-4DBD-88C4-AA77965199F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28,8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C-4DBD-88C4-AA77965199F3}"/>
                </c:ext>
              </c:extLst>
            </c:dLbl>
            <c:dLbl>
              <c:idx val="2"/>
              <c:layout>
                <c:manualLayout>
                  <c:x val="-3.2253609190253552E-2"/>
                  <c:y val="-6.761107533805537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BC-4DBD-88C4-AA77965199F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C-4DBD-88C4-AA77965199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61845</c:v>
                </c:pt>
                <c:pt idx="1">
                  <c:v>42293</c:v>
                </c:pt>
                <c:pt idx="2">
                  <c:v>5980</c:v>
                </c:pt>
                <c:pt idx="3">
                  <c:v>15380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BC-4DBD-88C4-AA7796519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1A-4C97-BDAF-7ADE4AF39B65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1A-4C97-BDAF-7ADE4AF39B65}"/>
                </c:ext>
              </c:extLst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1A-4C97-BDAF-7ADE4AF39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1317147.8999999999</c:v>
                </c:pt>
                <c:pt idx="1">
                  <c:v>9120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1A-4C97-BDAF-7ADE4AF39B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>
        <c:manualLayout>
          <c:xMode val="edge"/>
          <c:yMode val="edge"/>
          <c:x val="0.74108232347476477"/>
          <c:y val="1.1111033343598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11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9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C6-49D5-9FFC-D2E723851A9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C6-49D5-9FFC-D2E723851A9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0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9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C6-49D5-9FFC-D2E723851A9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dirty="0"/>
                      <a:t>
</a:t>
                    </a:r>
                    <a:r>
                      <a:rPr lang="ru-RU" sz="1400" dirty="0" smtClean="0"/>
                      <a:t>2,2%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6-49D5-9FFC-D2E723851A9F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6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6-49D5-9FFC-D2E723851A9F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50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8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6-49D5-9FFC-D2E723851A9F}"/>
                </c:ext>
              </c:extLst>
            </c:dLbl>
            <c:dLbl>
              <c:idx val="6"/>
              <c:layout>
                <c:manualLayout>
                  <c:x val="2.0234727389968264E-2"/>
                  <c:y val="-4.4444133374394578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6,9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10,5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C6-49D5-9FFC-D2E723851A9F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1,6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C6-49D5-9FFC-D2E723851A9F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6,0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6-49D5-9FFC-D2E723851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КУЛЬТУРА, КИНЕМАТОГРАФИЯ</c:v>
                </c:pt>
                <c:pt idx="5">
                  <c:v>ОБРАЗОВАНИЕ</c:v>
                </c:pt>
                <c:pt idx="6">
                  <c:v>ОХРАНА ОКРУЖАЮЩЕЙ СРЕДЫ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0.10324065356853759</c:v>
                </c:pt>
                <c:pt idx="1">
                  <c:v>9.9787343125102104E-4</c:v>
                </c:pt>
                <c:pt idx="2">
                  <c:v>3.1151209007278805E-2</c:v>
                </c:pt>
                <c:pt idx="3">
                  <c:v>2.6440423800934656E-2</c:v>
                </c:pt>
                <c:pt idx="4">
                  <c:v>4.3932665781350536E-2</c:v>
                </c:pt>
                <c:pt idx="5">
                  <c:v>0.59799356905664813</c:v>
                </c:pt>
                <c:pt idx="6">
                  <c:v>0</c:v>
                </c:pt>
                <c:pt idx="7">
                  <c:v>1.3548252622802752E-2</c:v>
                </c:pt>
                <c:pt idx="8">
                  <c:v>6.6930660420928142E-2</c:v>
                </c:pt>
                <c:pt idx="9">
                  <c:v>5.1770252539766947E-3</c:v>
                </c:pt>
                <c:pt idx="10">
                  <c:v>0.11058766705629168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CC6-49D5-9FFC-D2E723851A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1718656"/>
        <c:axId val="101715968"/>
      </c:barChart>
      <c:valAx>
        <c:axId val="101715968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one"/>
        <c:crossAx val="101718656"/>
        <c:crosses val="max"/>
        <c:crossBetween val="between"/>
      </c:valAx>
      <c:catAx>
        <c:axId val="101718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0171596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ABF9-D20C-4603-A4E0-FB9DF0346665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A20A-6E6C-46A2-979C-EB794368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4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27.11.2024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5248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Бюджет  Лискинского муниципального района Воронежской области на 2024 год и плановый период 2025-2026 годов </a:t>
            </a:r>
          </a:p>
          <a:p>
            <a:pPr algn="ctr"/>
            <a:endParaRPr lang="ru-RU" sz="19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Принят Решением Совета народных депутатов Лискинского муниципального района №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216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15.11.2024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13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300648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 –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204 392,0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30979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 –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139 064,0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641727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2024 год –2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413 309,3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4693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418884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756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765,3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3 270 285,9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3 346 965,9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204 392,0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262 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179,3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359 868,2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139 064,0</a:t>
                      </a:r>
                      <a:endParaRPr lang="ru-RU" sz="2400" b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119 790,0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413 309,3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1 888 284,6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1 867 307,7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2024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1073780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546130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344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67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14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258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142 330,2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3 234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374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3 274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543,2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преступности на 2021-2025 годы»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652,8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1 992 026,6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2 034 084,9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20 094,2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20 094,2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31 871,4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25 085,0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25 987,0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10 533,4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10 533,4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2077566"/>
              </p:ext>
            </p:extLst>
          </p:nvPr>
        </p:nvGraphicFramePr>
        <p:xfrm>
          <a:off x="285720" y="928673"/>
          <a:ext cx="8572559" cy="563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863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44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3 771,0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3 929,0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82 629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72 889,4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3 459,8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351 330,5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242 083,8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336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064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138 719,4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149 555,0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35 878,5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31 234,8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31 231,9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012993"/>
              </p:ext>
            </p:extLst>
          </p:nvPr>
        </p:nvGraphicFramePr>
        <p:xfrm>
          <a:off x="323528" y="928673"/>
          <a:ext cx="8677629" cy="5909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387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20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9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527 423,8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354 235,6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384 652,7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175 208,0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170 788,0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372,4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муниципальном районе»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«Содействие развитию муниципальных образований и местного самоуправления»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«Охрана окружающей среды Лискинского муниципального района Воронежской области»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127 800,0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«Обеспечение доступным и комфортным жильем населения Воронежской области»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1 283,6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1 252,0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2024-2026года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428902"/>
              </p:ext>
            </p:extLst>
          </p:nvPr>
        </p:nvGraphicFramePr>
        <p:xfrm>
          <a:off x="214282" y="1136122"/>
          <a:ext cx="8572561" cy="593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987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9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5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585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2024г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3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 физической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культуры и спорта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36 722,8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7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11 249,3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7 375,2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8 131,4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84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3 089,9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2615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</a:p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 «Управление государственными финансами, создание условий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4 007,6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177 408,9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4 053,0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113 660,7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103 655,3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27 469,7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78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47 709,2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3 148,5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3 521,6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74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3 109,0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3 121,0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3 247,0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управления делами Воронежской области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2024 - 2026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554695"/>
              </p:ext>
            </p:extLst>
          </p:nvPr>
        </p:nvGraphicFramePr>
        <p:xfrm>
          <a:off x="467544" y="1097979"/>
          <a:ext cx="8280920" cy="445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6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5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25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14 156,7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12 423,2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12 423,2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2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738,7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ЖИЛЬЁМ МОЛОДЫХ СЕМЕЙ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46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ОБЕСПЕЧЕНИЕ И ИНЫЕ ВЫПЛАТЫ НАСЕЛЕНИЮ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3 112,0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3 041,0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3 041,0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2024 - 2026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034788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32 203,9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37 10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426 665,5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232 753,3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231,0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458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869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269 853,3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431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2024 год и плановый период 2025-2026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89060"/>
              </p:ext>
            </p:extLst>
          </p:nvPr>
        </p:nvGraphicFramePr>
        <p:xfrm>
          <a:off x="467543" y="1058556"/>
          <a:ext cx="8219257" cy="452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385 564,9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из других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бюджетов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РФ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погашение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на счетах по учету средств бюджета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385 564,9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977"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759 765,3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3 273 285,9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3 349 965,9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86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145 330,2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3 273 285,9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3 349 965,9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виде ДОТАЦИЙ, СУБСИДИЙ, СУБВЕНЦИЙ и ИНЫХ МЕЖБЮДЖТНЫХ 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ТРАНСФЕРТОВ)</a:t>
            </a:r>
            <a:endParaRPr lang="ru-RU" sz="1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БЮДЖЕТНЫЕ ИНВЕСТИЦИИ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Лиски);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Давыдовка).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Бодеевское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Колыбельское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Нижнеикорецкое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Среднеикорецкое сельское поселение (административный центр с. Средний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с-за "Вторая пятилетка");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Щученское сельское поселение (административный центр с. Щучье);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14269" y="899478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204 392,0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14269" y="2471731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Неналоговые 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139 064,0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413 309,3 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756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765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47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314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3567" y="1196752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65 003,8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12658" y="1700808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435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12658" y="43719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204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12658" y="213285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86 696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12658" y="3118637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611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3567" y="371703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253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784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12658" y="501317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8 315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3567" y="5670571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494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444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142 330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35955" y="265984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127 800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9102</TotalTime>
  <Words>2208</Words>
  <Application>Microsoft Office PowerPoint</Application>
  <PresentationFormat>Экран (4:3)</PresentationFormat>
  <Paragraphs>451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2024 год</vt:lpstr>
      <vt:lpstr>Доходы бюджета района</vt:lpstr>
      <vt:lpstr>Доходы на 2024 год</vt:lpstr>
      <vt:lpstr>Налоговые доходы Лискинского муниципального района на 2024 год – 1 204 392,0 тыс. рублей</vt:lpstr>
      <vt:lpstr>Неналоговые доходы Лискинского муниципального района на 2024 год –139 064,0 тыс. рублей</vt:lpstr>
      <vt:lpstr>Безвозмездные поступления в бюджет Лискинского муниципального района на 2024 год –2 413 309,3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2024 год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 года</vt:lpstr>
      <vt:lpstr>«Программная» структура расходов Лискинского муниципального района  на 2024-2026года</vt:lpstr>
      <vt:lpstr>Публичные нормативные обязательства Лискинского муниципального района на 2024 - 2026 года</vt:lpstr>
      <vt:lpstr>Межбюджетные трансферты из бюджета муниципального района бюджетам поселений на период 2024 - 2026 годы</vt:lpstr>
      <vt:lpstr>Источники финансирования дефицита бюджета</vt:lpstr>
      <vt:lpstr>Источники внутреннего финансирования дефицита  районного бюджета на 2024 год и плановый период 2025-2026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Пахомова Елена Владимировна</cp:lastModifiedBy>
  <cp:revision>474</cp:revision>
  <cp:lastPrinted>2024-11-27T07:09:55Z</cp:lastPrinted>
  <dcterms:created xsi:type="dcterms:W3CDTF">2015-04-13T12:32:27Z</dcterms:created>
  <dcterms:modified xsi:type="dcterms:W3CDTF">2024-11-27T07:35:25Z</dcterms:modified>
</cp:coreProperties>
</file>