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81" r:id="rId7"/>
    <p:sldId id="283" r:id="rId8"/>
    <p:sldId id="261" r:id="rId9"/>
    <p:sldId id="263" r:id="rId10"/>
    <p:sldId id="262" r:id="rId11"/>
    <p:sldId id="276" r:id="rId12"/>
    <p:sldId id="277" r:id="rId13"/>
    <p:sldId id="278" r:id="rId14"/>
    <p:sldId id="264" r:id="rId15"/>
    <p:sldId id="265" r:id="rId16"/>
    <p:sldId id="266" r:id="rId17"/>
    <p:sldId id="267" r:id="rId18"/>
    <p:sldId id="270" r:id="rId19"/>
    <p:sldId id="288" r:id="rId20"/>
    <p:sldId id="289" r:id="rId21"/>
    <p:sldId id="292" r:id="rId22"/>
    <p:sldId id="272" r:id="rId23"/>
    <p:sldId id="273" r:id="rId24"/>
    <p:sldId id="274" r:id="rId25"/>
    <p:sldId id="287" r:id="rId26"/>
    <p:sldId id="275" r:id="rId27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66"/>
    <a:srgbClr val="000066"/>
    <a:srgbClr val="FF33CC"/>
    <a:srgbClr val="CC0099"/>
    <a:srgbClr val="660033"/>
    <a:srgbClr val="CC0066"/>
    <a:srgbClr val="990099"/>
    <a:srgbClr val="00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2111" autoAdjust="0"/>
  </p:normalViewPr>
  <p:slideViewPr>
    <p:cSldViewPr>
      <p:cViewPr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303643148522084E-2"/>
          <c:y val="0"/>
          <c:w val="0.68593470074718565"/>
          <c:h val="0.94377513302420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4"/>
          <c:dLbls>
            <c:dLbl>
              <c:idx val="0"/>
              <c:layout>
                <c:manualLayout>
                  <c:x val="-0.1622869672375519"/>
                  <c:y val="3.1474205142725746E-2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ru-RU" dirty="0" smtClean="0"/>
                      <a:t>35,2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DAC-48E1-845A-25D81F62CF06}"/>
                </c:ext>
              </c:extLst>
            </c:dLbl>
            <c:dLbl>
              <c:idx val="1"/>
              <c:layout>
                <c:manualLayout>
                  <c:x val="-0.12045936263856762"/>
                  <c:y val="0.11023873383359674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ru-RU" dirty="0" smtClean="0"/>
                      <a:t>4,1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DAC-48E1-845A-25D81F62CF06}"/>
                </c:ext>
              </c:extLst>
            </c:dLbl>
            <c:dLbl>
              <c:idx val="2"/>
              <c:layout>
                <c:manualLayout>
                  <c:x val="0.16214185233652789"/>
                  <c:y val="-7.5708714535262914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 smtClean="0"/>
                      <a:t>6</a:t>
                    </a:r>
                    <a:r>
                      <a:rPr lang="ru-RU" sz="2800" dirty="0" smtClean="0"/>
                      <a:t>0,7</a:t>
                    </a:r>
                    <a:r>
                      <a:rPr lang="en-US" sz="2800" dirty="0" smtClean="0"/>
                      <a:t>%</a:t>
                    </a:r>
                    <a:endParaRPr lang="en-US" sz="28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DAC-48E1-845A-25D81F62CF06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0.37180000000000002</c:v>
                </c:pt>
                <c:pt idx="1">
                  <c:v>5.3999999999999999E-2</c:v>
                </c:pt>
                <c:pt idx="2">
                  <c:v>0.57399999999999995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DAC-48E1-845A-25D81F62CF0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229005328410527"/>
          <c:y val="0.5902104856438849"/>
          <c:w val="0.32439664836401855"/>
          <c:h val="0.40978945718171766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30948194838281606"/>
          <c:w val="0.99203621788590557"/>
          <c:h val="0.656843296684844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4"/>
          <c:dPt>
            <c:idx val="0"/>
            <c:bubble3D val="0"/>
            <c:explosion val="4"/>
            <c:extLst xmlns:c16r2="http://schemas.microsoft.com/office/drawing/2015/06/chart">
              <c:ext xmlns:c16="http://schemas.microsoft.com/office/drawing/2014/chart" uri="{C3380CC4-5D6E-409C-BE32-E72D297353CC}">
                <c16:uniqueId val="{00000000-ABE9-40FB-9E16-0FFC275D6694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8</a:t>
                    </a:r>
                    <a:r>
                      <a:rPr lang="ru-RU" dirty="0" smtClean="0"/>
                      <a:t>7,1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BE9-40FB-9E16-0FFC275D6694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BE9-40FB-9E16-0FFC275D6694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BE9-40FB-9E16-0FFC275D6694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4,6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BE9-40FB-9E16-0FFC275D669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740986</c:v>
                </c:pt>
                <c:pt idx="1">
                  <c:v>0</c:v>
                </c:pt>
                <c:pt idx="2">
                  <c:v>10450</c:v>
                </c:pt>
                <c:pt idx="3">
                  <c:v>70798</c:v>
                </c:pt>
                <c:pt idx="4">
                  <c:v>36910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ABE9-40FB-9E16-0FFC275D669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egendEntry>
        <c:idx val="1"/>
        <c:delete val="1"/>
      </c:legendEntry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870577750403862E-2"/>
          <c:y val="0.43972261414918024"/>
          <c:w val="0.96712942224960186"/>
          <c:h val="0.496624527754118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52,5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DBC-4DBD-88C4-AA77965199F3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27,6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DBC-4DBD-88C4-AA77965199F3}"/>
                </c:ext>
              </c:extLst>
            </c:dLbl>
            <c:dLbl>
              <c:idx val="2"/>
              <c:layout>
                <c:manualLayout>
                  <c:x val="-3.2253609190253552E-2"/>
                  <c:y val="-6.7611075338055377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14,0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DBC-4DBD-88C4-AA77965199F3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5,9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DBC-4DBD-88C4-AA77965199F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61845</c:v>
                </c:pt>
                <c:pt idx="1">
                  <c:v>42293</c:v>
                </c:pt>
                <c:pt idx="2">
                  <c:v>5980</c:v>
                </c:pt>
                <c:pt idx="3">
                  <c:v>15380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DBC-4DBD-88C4-AA77965199F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27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9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bubble3D val="0"/>
            <c:explosion val="18"/>
            <c:extLst xmlns:c16r2="http://schemas.microsoft.com/office/drawing/2015/06/chart">
              <c:ext xmlns:c16="http://schemas.microsoft.com/office/drawing/2014/chart" uri="{C3380CC4-5D6E-409C-BE32-E72D297353CC}">
                <c16:uniqueId val="{00000000-7A1A-4C97-BDAF-7ADE4AF39B65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99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0%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A1A-4C97-BDAF-7ADE4AF39B65}"/>
                </c:ext>
              </c:extLst>
            </c:dLbl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0%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A1A-4C97-BDAF-7ADE4AF39B6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1317147.8999999999</c:v>
                </c:pt>
                <c:pt idx="1">
                  <c:v>9120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A1A-4C97-BDAF-7ADE4AF39B6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layout>
        <c:manualLayout>
          <c:xMode val="edge"/>
          <c:yMode val="edge"/>
          <c:x val="0.74108232347476477"/>
          <c:y val="1.111103334359864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11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3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CC6-49D5-9FFC-D2E723851A9F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400" dirty="0" smtClean="0"/>
                      <a:t>0%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CC6-49D5-9FFC-D2E723851A9F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1,0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CC6-49D5-9FFC-D2E723851A9F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1400" dirty="0"/>
                      <a:t>
</a:t>
                    </a:r>
                    <a:r>
                      <a:rPr lang="ru-RU" sz="1400" dirty="0" smtClean="0"/>
                      <a:t>2,3%</a:t>
                    </a:r>
                    <a:endParaRPr lang="ru-RU" sz="2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CC6-49D5-9FFC-D2E723851A9F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5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7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CC6-49D5-9FFC-D2E723851A9F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54,5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CC6-49D5-9FFC-D2E723851A9F}"/>
                </c:ext>
              </c:extLst>
            </c:dLbl>
            <c:dLbl>
              <c:idx val="6"/>
              <c:layout>
                <c:manualLayout>
                  <c:x val="2.0234727389968264E-2"/>
                  <c:y val="-4.4444133374394578E-3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3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3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3,6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10,3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CC6-49D5-9FFC-D2E723851A9F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2,1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CC6-49D5-9FFC-D2E723851A9F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5,8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CC6-49D5-9FFC-D2E723851A9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КУЛЬТУРА, КИНЕМАТОГРАФИЯ</c:v>
                </c:pt>
                <c:pt idx="5">
                  <c:v>ОБРАЗОВАНИЕ</c:v>
                </c:pt>
                <c:pt idx="6">
                  <c:v>ОХРАНА ОКРУЖАЮЩЕЙ СРЕДЫ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0.10324065356853759</c:v>
                </c:pt>
                <c:pt idx="1">
                  <c:v>9.9787343125102104E-4</c:v>
                </c:pt>
                <c:pt idx="2">
                  <c:v>3.1151209007278805E-2</c:v>
                </c:pt>
                <c:pt idx="3">
                  <c:v>2.6440423800934656E-2</c:v>
                </c:pt>
                <c:pt idx="4">
                  <c:v>4.3932665781350536E-2</c:v>
                </c:pt>
                <c:pt idx="5">
                  <c:v>0.59799356905664813</c:v>
                </c:pt>
                <c:pt idx="6">
                  <c:v>0</c:v>
                </c:pt>
                <c:pt idx="7">
                  <c:v>1.3548252622802752E-2</c:v>
                </c:pt>
                <c:pt idx="8">
                  <c:v>6.6930660420928142E-2</c:v>
                </c:pt>
                <c:pt idx="9">
                  <c:v>5.1770252539766947E-3</c:v>
                </c:pt>
                <c:pt idx="10">
                  <c:v>0.11058766705629168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1CC6-49D5-9FFC-D2E723851A9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14381952"/>
        <c:axId val="114379008"/>
      </c:barChart>
      <c:valAx>
        <c:axId val="114379008"/>
        <c:scaling>
          <c:orientation val="minMax"/>
        </c:scaling>
        <c:delete val="1"/>
        <c:axPos val="t"/>
        <c:numFmt formatCode="0.0%" sourceLinked="1"/>
        <c:majorTickMark val="none"/>
        <c:minorTickMark val="none"/>
        <c:tickLblPos val="none"/>
        <c:crossAx val="114381952"/>
        <c:crosses val="max"/>
        <c:crossBetween val="between"/>
      </c:valAx>
      <c:catAx>
        <c:axId val="114381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14379008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DABF9-D20C-4603-A4E0-FB9DF0346665}" type="datetimeFigureOut">
              <a:rPr lang="ru-RU" smtClean="0"/>
              <a:t>28.01.2025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90A20A-6E6C-46A2-979C-EB794368B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743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344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1040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014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52484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Бюджет  Лискинского муниципального района Воронежской области на 2024 год и плановый период 2025-2026 годов </a:t>
            </a:r>
          </a:p>
          <a:p>
            <a:pPr algn="ctr"/>
            <a:endParaRPr lang="ru-RU" sz="19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9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Принят Решением Совета народных депутатов Лискинского муниципального района № </a:t>
            </a:r>
            <a:r>
              <a:rPr lang="ru-RU" sz="2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226 </a:t>
            </a:r>
            <a:r>
              <a:rPr lang="ru-RU" sz="2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ru-RU" sz="2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.12.2024 </a:t>
            </a:r>
            <a:r>
              <a:rPr lang="ru-RU" sz="2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г.</a:t>
            </a:r>
          </a:p>
          <a:p>
            <a:pPr algn="ctr"/>
            <a:endParaRPr lang="ru-RU" sz="3200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endParaRPr lang="ru-RU" sz="13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Доходы на 202</a:t>
            </a:r>
            <a:r>
              <a:rPr lang="en-US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год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5285939"/>
              </p:ext>
            </p:extLst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202</a:t>
            </a: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год – </a:t>
            </a: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328 834,0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7873738"/>
              </p:ext>
            </p:extLst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год –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153 703,0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8243037"/>
              </p:ext>
            </p:extLst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2024 год –2 </a:t>
            </a: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294 257,4 </a:t>
            </a:r>
            <a:r>
              <a:rPr lang="ru-RU" sz="2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  <a:endParaRPr lang="ru-RU" sz="2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8469347"/>
              </p:ext>
            </p:extLst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8458103"/>
              </p:ext>
            </p:extLst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088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088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0880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3 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776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794,43 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420 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285,9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3 346 965,9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328 834,0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262 179,3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359 868,2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153 703,0</a:t>
                      </a:r>
                      <a:endParaRPr lang="ru-RU" sz="2400" b="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19 822,0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119 790,0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294 257,4 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2 038 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284,6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1 867 307,7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Функциональная</a:t>
            </a:r>
            <a:r>
              <a:rPr lang="ru-RU" sz="1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  <a:endParaRPr lang="ru-RU" sz="16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Ведомственная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на 2024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5685333"/>
              </p:ext>
            </p:extLst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2024-2026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5262173"/>
              </p:ext>
            </p:extLst>
          </p:nvPr>
        </p:nvGraphicFramePr>
        <p:xfrm>
          <a:off x="251520" y="980728"/>
          <a:ext cx="8716575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344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267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8148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2583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275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2024г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2025г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2026г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32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99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РАСХОДЫ ВСЕГО, в 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3 860 997,8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 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384</a:t>
                      </a:r>
                      <a:r>
                        <a:rPr lang="en-US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374</a:t>
                      </a:r>
                      <a:r>
                        <a:rPr lang="en-US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,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5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3 274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543,2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9280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преступности на 2021-2025 годы»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950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950,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076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177,2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1 992 026,6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2 034 084,9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4387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39 149,0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20 094,2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20 094,2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85836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16 789,9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25 085,0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25 987,0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41878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425,1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10 533,4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10 533,4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2024-2026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6717399"/>
              </p:ext>
            </p:extLst>
          </p:nvPr>
        </p:nvGraphicFramePr>
        <p:xfrm>
          <a:off x="285720" y="928673"/>
          <a:ext cx="8572559" cy="56399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78634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430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7157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1444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п/п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2024г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2025г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2026г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449,5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3 771,0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3 929,0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80 982,9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72 889,4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3 459,8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343 765,8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242 083,8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336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064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района»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216 802,9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138 719,4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149 555,0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038,9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1 030,0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06041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36 163,8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31 234,8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31 231,9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i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b="1" i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i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i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2024-2026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0500775"/>
              </p:ext>
            </p:extLst>
          </p:nvPr>
        </p:nvGraphicFramePr>
        <p:xfrm>
          <a:off x="323528" y="928673"/>
          <a:ext cx="8677629" cy="5909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9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387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6205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8943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8942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17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2024г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2025г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2026г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92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2136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456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121,3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354 235,6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384 652,7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3331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169 747,5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383,0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170 788,0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5583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978,0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15 282,6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372,4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5696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«Защита прав потребителей в </a:t>
                      </a:r>
                      <a:r>
                        <a:rPr lang="ru-RU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Лискинском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муниципальном районе»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11,0</a:t>
                      </a:r>
                    </a:p>
                    <a:p>
                      <a:pPr lvl="1"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1,0</a:t>
                      </a:r>
                    </a:p>
                    <a:p>
                      <a:pPr lvl="1"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11,0</a:t>
                      </a:r>
                    </a:p>
                    <a:p>
                      <a:pPr lvl="1"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7601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«Содействие развитию муниципальных образований и местного самоуправления»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23 093,9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7601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«Охрана окружающей среды Лискинского муниципального района Воронежской области»</a:t>
                      </a: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127 800,0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5696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Лискинского муниципального района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«Обеспечение доступным и комфортным жильем населения Воронежской области» </a:t>
                      </a: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1 283,6</a:t>
                      </a:r>
                    </a:p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1 252,0</a:t>
                      </a:r>
                    </a:p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2024-2026года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9540715"/>
              </p:ext>
            </p:extLst>
          </p:nvPr>
        </p:nvGraphicFramePr>
        <p:xfrm>
          <a:off x="214282" y="1136122"/>
          <a:ext cx="8572561" cy="5934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3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79878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291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5855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5855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918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2024г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2025г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2026г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34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633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Государственная программа Воронежской области «Развитие физической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культуры и спорта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2 437,0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36 722,8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2 437,0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873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сельского хозяйства, производства пищевых продуктов и инфраструктуры агропродовольственного рынка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»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11 249,3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7 375,2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8 131,4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284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«Энергоэффективность и развитие энергетики»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3 089,9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3 089,9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3 089,9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12615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1.21</a:t>
                      </a:r>
                    </a:p>
                    <a:p>
                      <a:pPr algn="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 «Управление государственными финансами, создание условий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для эффективного и ответственного управления муниципальными финансами, повышение устойчивости бюджетов муниципальных образований Воронежской области»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765,6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«Обеспечение качественными жилищно-коммунальными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услугами населения Воронежской области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»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31 408,9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154 053,0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36 898,0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 «Содействие развитию муниципальных образований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 местного самоуправления»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93 517,5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103 655,3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27 469,7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378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2.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Непрограммная </a:t>
                      </a:r>
                      <a:r>
                        <a:rPr lang="ru-RU" sz="12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часть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50 334,3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3 148,5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3 521,6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4744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деятельности Контрольно-счетной палаты Лискинского муниципального района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046,2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3 121,0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3 247,0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4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деятельности управления делами Воронежской области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274,6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2024 - 2026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8554695"/>
              </p:ext>
            </p:extLst>
          </p:nvPr>
        </p:nvGraphicFramePr>
        <p:xfrm>
          <a:off x="467544" y="1097979"/>
          <a:ext cx="8280920" cy="4457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668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4513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9251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14 156,7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12 423,2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12 423,2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0325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4 180,0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4 180,0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4 180,0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52224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738,7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702,2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702,2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ОБЕСПЕЧЕНИЕ ЖИЛЬЁМ МОЛОДЫХ СЕМЕЙ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4 126,0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4 000,0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7465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СОЦИАЛЬНОЕ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ОБЕСПЕЧЕНИЕ И ИНЫЕ ВЫПЛАТЫ НАСЕЛЕНИЮ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3 112,0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3 041,0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3 041,0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2024 - 2026 годы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0034788"/>
              </p:ext>
            </p:extLst>
          </p:nvPr>
        </p:nvGraphicFramePr>
        <p:xfrm>
          <a:off x="357158" y="1643050"/>
          <a:ext cx="8429685" cy="4090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7755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7755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7755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9770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ru-RU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4831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32 203,9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37 10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22095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426 665,5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232 753,3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259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231,0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22095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458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869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,4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269 853,3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299</a:t>
                      </a: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431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</a:p>
                    <a:p>
                      <a:pPr algn="ctr"/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2024 год и плановый период 2025-2026 годов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689060"/>
              </p:ext>
            </p:extLst>
          </p:nvPr>
        </p:nvGraphicFramePr>
        <p:xfrm>
          <a:off x="467543" y="1058556"/>
          <a:ext cx="8219257" cy="4523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95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9991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9991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9991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262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385 564,9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кредиты из других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бюджетов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бюджетной системы РФ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привлечение бюджетных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кредитов от других бюджетов бюджетной системы Российской Федерации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погашение бюджетных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кредитов от других бюджетов бюджетной системы Российской Федерации</a:t>
                      </a: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на счетах по учету средств бюджета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385 564,9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81977">
                <a:tc>
                  <a:txBody>
                    <a:bodyPr/>
                    <a:lstStyle/>
                    <a:p>
                      <a:pPr marL="0" indent="0" algn="l" fontAlgn="ctr">
                        <a:buFontTx/>
                        <a:buNone/>
                      </a:pP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 остатков средств бюджетов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3 759 765,3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3 273 285,9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3 349 965,9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886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 остатков средств бюджетов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145 330,2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3 273 285,9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3 349 965,9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НАЛОГОВЫЕ </a:t>
            </a:r>
            <a:r>
              <a:rPr lang="ru-RU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</a:t>
            </a:r>
            <a:r>
              <a:rPr lang="ru-RU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ПОСТУПЛЕНИЯ </a:t>
            </a:r>
            <a:endParaRPr lang="ru-RU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виде ДОТАЦИЙ, СУБСИДИЙ, СУБВЕНЦИЙ и ИНЫХ МЕЖБЮДЖТНЫХ </a:t>
            </a:r>
            <a:r>
              <a:rPr lang="ru-RU" sz="1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ТРАНСФЕРТОВ)</a:t>
            </a:r>
            <a:endParaRPr lang="ru-RU" sz="1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БЮДЖЕТНЫЕ ИНВЕСТИЦИИ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03725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</a:t>
            </a: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Лиски);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Давыдовка).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Бодеевское сельское поселение (административный центр с.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Высокое);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сельское поселение (административный центр с.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Колыбельское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Нижнеикорецкое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Петровское);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Среднеикорецкое сельское поселение (административный центр с. Средний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с-за "Вторая пятилетка");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Щученское сельское поселение (административный центр с. Щучье);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на 202</a:t>
            </a: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14269" y="899478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>
              <a:buNone/>
            </a:pPr>
            <a:r>
              <a:rPr lang="ru-RU" sz="1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Налоговые </a:t>
            </a: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endParaRPr lang="en-US" sz="1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328 834,0</a:t>
            </a:r>
            <a:r>
              <a:rPr lang="en-US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8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14269" y="2471731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Неналоговые </a:t>
            </a:r>
            <a:endParaRPr lang="ru-RU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153 703,0</a:t>
            </a:r>
            <a:endParaRPr lang="ru-RU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  <a:p>
            <a:pPr algn="ctr"/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294 257,4 </a:t>
            </a:r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776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794,4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0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7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779,0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3567" y="1196752"/>
            <a:ext cx="3214678" cy="36004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81 915,8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12658" y="1700808"/>
            <a:ext cx="3214678" cy="36004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398 187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0 тыс. 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12658" y="437196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87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318,3тыс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12658" y="2132856"/>
            <a:ext cx="3214678" cy="395294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139 565,0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12658" y="3118637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105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123,2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3567" y="371703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220 960,5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12658" y="501317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600,8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3567" y="5670571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438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748,3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3 860 997,8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35955" y="2659846"/>
            <a:ext cx="3214678" cy="395294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Охрана окружающей среды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127 800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0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5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25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4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65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8500"/>
                            </p:stCondLst>
                            <p:childTnLst>
                              <p:par>
                                <p:cTn id="78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500"/>
                            </p:stCondLst>
                            <p:childTnLst>
                              <p:par>
                                <p:cTn id="8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3F3F3F"/>
      </a:dk1>
      <a:lt1>
        <a:srgbClr val="BFBFBF"/>
      </a:lt1>
      <a:dk2>
        <a:srgbClr val="989898"/>
      </a:dk2>
      <a:lt2>
        <a:srgbClr val="877852"/>
      </a:lt2>
      <a:accent1>
        <a:srgbClr val="F9B268"/>
      </a:accent1>
      <a:accent2>
        <a:srgbClr val="D86B77"/>
      </a:accent2>
      <a:accent3>
        <a:srgbClr val="4EA5D8"/>
      </a:accent3>
      <a:accent4>
        <a:srgbClr val="8DC182"/>
      </a:accent4>
      <a:accent5>
        <a:srgbClr val="9F87B7"/>
      </a:accent5>
      <a:accent6>
        <a:srgbClr val="D9C19B"/>
      </a:accent6>
      <a:hlink>
        <a:srgbClr val="A9DB66"/>
      </a:hlink>
      <a:folHlink>
        <a:srgbClr val="FCAE3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9167</TotalTime>
  <Words>2185</Words>
  <Application>Microsoft Office PowerPoint</Application>
  <PresentationFormat>Экран (4:3)</PresentationFormat>
  <Paragraphs>451</Paragraphs>
  <Slides>26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Основные показатели бюджета на 2024 год</vt:lpstr>
      <vt:lpstr>Доходы бюджета района</vt:lpstr>
      <vt:lpstr>Доходы на 2024 год</vt:lpstr>
      <vt:lpstr>Налоговые доходы Лискинского муниципального района на 2024 год – 1 328 834,0 тыс. рублей</vt:lpstr>
      <vt:lpstr>Неналоговые доходы Лискинского муниципального района на 2024 год –153 703,0 тыс. рублей</vt:lpstr>
      <vt:lpstr>Безвозмездные поступления в бюджет Лискинского муниципального района на 2024 год –2 294 257,4 тыс. 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2024 год</vt:lpstr>
      <vt:lpstr>«Программная» структура расходов Лискинского муниципального района  на 2024-2026 года</vt:lpstr>
      <vt:lpstr>«Программная» структура расходов Лискинского муниципального района  на 2024-2026 года</vt:lpstr>
      <vt:lpstr>«Программная» структура расходов Лискинского муниципального района  на 2024-2026 года</vt:lpstr>
      <vt:lpstr>«Программная» структура расходов Лискинского муниципального района  на 2024-2026года</vt:lpstr>
      <vt:lpstr>Публичные нормативные обязательства Лискинского муниципального района на 2024 - 2026 года</vt:lpstr>
      <vt:lpstr>Межбюджетные трансферты из бюджета муниципального района бюджетам поселений на период 2024 - 2026 годы</vt:lpstr>
      <vt:lpstr>Источники финансирования дефицита бюджета</vt:lpstr>
      <vt:lpstr>Источники внутреннего финансирования дефицита  районного бюджета на 2024 год и плановый период 2025-2026 годов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Пахомова Елена Владимировна</cp:lastModifiedBy>
  <cp:revision>481</cp:revision>
  <cp:lastPrinted>2025-01-28T06:34:14Z</cp:lastPrinted>
  <dcterms:created xsi:type="dcterms:W3CDTF">2015-04-13T12:32:27Z</dcterms:created>
  <dcterms:modified xsi:type="dcterms:W3CDTF">2025-01-28T07:16:14Z</dcterms:modified>
</cp:coreProperties>
</file>