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81" r:id="rId7"/>
    <p:sldId id="283" r:id="rId8"/>
    <p:sldId id="261" r:id="rId9"/>
    <p:sldId id="263" r:id="rId10"/>
    <p:sldId id="262" r:id="rId11"/>
    <p:sldId id="276" r:id="rId12"/>
    <p:sldId id="277" r:id="rId13"/>
    <p:sldId id="278" r:id="rId14"/>
    <p:sldId id="264" r:id="rId15"/>
    <p:sldId id="265" r:id="rId16"/>
    <p:sldId id="266" r:id="rId17"/>
    <p:sldId id="267" r:id="rId18"/>
    <p:sldId id="270" r:id="rId19"/>
    <p:sldId id="288" r:id="rId20"/>
    <p:sldId id="289" r:id="rId21"/>
    <p:sldId id="292" r:id="rId22"/>
    <p:sldId id="272" r:id="rId23"/>
    <p:sldId id="273" r:id="rId24"/>
    <p:sldId id="274" r:id="rId25"/>
    <p:sldId id="287" r:id="rId26"/>
    <p:sldId id="275" r:id="rId27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  <a:srgbClr val="000066"/>
    <a:srgbClr val="FF33CC"/>
    <a:srgbClr val="CC0099"/>
    <a:srgbClr val="660033"/>
    <a:srgbClr val="CC0066"/>
    <a:srgbClr val="990099"/>
    <a:srgbClr val="00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2111" autoAdjust="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35,2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AC-48E1-845A-25D81F62CF06}"/>
                </c:ext>
              </c:extLst>
            </c:dLbl>
            <c:dLbl>
              <c:idx val="1"/>
              <c:layout>
                <c:manualLayout>
                  <c:x val="-0.12045936263856762"/>
                  <c:y val="0.11023873383359674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3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AC-48E1-845A-25D81F62CF06}"/>
                </c:ext>
              </c:extLst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 smtClean="0"/>
                      <a:t>6</a:t>
                    </a:r>
                    <a:r>
                      <a:rPr lang="ru-RU" sz="2800" dirty="0" smtClean="0"/>
                      <a:t>1,7</a:t>
                    </a:r>
                    <a:r>
                      <a:rPr lang="en-US" sz="2800" dirty="0" smtClean="0"/>
                      <a:t>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DAC-48E1-845A-25D81F62CF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0.37180000000000002</c:v>
                </c:pt>
                <c:pt idx="1">
                  <c:v>5.3999999999999999E-2</c:v>
                </c:pt>
                <c:pt idx="2">
                  <c:v>0.57399999999999995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DAC-48E1-845A-25D81F62CF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4"/>
          <c:dPt>
            <c:idx val="0"/>
            <c:bubble3D val="0"/>
            <c:explosion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0-ABE9-40FB-9E16-0FFC275D6694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  <a:r>
                      <a:rPr lang="ru-RU" dirty="0" smtClean="0"/>
                      <a:t>5,8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E9-40FB-9E16-0FFC275D669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E9-40FB-9E16-0FFC275D669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8,0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E9-40FB-9E16-0FFC275D669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5,2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E9-40FB-9E16-0FFC275D669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740986</c:v>
                </c:pt>
                <c:pt idx="1">
                  <c:v>0</c:v>
                </c:pt>
                <c:pt idx="2">
                  <c:v>10450</c:v>
                </c:pt>
                <c:pt idx="3">
                  <c:v>70798</c:v>
                </c:pt>
                <c:pt idx="4">
                  <c:v>36910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BE9-40FB-9E16-0FFC275D669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07635525443978E-2"/>
          <c:y val="0.46407556394336769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60,7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BC-4DBD-88C4-AA77965199F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31,8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BC-4DBD-88C4-AA77965199F3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BC-4DBD-88C4-AA77965199F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7,5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BC-4DBD-88C4-AA77965199F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61845</c:v>
                </c:pt>
                <c:pt idx="1">
                  <c:v>42293</c:v>
                </c:pt>
                <c:pt idx="2">
                  <c:v>5980</c:v>
                </c:pt>
                <c:pt idx="3">
                  <c:v>15380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DBC-4DBD-88C4-AA77965199F3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  <c:extLst xmlns:c16r2="http://schemas.microsoft.com/office/drawing/2015/06/chart">
              <c:ext xmlns:c16="http://schemas.microsoft.com/office/drawing/2014/chart" uri="{C3380CC4-5D6E-409C-BE32-E72D297353CC}">
                <c16:uniqueId val="{00000000-7A1A-4C97-BDAF-7ADE4AF39B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99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1A-4C97-BDAF-7ADE4AF39B65}"/>
                </c:ext>
              </c:extLst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1A-4C97-BDAF-7ADE4AF39B6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1317147.8999999999</c:v>
                </c:pt>
                <c:pt idx="1">
                  <c:v>9120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A1A-4C97-BDAF-7ADE4AF39B6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>
        <c:manualLayout>
          <c:xMode val="edge"/>
          <c:yMode val="edge"/>
          <c:x val="0.74108232347476477"/>
          <c:y val="1.111103334359864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z="1400" dirty="0" smtClean="0"/>
                      <a:t>8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C6-49D5-9FFC-D2E723851A9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400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C6-49D5-9FFC-D2E723851A9F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 sz="1400" dirty="0" smtClean="0"/>
                      <a:t>2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1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C6-49D5-9FFC-D2E723851A9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1400" dirty="0"/>
                      <a:t>
</a:t>
                    </a:r>
                    <a:r>
                      <a:rPr lang="ru-RU" sz="1400" dirty="0" smtClean="0"/>
                      <a:t>2,5%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C6-49D5-9FFC-D2E723851A9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sz="1400" dirty="0" smtClean="0"/>
                      <a:t>4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0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CC6-49D5-9FFC-D2E723851A9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sz="1400" dirty="0" smtClean="0"/>
                      <a:t>59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7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C6-49D5-9FFC-D2E723851A9F}"/>
                </c:ext>
              </c:extLst>
            </c:dLbl>
            <c:dLbl>
              <c:idx val="6"/>
              <c:delete val="1"/>
            </c:dLbl>
            <c:dLbl>
              <c:idx val="7"/>
              <c:tx>
                <c:rich>
                  <a:bodyPr/>
                  <a:lstStyle/>
                  <a:p>
                    <a:r>
                      <a:rPr lang="ru-RU" sz="1400" dirty="0" smtClean="0"/>
                      <a:t>4,8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tx>
                <c:rich>
                  <a:bodyPr/>
                  <a:lstStyle/>
                  <a:p>
                    <a:r>
                      <a:rPr lang="ru-RU" sz="1400" dirty="0" smtClean="0"/>
                      <a:t>11,3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C6-49D5-9FFC-D2E723851A9F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ru-RU" sz="1400" dirty="0" smtClean="0"/>
                      <a:t>0,6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CC6-49D5-9FFC-D2E723851A9F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r>
                      <a:rPr lang="ru-RU" sz="1400" dirty="0" smtClean="0"/>
                      <a:t>6,4</a:t>
                    </a:r>
                    <a:r>
                      <a:rPr lang="en-US" sz="1400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C6-49D5-9FFC-D2E723851A9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КУЛЬТУРА, КИНЕМАТОГРАФИЯ</c:v>
                </c:pt>
                <c:pt idx="5">
                  <c:v>ОБРАЗОВАНИЕ</c:v>
                </c:pt>
                <c:pt idx="6">
                  <c:v>ОХРАНА ОКРУЖАЮЩЕЙ СРЕДЫ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0.10324065356853759</c:v>
                </c:pt>
                <c:pt idx="1">
                  <c:v>9.9787343125102104E-4</c:v>
                </c:pt>
                <c:pt idx="2">
                  <c:v>3.1151209007278805E-2</c:v>
                </c:pt>
                <c:pt idx="3">
                  <c:v>2.6440423800934656E-2</c:v>
                </c:pt>
                <c:pt idx="4">
                  <c:v>4.3932665781350536E-2</c:v>
                </c:pt>
                <c:pt idx="5">
                  <c:v>0.59799356905664813</c:v>
                </c:pt>
                <c:pt idx="6">
                  <c:v>0</c:v>
                </c:pt>
                <c:pt idx="7">
                  <c:v>1.3548252622802752E-2</c:v>
                </c:pt>
                <c:pt idx="8">
                  <c:v>6.6930660420928142E-2</c:v>
                </c:pt>
                <c:pt idx="9">
                  <c:v>5.1770252539766947E-3</c:v>
                </c:pt>
                <c:pt idx="10">
                  <c:v>0.11058766705629168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CC6-49D5-9FFC-D2E723851A9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80683776"/>
        <c:axId val="80680832"/>
      </c:barChart>
      <c:valAx>
        <c:axId val="80680832"/>
        <c:scaling>
          <c:orientation val="minMax"/>
        </c:scaling>
        <c:delete val="1"/>
        <c:axPos val="t"/>
        <c:numFmt formatCode="0.0%" sourceLinked="1"/>
        <c:majorTickMark val="none"/>
        <c:minorTickMark val="none"/>
        <c:tickLblPos val="none"/>
        <c:crossAx val="80683776"/>
        <c:crosses val="max"/>
        <c:crossBetween val="between"/>
      </c:valAx>
      <c:catAx>
        <c:axId val="806837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8068083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DABF9-D20C-4603-A4E0-FB9DF0346665}" type="datetimeFigureOut">
              <a:rPr lang="ru-RU" smtClean="0"/>
              <a:t>28.01.2025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90A20A-6E6C-46A2-979C-EB794368B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7438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0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14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28.01.2025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5248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Бюджет  Лискинского муниципального района Воронежской области на 2025 год и плановый период 2026-2027 годов </a:t>
            </a:r>
          </a:p>
          <a:p>
            <a:pPr algn="ctr"/>
            <a:endParaRPr lang="ru-RU" sz="19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Принят Решением Совета народных депутатов Лискинского муниципального района </a:t>
            </a:r>
            <a:r>
              <a:rPr lang="ru-RU" sz="21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1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227  </a:t>
            </a:r>
            <a:r>
              <a:rPr lang="ru-RU" sz="21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26.12.2024 г.</a:t>
            </a:r>
          </a:p>
          <a:p>
            <a:pPr algn="ctr"/>
            <a:endParaRPr lang="ru-RU" sz="3200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endParaRPr lang="ru-RU" sz="13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2025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276131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2025 год – </a:t>
            </a: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315 412,0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048344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год –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115 433,0 тыс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980068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2025 год –2 308 736,9 </a:t>
            </a: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469347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822757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088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3 739 581,9 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3 578 329,3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3 853 912,4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1 315 412,0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400 512,0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503 674,0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115 433,0</a:t>
                      </a:r>
                    </a:p>
                    <a:p>
                      <a:pPr algn="ctr"/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16 765,0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117 475,0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2 308 736,9 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2 061 052,3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2 232 763,4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Функциональная</a:t>
            </a:r>
            <a:r>
              <a:rPr lang="ru-RU" sz="16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  <a:endParaRPr lang="ru-RU" sz="160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Ведомственная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2025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885624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5480452"/>
              </p:ext>
            </p:extLst>
          </p:nvPr>
        </p:nvGraphicFramePr>
        <p:xfrm>
          <a:off x="251520" y="980728"/>
          <a:ext cx="8716575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344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267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14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258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275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2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9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3 843 173,5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3 552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205</a:t>
                      </a:r>
                      <a:r>
                        <a:rPr lang="en-US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,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3 777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970,0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280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преступности»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813,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2 235 334,7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2 212 925,2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2 322 811,1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387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30 527,0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22 677,0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22 677,0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5836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35 387,0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37 302,0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39 020,0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1878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743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12 743,0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12 743,0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259654"/>
              </p:ext>
            </p:extLst>
          </p:nvPr>
        </p:nvGraphicFramePr>
        <p:xfrm>
          <a:off x="285720" y="928673"/>
          <a:ext cx="8572559" cy="5639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863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44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п/п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043,0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5 199,0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5 403,0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1 691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8 538,6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113 713,4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368 350,4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416 554,5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389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464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167 788,2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170 435,6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181 523,1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06041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78 710,7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40 014,8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37 556,5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i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131187"/>
              </p:ext>
            </p:extLst>
          </p:nvPr>
        </p:nvGraphicFramePr>
        <p:xfrm>
          <a:off x="323528" y="928673"/>
          <a:ext cx="8677629" cy="5574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387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20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94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942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377 499,5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341 155,3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330 890,1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180 549,0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195 540,0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583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13 860,0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13 807,0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851,7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«Защита прав потребителей в </a:t>
                      </a:r>
                      <a:r>
                        <a:rPr lang="ru-RU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Лискинском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муниципальном районе»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lvl="1"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14,0</a:t>
                      </a:r>
                    </a:p>
                    <a:p>
                      <a:pPr lvl="1"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«Содействие развитию муниципальных образований и местного самоуправления»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76014">
                <a:tc>
                  <a:txBody>
                    <a:bodyPr/>
                    <a:lstStyle/>
                    <a:p>
                      <a:pPr algn="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5696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Лискинского муниципального района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«Обеспечение доступным и комфортным жильем населения Воронежской области»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1 143,7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1 106,2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2025-2027года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305116"/>
              </p:ext>
            </p:extLst>
          </p:nvPr>
        </p:nvGraphicFramePr>
        <p:xfrm>
          <a:off x="214282" y="1136122"/>
          <a:ext cx="8572561" cy="5934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987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91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5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585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2025г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2026г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2027г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347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3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 физической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культуры и спорта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2 480,4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73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9 942,7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5 447,5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6 082,6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84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«Энергоэффективность и развитие энергетики»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4 955,7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2615"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1.21</a:t>
                      </a:r>
                    </a:p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 «Управление государственными финансами, создание условий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для эффективного и ответственного управления муниципальными финансами, повышение устойчивости бюджетов муниципальных образований Воронежской области»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2 957,6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«Обеспечение качественными жилищно-коммунальными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услугами населения Воронежской области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153 898,0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37 178,0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37 178,0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128 647,1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21 153,6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51 153,6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78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6 836,4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3 442,0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3 579,0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744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 Лискинского муниципального района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3 310,0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3 442,0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3 579,0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4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управления делами Воронежской области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2025 - 2027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9612229"/>
              </p:ext>
            </p:extLst>
          </p:nvPr>
        </p:nvGraphicFramePr>
        <p:xfrm>
          <a:off x="467544" y="1097979"/>
          <a:ext cx="8280920" cy="445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68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451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925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15 418,0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19 217,6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15 440,2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0325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4 244,0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5222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797,0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ОБЕСПЕЧЕНИЕ ЖИЛЬЁМ МОЛОДЫХ СЕМЕЙ 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4651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ОБЕСПЕЧЕНИЕ И ИНЫЕ ВЫПЛАТЫ НАСЕЛЕНИЮ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2 877,0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9 676,6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5 899,2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2025 - 2027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14683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75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41 300,0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261 873,0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194 333,9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185 212,1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673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235 633,9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228</a:t>
                      </a:r>
                      <a:r>
                        <a:rPr lang="ru-RU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712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,1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2025 год и плановый период 2026-2027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8990187"/>
              </p:ext>
            </p:extLst>
          </p:nvPr>
        </p:nvGraphicFramePr>
        <p:xfrm>
          <a:off x="467543" y="1058556"/>
          <a:ext cx="8219257" cy="4523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95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991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62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103 591,6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13 013,3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3 583,8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из других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бюджетов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бюджетной системы РФ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привлечение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погашение бюджетных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кредитов от других бюджетов бюджетной системы Российской Федерации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на счетах по учету средств бюджета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103 591,6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13 013,3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3 583,8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977"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Увеличение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3 742 581,9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3 581 329,3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3 856 912,4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86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Уменьшение остатков средств бюджетов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3 846 173,5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3 594 342,6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3 860 496,2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ПОСТУПЛЕНИЯ </a:t>
            </a:r>
            <a:endParaRPr lang="ru-RU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виде ДОТАЦИЙ, СУБСИДИЙ, СУБВЕНЦИЙ и ИНЫХ МЕЖБЮДЖТНЫХ </a:t>
            </a:r>
            <a:r>
              <a:rPr lang="ru-RU" sz="1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ТРАНСФЕРТОВ)</a:t>
            </a:r>
            <a:endParaRPr lang="ru-RU" sz="1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БЮДЖЕТНЫЕ ИНВЕСТИЦИИ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</a:t>
            </a:r>
            <a:r>
              <a:rPr lang="en-US" sz="1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Лиски);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Давыдовка).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Бодеевское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Колыбельское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Нижнеикорецкое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Среднеикорецкое сельское поселение (административный центр с. Средний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с-за "Вторая пятилетка");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Сторожевое);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Троицкое);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Щученское сельское поселение (административный центр с. Щучье);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2025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14269" y="899478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Налоговые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endParaRPr lang="en-US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315 412,0</a:t>
            </a:r>
            <a:r>
              <a:rPr lang="en-US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18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14269" y="2471731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Неналоговые 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115 433,0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  <a:p>
            <a:pPr algn="ctr"/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2 308 736,9 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6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16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739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581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533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3567" y="1196752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23 406,0 тыс. 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12658" y="1700808"/>
            <a:ext cx="3214678" cy="36004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435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967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 тыс. 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12658" y="437196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94 625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12658" y="2132856"/>
            <a:ext cx="3214678" cy="395294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184 845,5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857442" y="278092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2 294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244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47453" y="3571075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154 649,5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12658" y="501317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81 191,1 тыс. 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18564" y="5824795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330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710</a:t>
            </a:r>
            <a:r>
              <a:rPr lang="en-US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 тыс. 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3 843 173,5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9539</TotalTime>
  <Words>2147</Words>
  <Application>Microsoft Office PowerPoint</Application>
  <PresentationFormat>Экран (4:3)</PresentationFormat>
  <Paragraphs>442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2025 год</vt:lpstr>
      <vt:lpstr>Доходы бюджета района</vt:lpstr>
      <vt:lpstr>Доходы на 2025 год</vt:lpstr>
      <vt:lpstr>Налоговые доходы Лискинского муниципального района на 2025 год – 1 315 412,0 тыс. рублей</vt:lpstr>
      <vt:lpstr>Неналоговые доходы Лискинского муниципального района на 2025 год –115 433,0 тыс. рублей</vt:lpstr>
      <vt:lpstr>Безвозмездные поступления в бюджет Лискинского муниципального района на 2025 год –2 308 736,9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2025 год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 года</vt:lpstr>
      <vt:lpstr>«Программная» структура расходов Лискинского муниципального района  на 2025-2027года</vt:lpstr>
      <vt:lpstr>Публичные нормативные обязательства Лискинского муниципального района на 2025 - 2027 года</vt:lpstr>
      <vt:lpstr>Межбюджетные трансферты из бюджета муниципального района бюджетам поселений на период 2025 - 2027 годы</vt:lpstr>
      <vt:lpstr>Источники финансирования дефицита бюджета</vt:lpstr>
      <vt:lpstr>Источники внутреннего финансирования дефицита  районного бюджета на 2025 год и плановый период 2026-2027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Пахомова Елена Владимировна</cp:lastModifiedBy>
  <cp:revision>495</cp:revision>
  <cp:lastPrinted>2025-01-14T06:13:32Z</cp:lastPrinted>
  <dcterms:created xsi:type="dcterms:W3CDTF">2015-04-13T12:32:27Z</dcterms:created>
  <dcterms:modified xsi:type="dcterms:W3CDTF">2025-01-28T07:34:36Z</dcterms:modified>
</cp:coreProperties>
</file>