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81" r:id="rId7"/>
    <p:sldId id="282" r:id="rId8"/>
    <p:sldId id="283" r:id="rId9"/>
    <p:sldId id="261" r:id="rId10"/>
    <p:sldId id="263" r:id="rId11"/>
    <p:sldId id="262" r:id="rId12"/>
    <p:sldId id="276" r:id="rId13"/>
    <p:sldId id="277" r:id="rId14"/>
    <p:sldId id="278" r:id="rId15"/>
    <p:sldId id="264" r:id="rId16"/>
    <p:sldId id="265" r:id="rId17"/>
    <p:sldId id="266" r:id="rId18"/>
    <p:sldId id="267" r:id="rId19"/>
    <p:sldId id="270" r:id="rId20"/>
    <p:sldId id="288" r:id="rId21"/>
    <p:sldId id="289" r:id="rId22"/>
    <p:sldId id="292" r:id="rId23"/>
    <p:sldId id="272" r:id="rId24"/>
    <p:sldId id="284" r:id="rId25"/>
    <p:sldId id="290" r:id="rId26"/>
    <p:sldId id="273" r:id="rId27"/>
    <p:sldId id="274" r:id="rId28"/>
    <p:sldId id="287" r:id="rId29"/>
    <p:sldId id="275" r:id="rId3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0066"/>
    <a:srgbClr val="FF33CC"/>
    <a:srgbClr val="CC0099"/>
    <a:srgbClr val="660033"/>
    <a:srgbClr val="CC0066"/>
    <a:srgbClr val="990099"/>
    <a:srgbClr val="00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2111" autoAdjust="0"/>
  </p:normalViewPr>
  <p:slideViewPr>
    <p:cSldViewPr>
      <p:cViewPr>
        <p:scale>
          <a:sx n="100" d="100"/>
          <a:sy n="100" d="100"/>
        </p:scale>
        <p:origin x="-114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03643148522084E-2"/>
          <c:y val="0"/>
          <c:w val="0.68593470074718565"/>
          <c:h val="0.94377513302420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622869672375519"/>
                  <c:y val="3.1474205142725746E-2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en-US" dirty="0" smtClean="0"/>
                      <a:t>3</a:t>
                    </a:r>
                    <a:r>
                      <a:rPr lang="ru-RU" dirty="0" smtClean="0"/>
                      <a:t>5,</a:t>
                    </a:r>
                    <a:r>
                      <a:rPr lang="en-US" dirty="0" smtClean="0"/>
                      <a:t>2%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AC-48E1-845A-25D81F62CF06}"/>
                </c:ext>
              </c:extLst>
            </c:dLbl>
            <c:dLbl>
              <c:idx val="1"/>
              <c:layout>
                <c:manualLayout>
                  <c:x val="-0.12045936263856762"/>
                  <c:y val="0.11023873383359674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ru-RU" dirty="0" smtClean="0"/>
                      <a:t>6,5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AC-48E1-845A-25D81F62CF06}"/>
                </c:ext>
              </c:extLst>
            </c:dLbl>
            <c:dLbl>
              <c:idx val="2"/>
              <c:layout>
                <c:manualLayout>
                  <c:x val="0.16214185233652789"/>
                  <c:y val="-7.5708714535262914E-2"/>
                </c:manualLayout>
              </c:layout>
              <c:tx>
                <c:rich>
                  <a:bodyPr/>
                  <a:lstStyle/>
                  <a:p>
                    <a:r>
                      <a:rPr lang="ru-RU" sz="2800" dirty="0" smtClean="0"/>
                      <a:t>58,3</a:t>
                    </a:r>
                    <a:r>
                      <a:rPr lang="en-US" sz="2800" dirty="0" smtClean="0"/>
                      <a:t>%</a:t>
                    </a:r>
                    <a:endParaRPr lang="en-US" sz="28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AC-48E1-845A-25D81F62CF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0.33150000000000002</c:v>
                </c:pt>
                <c:pt idx="1">
                  <c:v>5.3999999999999999E-2</c:v>
                </c:pt>
                <c:pt idx="2">
                  <c:v>0.61399999999999999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AC-48E1-845A-25D81F62CF0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229005328410527"/>
          <c:y val="0.5902104856438849"/>
          <c:w val="0.32439664836401855"/>
          <c:h val="0.40978945718171766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6">
            <a:tint val="15000"/>
            <a:satMod val="250000"/>
          </a:schemeClr>
        </a:gs>
        <a:gs pos="49000">
          <a:schemeClr val="accent6">
            <a:tint val="50000"/>
            <a:satMod val="200000"/>
          </a:schemeClr>
        </a:gs>
        <a:gs pos="49100">
          <a:schemeClr val="accent6">
            <a:tint val="64000"/>
            <a:satMod val="160000"/>
          </a:schemeClr>
        </a:gs>
        <a:gs pos="92000">
          <a:schemeClr val="accent6">
            <a:tint val="50000"/>
            <a:satMod val="200000"/>
          </a:schemeClr>
        </a:gs>
        <a:gs pos="100000">
          <a:schemeClr val="accent6">
            <a:tint val="43000"/>
            <a:satMod val="190000"/>
          </a:schemeClr>
        </a:gs>
      </a:gsLst>
      <a:lin ang="5400000" scaled="1"/>
    </a:gradFill>
    <a:ln w="11430" cap="flat" cmpd="sng" algn="ctr">
      <a:solidFill>
        <a:schemeClr val="accent6"/>
      </a:solidFill>
      <a:prstDash val="solid"/>
    </a:ln>
    <a:effectLst>
      <a:outerShdw blurRad="50800" dist="25000" dir="5400000" rotWithShape="0">
        <a:schemeClr val="accent6">
          <a:shade val="30000"/>
          <a:satMod val="150000"/>
          <a:alpha val="38000"/>
        </a:scheme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0948194838281606"/>
          <c:w val="0.99203621788590557"/>
          <c:h val="0.656843296684844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Pt>
            <c:idx val="0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0-ABE9-40FB-9E16-0FFC275D669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5,7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E9-40FB-9E16-0FFC275D6694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E9-40FB-9E16-0FFC275D669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E9-40FB-9E16-0FFC275D669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E9-40FB-9E16-0FFC275D6694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E9-40FB-9E16-0FFC275D66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акцизы</c:v>
                </c:pt>
                <c:pt idx="4">
                  <c:v>остальные налоговые доходы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659053</c:v>
                </c:pt>
                <c:pt idx="1">
                  <c:v>0</c:v>
                </c:pt>
                <c:pt idx="2">
                  <c:v>10300</c:v>
                </c:pt>
                <c:pt idx="3">
                  <c:v>64540</c:v>
                </c:pt>
                <c:pt idx="4">
                  <c:v>24340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BE9-40FB-9E16-0FFC275D669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13633229445971198"/>
          <c:y val="1.4611837122120058E-2"/>
          <c:w val="0.79041740683778139"/>
          <c:h val="0.25634953355257478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solidFill>
        <a:schemeClr val="accent3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870577750403862E-2"/>
          <c:y val="0.43972261414918024"/>
          <c:w val="0.96712942224960186"/>
          <c:h val="0.496624527754118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9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0,2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BC-4DBD-88C4-AA77965199F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21,2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BC-4DBD-88C4-AA77965199F3}"/>
                </c:ext>
              </c:extLst>
            </c:dLbl>
            <c:dLbl>
              <c:idx val="2"/>
              <c:layout>
                <c:manualLayout>
                  <c:x val="-3.2253609190253552E-2"/>
                  <c:y val="-6.761107533805537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BC-4DBD-88C4-AA77965199F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0,8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BC-4DBD-88C4-AA77965199F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остальные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61791</c:v>
                </c:pt>
                <c:pt idx="1">
                  <c:v>41828</c:v>
                </c:pt>
                <c:pt idx="2">
                  <c:v>5000</c:v>
                </c:pt>
                <c:pt idx="3">
                  <c:v>15410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BC-4DBD-88C4-AA77965199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2951650780494542E-2"/>
          <c:y val="5.4974433406689074E-2"/>
          <c:w val="0.92034732716094458"/>
          <c:h val="0.38801579936232927"/>
        </c:manualLayout>
      </c:layout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  <a:ln>
      <a:solidFill>
        <a:schemeClr val="accent5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250044327482103E-2"/>
          <c:y val="0.19627318284895484"/>
          <c:w val="0.94897230232276009"/>
          <c:h val="0.777965338878299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bubble3D val="0"/>
            <c:explosion val="18"/>
            <c:extLst xmlns:c16r2="http://schemas.microsoft.com/office/drawing/2015/06/chart">
              <c:ext xmlns:c16="http://schemas.microsoft.com/office/drawing/2014/chart" uri="{C3380CC4-5D6E-409C-BE32-E72D297353CC}">
                <c16:uniqueId val="{00000000-7A1A-4C97-BDAF-7ADE4AF39B6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99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1A-4C97-BDAF-7ADE4AF39B65}"/>
                </c:ext>
              </c:extLst>
            </c:dLbl>
            <c:dLbl>
              <c:idx val="1"/>
              <c:layout>
                <c:manualLayout>
                  <c:x val="4.7521102214507685E-2"/>
                  <c:y val="6.65255822595053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1A-4C97-BDAF-7ADE4AF39B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1390491.6</c:v>
                </c:pt>
                <c:pt idx="1">
                  <c:v>14300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1A-4C97-BDAF-7ADE4AF39B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 от других бюджетов</c:v>
                </c:pt>
                <c:pt idx="1">
                  <c:v>прочие 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c:spPr>
    </c:plotArea>
    <c:legend>
      <c:legendPos val="t"/>
      <c:layout/>
      <c:overlay val="0"/>
      <c:txPr>
        <a:bodyPr/>
        <a:lstStyle/>
        <a:p>
          <a:pPr>
            <a:defRPr sz="2000"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>
        <c:manualLayout>
          <c:xMode val="edge"/>
          <c:yMode val="edge"/>
          <c:x val="0.74108232347476477"/>
          <c:y val="1.111103334359864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559131671041118"/>
          <c:y val="2.3818299022503712E-2"/>
          <c:w val="0.50440868328958965"/>
          <c:h val="0.952620785147731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10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9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C6-49D5-9FFC-D2E723851A9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0,</a:t>
                    </a:r>
                    <a:r>
                      <a:rPr lang="ru-RU" sz="1400" smtClean="0"/>
                      <a:t>1</a:t>
                    </a:r>
                    <a:r>
                      <a:rPr lang="en-US" sz="14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C6-49D5-9FFC-D2E723851A9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2,</a:t>
                    </a:r>
                    <a:r>
                      <a:rPr lang="ru-RU" sz="1400" dirty="0" smtClean="0"/>
                      <a:t>3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C6-49D5-9FFC-D2E723851A9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400" dirty="0"/>
                      <a:t>
</a:t>
                    </a:r>
                    <a:r>
                      <a:rPr lang="ru-RU" sz="1400" dirty="0" smtClean="0"/>
                      <a:t>2,8%</a:t>
                    </a:r>
                    <a:endParaRPr lang="ru-RU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C6-49D5-9FFC-D2E723851A9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5,</a:t>
                    </a:r>
                    <a:r>
                      <a:rPr lang="ru-RU" sz="1400" dirty="0" smtClean="0"/>
                      <a:t>4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C6-49D5-9FFC-D2E723851A9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6</a:t>
                    </a:r>
                    <a:r>
                      <a:rPr lang="ru-RU" sz="1400" dirty="0" smtClean="0"/>
                      <a:t>0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8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C6-49D5-9FFC-D2E723851A9F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3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2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8,3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0,4%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CC6-49D5-9FFC-D2E723851A9F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sz="1400" dirty="0" smtClean="0"/>
                      <a:t>5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8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C6-49D5-9FFC-D2E723851A9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400" smtClean="0"/>
                      <a:t>7,</a:t>
                    </a:r>
                    <a:r>
                      <a:rPr lang="ru-RU" sz="1400" smtClean="0"/>
                      <a:t>8</a:t>
                    </a:r>
                    <a:r>
                      <a:rPr lang="en-US" sz="14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CC6-49D5-9FFC-D2E723851A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МЕЖБЮДЖЕТНЫЕ ТРАНСФЕРТЫ ОБЩЕГО ХАРАКТЕРА БЮДЖЕТАМ СУБЪЕКТОВ РОССИЙСКОЙ ФЕДЕРАЦИИ И МУНИЦИПАЛЬНЫХ ОБРАЗОВАНИЙ</c:v>
                </c:pt>
                <c:pt idx="1">
                  <c:v>ОБСЛУЖИВАНИЕ ГОСУДАРСТВЕННОГО И МУНИЦИПАЛЬНОГО ДОЛГА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КУЛЬТУРА, КИНЕМАТОГРАФИЯ</c:v>
                </c:pt>
                <c:pt idx="5">
                  <c:v>ОБРАЗОВАНИЕ</c:v>
                </c:pt>
                <c:pt idx="6">
                  <c:v>ЖИЛИЩНО-КОММУНАЛЬНОЕ ХОЗЯЙСТВО</c:v>
                </c:pt>
                <c:pt idx="7">
                  <c:v>НАЦИОНАЛЬНАЯ ЭКОНОМИКА</c:v>
                </c:pt>
                <c:pt idx="8">
                  <c:v>НАЦИОНАЛЬНАЯ БЕЗОПАСНОСТЬ И ПРАВООХРАНИТЕЛЬНАЯ ДЕЯТЕЛЬНОСТЬ</c:v>
                </c:pt>
                <c:pt idx="9">
                  <c:v>ОБЩЕГОСУДАРСТВЕННЫЕ ВОПРОСЫ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6.2168728334884744E-2</c:v>
                </c:pt>
                <c:pt idx="1">
                  <c:v>7.870787546407985E-4</c:v>
                </c:pt>
                <c:pt idx="2">
                  <c:v>2.0938558778324221E-2</c:v>
                </c:pt>
                <c:pt idx="3">
                  <c:v>2.4239150318491758E-2</c:v>
                </c:pt>
                <c:pt idx="4">
                  <c:v>5.2805168180866502E-2</c:v>
                </c:pt>
                <c:pt idx="5">
                  <c:v>0.61217318178280367</c:v>
                </c:pt>
                <c:pt idx="6">
                  <c:v>4.3094462174693808E-2</c:v>
                </c:pt>
                <c:pt idx="7">
                  <c:v>0.10035295433803008</c:v>
                </c:pt>
                <c:pt idx="8">
                  <c:v>3.9890995458805112E-3</c:v>
                </c:pt>
                <c:pt idx="9">
                  <c:v>7.9451617791383974E-2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CC6-49D5-9FFC-D2E723851A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10018048"/>
        <c:axId val="264526848"/>
      </c:barChart>
      <c:valAx>
        <c:axId val="264526848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one"/>
        <c:crossAx val="310018048"/>
        <c:crosses val="max"/>
        <c:crossBetween val="between"/>
      </c:valAx>
      <c:catAx>
        <c:axId val="310018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CC0066"/>
                </a:solidFill>
              </a:defRPr>
            </a:pPr>
            <a:endParaRPr lang="ru-RU"/>
          </a:p>
        </c:txPr>
        <c:crossAx val="26452684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gradFill rotWithShape="1">
      <a:gsLst>
        <a:gs pos="0">
          <a:schemeClr val="accent3">
            <a:tint val="70000"/>
            <a:satMod val="130000"/>
          </a:schemeClr>
        </a:gs>
        <a:gs pos="43000">
          <a:schemeClr val="accent3">
            <a:tint val="44000"/>
            <a:satMod val="165000"/>
          </a:schemeClr>
        </a:gs>
        <a:gs pos="93000">
          <a:schemeClr val="accent3">
            <a:tint val="15000"/>
            <a:satMod val="165000"/>
          </a:schemeClr>
        </a:gs>
        <a:gs pos="100000">
          <a:schemeClr val="accent3">
            <a:tint val="5000"/>
            <a:satMod val="250000"/>
          </a:schemeClr>
        </a:gs>
      </a:gsLst>
      <a:path path="circle">
        <a:fillToRect l="50000" t="130000" r="50000" b="-30000"/>
      </a:path>
    </a:gradFill>
    <a:ln w="9525" cap="flat" cmpd="sng" algn="ctr">
      <a:solidFill>
        <a:schemeClr val="accent3">
          <a:shade val="50000"/>
          <a:satMod val="103000"/>
        </a:schemeClr>
      </a:solidFill>
      <a:prstDash val="solid"/>
    </a:ln>
    <a:effectLst>
      <a:outerShdw blurRad="57150" dist="38100" dir="5400000" algn="ctr" rotWithShape="0">
        <a:schemeClr val="accent3">
          <a:shade val="9000"/>
          <a:satMod val="105000"/>
          <a:alpha val="48000"/>
        </a:schemeClr>
      </a:outerShdw>
    </a:effectLst>
  </c:spPr>
  <c:txPr>
    <a:bodyPr/>
    <a:lstStyle/>
    <a:p>
      <a:pPr>
        <a:defRPr sz="1200" b="1">
          <a:solidFill>
            <a:srgbClr val="CC0066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353D9-8433-4D8E-86FC-392ADCE1CDAF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E0CB5-0E97-4184-96D3-F7A9C4CD80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34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0CB5-0E97-4184-96D3-F7A9C4CD803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CF3B-B9F0-4116-BC09-D600605E07AC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D6CF3B-B9F0-4116-BC09-D600605E07AC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8A4E42-7273-4E21-BD63-233CF96D4BE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3400"/>
            <a:ext cx="9001156" cy="2895600"/>
          </a:xfrm>
        </p:spPr>
        <p:txBody>
          <a:bodyPr/>
          <a:lstStyle/>
          <a:p>
            <a:r>
              <a:rPr lang="ru-RU" sz="6000" dirty="0" smtClean="0">
                <a:solidFill>
                  <a:srgbClr val="FFFF00"/>
                </a:solidFill>
                <a:latin typeface="Bookman Old Style" pitchFamily="18" charset="0"/>
              </a:rPr>
              <a:t>БЮДЖЕТ ДЛЯ ГРАЖДАН</a:t>
            </a:r>
            <a:endParaRPr lang="ru-RU" sz="60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000504"/>
            <a:ext cx="7686546" cy="252484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Уточненный бюджет  Лискинского муниципального района Воронежской области на 2021 год и плановый период 2022-2023 годов </a:t>
            </a:r>
          </a:p>
          <a:p>
            <a:pPr algn="ctr"/>
            <a:endParaRPr lang="ru-RU" sz="19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9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Принят Решением Совета народных депутатов Лискинского муниципального района №</a:t>
            </a:r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ru-RU" sz="2100" dirty="0" smtClean="0">
                <a:solidFill>
                  <a:srgbClr val="362E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28.12.2021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ctr"/>
            <a:endParaRPr lang="ru-RU" sz="3200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ctr"/>
            <a:endParaRPr lang="ru-RU" sz="13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256_7dfd11db55d9c1694cc84a8bea8aae5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2500330" cy="165951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1285860"/>
            <a:ext cx="9144000" cy="5214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8501122" cy="8229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Bookman Old Style" pitchFamily="18" charset="0"/>
              </a:rPr>
              <a:t>Доходы бюджета района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AutoShape 5"/>
          <p:cNvSpPr>
            <a:spLocks noGrp="1" noChangeArrowheads="1"/>
          </p:cNvSpPr>
          <p:nvPr>
            <p:ph idx="1"/>
          </p:nvPr>
        </p:nvSpPr>
        <p:spPr bwMode="auto">
          <a:xfrm>
            <a:off x="2786050" y="1643050"/>
            <a:ext cx="3786214" cy="100013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lIns="126000" rIns="126000" anchor="ctr">
            <a:norm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143240" y="3500438"/>
            <a:ext cx="2728913" cy="23034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Неналоговые доходы – поступления от уплаты пошлин и сборов, установленных законодательством РФ и штрафов за нарушение законодательства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4282" y="3500438"/>
            <a:ext cx="2703512" cy="2308225"/>
          </a:xfrm>
          <a:prstGeom prst="rect">
            <a:avLst/>
          </a:prstGeom>
          <a:gradFill>
            <a:gsLst>
              <a:gs pos="0">
                <a:srgbClr val="92D050"/>
              </a:gs>
              <a:gs pos="68000">
                <a:schemeClr val="accent1">
                  <a:tint val="86000"/>
                  <a:satMod val="11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 – поступления в бюджет от уплаты налогов, установленных Налоговым кодексом РФ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000760" y="3500438"/>
            <a:ext cx="2887662" cy="2316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это финансовая помощь из бюджетов других уровней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7897213">
            <a:off x="1130910" y="2382880"/>
            <a:ext cx="1611312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2313247">
            <a:off x="6603093" y="2454914"/>
            <a:ext cx="1701800" cy="694126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33FF"/>
          </a:solidFill>
          <a:ln w="1905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4286248" y="2786058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на 2021 год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84397"/>
              </p:ext>
            </p:extLst>
          </p:nvPr>
        </p:nvGraphicFramePr>
        <p:xfrm>
          <a:off x="357188" y="1500174"/>
          <a:ext cx="8572530" cy="495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58246" cy="8572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Налоговые доходы Лискинского муниципального района на 2021 год –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915 580,0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351600"/>
              </p:ext>
            </p:extLst>
          </p:nvPr>
        </p:nvGraphicFramePr>
        <p:xfrm>
          <a:off x="357158" y="1643050"/>
          <a:ext cx="857256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1429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Неналоговые доходы Лискинского муниципального района на 2021 год –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168 223,0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731042"/>
              </p:ext>
            </p:extLst>
          </p:nvPr>
        </p:nvGraphicFramePr>
        <p:xfrm>
          <a:off x="214282" y="1357298"/>
          <a:ext cx="857256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0013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Лискинского муниципального района на 2021 год 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–1 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517 472,0 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608296"/>
              </p:ext>
            </p:extLst>
          </p:nvPr>
        </p:nvGraphicFramePr>
        <p:xfrm>
          <a:off x="214282" y="1714488"/>
          <a:ext cx="857256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29684" cy="12144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Лискинского муниципального района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837942"/>
              </p:ext>
            </p:extLst>
          </p:nvPr>
        </p:nvGraphicFramePr>
        <p:xfrm>
          <a:off x="214282" y="1714487"/>
          <a:ext cx="8644000" cy="486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88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88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88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7842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всего 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601 275,0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133 216,6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79 268,8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324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915 580,0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168 223,0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603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176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211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17 472,0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215 454,6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321 283,8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715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Основные мероприятия </a:t>
            </a:r>
            <a:b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по мобилизации доходов бюджета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" name="AutoShape 12"/>
          <p:cNvSpPr>
            <a:spLocks noGrp="1" noChangeArrowheads="1"/>
          </p:cNvSpPr>
          <p:nvPr>
            <p:ph idx="1"/>
          </p:nvPr>
        </p:nvSpPr>
        <p:spPr bwMode="auto">
          <a:xfrm>
            <a:off x="0" y="1285860"/>
            <a:ext cx="3214678" cy="2071702"/>
          </a:xfrm>
          <a:prstGeom prst="wedgeEllipseCallout">
            <a:avLst>
              <a:gd name="adj1" fmla="val 63111"/>
              <a:gd name="adj2" fmla="val 49269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algn="ctr">
              <a:buNone/>
            </a:pP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Работа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с организациями, выплачивающими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заработную плату работникам ниже прожиточного минимума и использующими «конвертные» </a:t>
            </a:r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зарплатные </a:t>
            </a:r>
            <a:r>
              <a:rPr lang="ru-RU" sz="1150" b="1" dirty="0">
                <a:solidFill>
                  <a:srgbClr val="660033"/>
                </a:solidFill>
                <a:latin typeface="Bookman Old Style" pitchFamily="18" charset="0"/>
              </a:rPr>
              <a:t>схемы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857364"/>
            <a:ext cx="1915776" cy="21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500034" y="4357694"/>
            <a:ext cx="2865439" cy="1500198"/>
          </a:xfrm>
          <a:prstGeom prst="wedgeEllipseCallout">
            <a:avLst>
              <a:gd name="adj1" fmla="val 59699"/>
              <a:gd name="adj2" fmla="val -87616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200" b="1" dirty="0">
                <a:solidFill>
                  <a:srgbClr val="660033"/>
                </a:solidFill>
                <a:latin typeface="Bookman Old Style" pitchFamily="18" charset="0"/>
              </a:rPr>
              <a:t>Проведение мероприятий, направленных на снижение недоимки по налоговым платежам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572132" y="3429000"/>
            <a:ext cx="3357554" cy="3235122"/>
          </a:xfrm>
          <a:prstGeom prst="wedgeEllipseCallout">
            <a:avLst>
              <a:gd name="adj1" fmla="val -58486"/>
              <a:gd name="adj2" fmla="val -103583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150" b="1" dirty="0" smtClean="0">
                <a:solidFill>
                  <a:srgbClr val="660033"/>
                </a:solidFill>
                <a:latin typeface="Bookman Old Style" pitchFamily="18" charset="0"/>
              </a:rPr>
              <a:t>Работа с администраторами доходов бюджета района,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администрируемым платежам</a:t>
            </a:r>
            <a:endParaRPr lang="ru-RU" sz="1150" b="1" dirty="0">
              <a:solidFill>
                <a:srgbClr val="660033"/>
              </a:solidFill>
              <a:latin typeface="Bookman Old Style" pitchFamily="18" charset="0"/>
            </a:endParaRP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92893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50057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78592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715016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92933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07181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143248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214422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5371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бюджета  района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598504"/>
          </a:xfrm>
          <a:blipFill>
            <a:blip r:embed="rId2" cstate="print"/>
            <a:stretch>
              <a:fillRect/>
            </a:stretch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buNone/>
            </a:pPr>
            <a:r>
              <a:rPr lang="ru-RU" sz="1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района – денежные средства, направляемые на финансовое обеспечение задач и функций государства и местного самоуправления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357554" y="1714488"/>
            <a:ext cx="2428892" cy="107157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6000" rIns="12600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Классификация расходов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по признакам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 rot="7897213">
            <a:off x="1499955" y="2107366"/>
            <a:ext cx="1611313" cy="1042054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143372" y="3000372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2313247">
            <a:off x="5904997" y="2270814"/>
            <a:ext cx="1834599" cy="792828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66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2844" y="3643314"/>
            <a:ext cx="2801938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Функциональная</a:t>
            </a:r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  </a:r>
            <a:endParaRPr lang="ru-RU" sz="1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71802" y="3643314"/>
            <a:ext cx="2801937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Ведомственная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35675" y="3643314"/>
            <a:ext cx="2965481" cy="2613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Экономическая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классификация показывает деление расходов государства на текущие и капитальные, а также на выплату заработной платы, на материальные затраты, на приобретение товаров и услуг (категория расходов→ группы→ предметные статьи→ подстатьи</a:t>
            </a:r>
            <a:r>
              <a:rPr lang="ru-RU" sz="16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4286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 на 2021 год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932105"/>
              </p:ext>
            </p:extLst>
          </p:nvPr>
        </p:nvGraphicFramePr>
        <p:xfrm>
          <a:off x="214282" y="928670"/>
          <a:ext cx="878687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2021-2023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118554"/>
              </p:ext>
            </p:extLst>
          </p:nvPr>
        </p:nvGraphicFramePr>
        <p:xfrm>
          <a:off x="251520" y="980728"/>
          <a:ext cx="8716575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344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67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14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58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7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РАСХОДЫ ВСЕГО, в том числе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513 406,0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142 580,7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277 697,0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Програмные расходы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280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«Обеспечение общественного порядка и противодействие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преступности на 2021-2025 годы»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4 683,6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469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«Развитие образования»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501 194,6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34 165,5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495 355,9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387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«Социальная поддержка граждан»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023,4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5836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и поддержка малого и среднего предпринимательства»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13 460,6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1878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«Защита населения и территории Лискинского муниципального района от чрезвычайных ситуаций, обеспечение пожарной безопасности  и безопасности людей на водных объектах»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  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01122" cy="53578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кошель, сумка, кожаный мешок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>
              <a:buNone/>
            </a:pPr>
            <a:endParaRPr lang="ru-RU" b="1" dirty="0" smtClean="0">
              <a:ln>
                <a:solidFill>
                  <a:srgbClr val="000099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 smtClean="0">
                <a:ln>
                  <a:solidFill>
                    <a:srgbClr val="000099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это план доходов и расходов. Каждый житель Лискинского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2021-2023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603754"/>
              </p:ext>
            </p:extLst>
          </p:nvPr>
        </p:nvGraphicFramePr>
        <p:xfrm>
          <a:off x="285720" y="928673"/>
          <a:ext cx="8572559" cy="5639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863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44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1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 имуществом»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999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3 119,0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005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сельского хозяйства, производства пищевых продуктов и инфраструктуры агропродовольственного рынка»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10 221,4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3 353,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17 721,3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транспортной системы»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112 585,6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106 732,7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109 611,7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«Развитие культуры Лискинского муниципального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района»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116 366,0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143 767,2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195 768,3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441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«Энергоэффективность и развитие энергетики»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6041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«Развитие физической культуры и спорта»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9 351,7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2021-2023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785430"/>
              </p:ext>
            </p:extLst>
          </p:nvPr>
        </p:nvGraphicFramePr>
        <p:xfrm>
          <a:off x="323528" y="928673"/>
          <a:ext cx="8677629" cy="5956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387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20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94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94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17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803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«Управление муниципальными финансами, создание условий для эффективного и ответственного управления муниципальными финансами, повышение устойчивости бюджета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264 485,1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0 916,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853,8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331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«Муниципальное управление  и гражданское общество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117 201,9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126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382,0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131 748,0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58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«Обеспечение доступным и комфортным жильём и коммунальными услугами населения  Лискинского муниципального района»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974,6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7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837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696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«Защита прав потребителей в </a:t>
                      </a:r>
                      <a:r>
                        <a:rPr lang="ru-RU" sz="12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Лискинском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районе на 2020-2024гг.»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lvl="1"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466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Лискинского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муниципального района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«Содействие развитию муниципальных образований и местного самоуправления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Лискинского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муниципального района Воронежской области»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7991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1.17</a:t>
                      </a:r>
                    </a:p>
                    <a:p>
                      <a:pPr algn="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Воронежской области «Обеспечение доступным и комфортным жильем»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1 749,0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32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Воронежской области «Содействие занятости населения»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136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физкультуры и  массового спорта»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1 327,0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79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расходов Лискинского муниципального района  на 2021-2023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786496"/>
              </p:ext>
            </p:extLst>
          </p:nvPr>
        </p:nvGraphicFramePr>
        <p:xfrm>
          <a:off x="214282" y="1136122"/>
          <a:ext cx="8572561" cy="672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5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98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91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85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85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18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Очередной год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Первый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Второй год планового периода (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633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транспортной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системы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67 450,1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79 125,5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49121,5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879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«Развитие сельского хозяйства, производства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пищевых продуктов и инфраструктуры агропродовольственного рынка»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96 433,1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812,4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804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«Энергоэффективность и развитие энергетики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  <a:p>
                      <a:pPr algn="l" fontAlgn="ctr"/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429,9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4 429,9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4 429,9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Государственная программа Воронежской области "Управление государственными финансами, создание условий для эффективного и ответственного управления муниципальными финансами, повышение устойчивости бюджетов муниципальных образований Воронежской области"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28 821,3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 Воронежской области «Обеспечение качественными жилищно-коммунальными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услугами населения Воронежской области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74 950,5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871,1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163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1.24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программа Воронежской области «Содействие развитию муниципальных образований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 местного самоуправления»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98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92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Непрограммная </a:t>
                      </a:r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часть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2 101,0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122,0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2 208,0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489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Контрольно-счетной палаты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2186,0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2 122,0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2 208,0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631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3.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Условно утвержденные расходы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26504,7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48471,3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Публичные нормативные обязательства Лискинского муниципального района на 2021 - 2023 года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76449"/>
              </p:ext>
            </p:extLst>
          </p:nvPr>
        </p:nvGraphicFramePr>
        <p:xfrm>
          <a:off x="457200" y="1097979"/>
          <a:ext cx="8291264" cy="4956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8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68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5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25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9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  обязательства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17 915 ,0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22 815,5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24 402,3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МАЛОИМУЩИХ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499,9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ПОЧЁТНЫХ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000,7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2 332,0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2 332,0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51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ПОДДЕРЖКА  (ЛЬГОТНЫЙ ПРОЕЗД) САДОВОДОВ ОГОРОДНИКОВ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363,0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2 387,0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2 387,0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22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ВЕТЕРАНОВ ВОЙНЫ И ТРУДА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482,2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522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 МЕРОПРИЯТИЙ ПО СОЗДАНИЮ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УСЛОВИЙ ДЛЯ ОБЕСПЕЧЕНИЯ ДОСТУПНЫМ И КОМФОРТНЫМ  ЖИЛЬЕМ СЕЛЬСКОГО НАСЕЛЕНИЯ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944,5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985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4651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 МЕРОПРИЯТИЙ НА ОБЕСПЕЧЕНИЕ ЖИЛЬЁМ МОЛОДЫХ СЕМЕЙ 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974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16 735,5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16 837,3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в объекты капитального строительства муниципальной собственности Лискинского муниципального района на 2021 - 2023 года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062844"/>
              </p:ext>
            </p:extLst>
          </p:nvPr>
        </p:nvGraphicFramePr>
        <p:xfrm>
          <a:off x="251520" y="1196752"/>
          <a:ext cx="8643998" cy="320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05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4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36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27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27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6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Рз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2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Times New Roman"/>
                        </a:rPr>
                        <a:t>ВСЕГО, в том числе: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8 359,8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Times New Roman"/>
                        </a:rPr>
                        <a:t>10 853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1</a:t>
                      </a:r>
                      <a:r>
                        <a:rPr lang="en-US" sz="1400" b="1" i="0" u="none" strike="noStrike" dirty="0" smtClean="0">
                          <a:latin typeface="Times New Roman"/>
                        </a:rPr>
                        <a:t>3</a:t>
                      </a:r>
                      <a:r>
                        <a:rPr lang="en-US" sz="1400" b="1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736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,3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7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853,0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13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736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,3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«Развитие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сельского хозяйства, производство пищевых продуктов и инфраструктуры 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0000FF"/>
                          </a:solidFill>
                          <a:latin typeface="Times New Roman"/>
                        </a:rPr>
                        <a:t>агро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- производственного рынка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"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10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853,0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13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736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,3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60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Подпрограмма «Комплексное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развитие сельских территорий Лискинского муниципального района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»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Times New Roman"/>
                        </a:rPr>
                        <a:t>10</a:t>
                      </a:r>
                      <a:r>
                        <a:rPr lang="en-US" sz="1400" b="1" i="0" u="none" strike="noStrike" baseline="0" dirty="0" smtClean="0">
                          <a:latin typeface="Times New Roman"/>
                        </a:rPr>
                        <a:t> 853,0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13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 736</a:t>
                      </a:r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,3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21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Капитальные вложения в объекты муниципальной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собственности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Times New Roman"/>
                        </a:rPr>
                        <a:t>10</a:t>
                      </a:r>
                      <a:r>
                        <a:rPr lang="en-US" sz="1400" b="1" i="0" u="none" strike="noStrike" baseline="0" dirty="0" smtClean="0">
                          <a:latin typeface="Times New Roman"/>
                        </a:rPr>
                        <a:t> 853,0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latin typeface="Times New Roman"/>
                        </a:rPr>
                        <a:t>23</a:t>
                      </a:r>
                      <a:r>
                        <a:rPr lang="en-US" sz="1400" b="1" i="0" u="none" strike="noStrike" baseline="0" dirty="0" smtClean="0">
                          <a:latin typeface="Times New Roman"/>
                        </a:rPr>
                        <a:t> 671,6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24801"/>
              </p:ext>
            </p:extLst>
          </p:nvPr>
        </p:nvGraphicFramePr>
        <p:xfrm>
          <a:off x="251521" y="4437112"/>
          <a:ext cx="8640960" cy="2754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9"/>
                <a:gridCol w="360040"/>
                <a:gridCol w="1152128"/>
                <a:gridCol w="1008112"/>
                <a:gridCol w="1080121"/>
              </a:tblGrid>
              <a:tr h="468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                            КУЛЬТУРА И КИНЕМАТОГРАФИЯ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320,0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31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400" b="1" i="0" u="none" strike="noStrike" dirty="0" err="1" smtClean="0">
                          <a:solidFill>
                            <a:srgbClr val="0000FF"/>
                          </a:solidFill>
                          <a:latin typeface="Times New Roman"/>
                        </a:rPr>
                        <a:t>Лискинского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муниципального района «Развитие культуры </a:t>
                      </a:r>
                      <a:r>
                        <a:rPr lang="ru-RU" sz="1400" b="1" i="0" u="none" strike="noStrike" dirty="0" err="1" smtClean="0">
                          <a:solidFill>
                            <a:srgbClr val="0000FF"/>
                          </a:solidFill>
                          <a:latin typeface="Times New Roman"/>
                        </a:rPr>
                        <a:t>Лискинского</a:t>
                      </a: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 муниципального района »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320,0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406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Подпрограмма «Музейная деятельность»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320,0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28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Основное мероприятие «Финансовое обеспечение деятельности подведомственных муниципальных учреждений культуры»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320,0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45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Капитальные вложения в объекты муниципальной собственности</a:t>
                      </a:r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      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320,0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в объекты капитального строительства муниципальной собственности Лискинского муниципального района на 2021 - 2023 года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894944"/>
              </p:ext>
            </p:extLst>
          </p:nvPr>
        </p:nvGraphicFramePr>
        <p:xfrm>
          <a:off x="214282" y="1054759"/>
          <a:ext cx="8715435" cy="2701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07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71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86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473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rgbClr val="FFFF00"/>
                          </a:solidFill>
                          <a:latin typeface="Times New Roman"/>
                        </a:rPr>
                        <a:t>Рз</a:t>
                      </a:r>
                      <a:endParaRPr lang="ru-RU" sz="1400" b="1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8 039,8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1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Муниципальная программа Лискинского муниципального района Воронежской области "Развитие физической культуры и спорта"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FF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8 039,8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85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/>
                        </a:rPr>
                        <a:t>Подпрограмма 1 "Развитие физической культуры и спорта"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8 039,8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6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Мероприятия по капитальным вложениям в объекты недвижимого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имущества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муниципальной собственности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8 039,8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553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Строительство спорт площадки в с. Петропавловка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8 039,8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из бюджета муниципального района бюджетам поселений на период 2021 - 2023 годы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749979"/>
              </p:ext>
            </p:extLst>
          </p:nvPr>
        </p:nvGraphicFramePr>
        <p:xfrm>
          <a:off x="357158" y="1643050"/>
          <a:ext cx="8429685" cy="4090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70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75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75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75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770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831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бюджетной обеспеченности поселений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26 000,0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27 000,0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29 000,0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2095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198 624,2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52 838,0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509,8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209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  <a:p>
                      <a:pPr algn="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224 624,0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79 838,0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91 509,8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857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Bookman Old Style" pitchFamily="18" charset="0"/>
              </a:rPr>
              <a:t>Источники финансирования дефицита бюджета</a:t>
            </a:r>
            <a:endParaRPr lang="ru-RU" sz="2400" b="1" dirty="0">
              <a:solidFill>
                <a:srgbClr val="990099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57189" y="2071679"/>
            <a:ext cx="7643836" cy="428627"/>
          </a:xfrm>
          <a:prstGeom prst="rect">
            <a:avLst/>
          </a:prstGeom>
          <a:solidFill>
            <a:srgbClr val="99CCFF"/>
          </a:solidFill>
          <a:ln w="1587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Источниками финансирования дефицита бюджета района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2867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 процессе принятия и исполнения бюджета района большое значение приобретает сбалансированность доходов и расходов. Если доходы превышают расходы, то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профицит</a:t>
            </a:r>
            <a:r>
              <a:rPr lang="ru-RU" sz="1600" b="1" dirty="0" smtClean="0">
                <a:solidFill>
                  <a:srgbClr val="FF0000"/>
                </a:solidFill>
              </a:rPr>
              <a:t>. Но чаще всего расходы превышают доходы. В таком случае возникает </a:t>
            </a:r>
            <a:r>
              <a:rPr lang="ru-RU" sz="1600" b="1" u="sng" dirty="0" smtClean="0">
                <a:solidFill>
                  <a:srgbClr val="FF0000"/>
                </a:solidFill>
              </a:rPr>
              <a:t>дефицит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31838" y="2970213"/>
            <a:ext cx="1954212" cy="1695450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бюджетные кредиты,</a:t>
            </a:r>
            <a:r>
              <a:rPr lang="ru-RU" sz="1400" dirty="0">
                <a:solidFill>
                  <a:srgbClr val="660033"/>
                </a:solidFill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143240" y="2928934"/>
            <a:ext cx="1992313" cy="1685925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кредиты,</a:t>
            </a:r>
          </a:p>
          <a:p>
            <a:pPr algn="ctr"/>
            <a:r>
              <a:rPr lang="ru-RU" sz="1400" dirty="0">
                <a:solidFill>
                  <a:srgbClr val="660033"/>
                </a:solidFill>
              </a:rPr>
              <a:t> полученные от кредитных организаций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715008" y="2928934"/>
            <a:ext cx="2071702" cy="1643074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660033"/>
                </a:solidFill>
              </a:rPr>
              <a:t>изменение остатков</a:t>
            </a:r>
            <a:r>
              <a:rPr lang="ru-RU" sz="1000" dirty="0">
                <a:solidFill>
                  <a:srgbClr val="660033"/>
                </a:solidFill>
              </a:rPr>
              <a:t> </a:t>
            </a:r>
            <a:r>
              <a:rPr lang="ru-RU" sz="1400" dirty="0">
                <a:solidFill>
                  <a:srgbClr val="660033"/>
                </a:solidFill>
              </a:rPr>
              <a:t>средств на счетах по учету средств местного бюджета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285852" y="5143512"/>
            <a:ext cx="3044825" cy="915988"/>
          </a:xfrm>
          <a:prstGeom prst="rect">
            <a:avLst/>
          </a:prstGeom>
          <a:solidFill>
            <a:srgbClr val="FFCCFF"/>
          </a:solidFill>
          <a:ln w="1587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</a:rPr>
              <a:t>муниципальный долг,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то есть совокупность долговых обязательств муниципального образования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1142976" y="2643182"/>
            <a:ext cx="6488112" cy="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000100" y="278605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52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001290" y="278526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28728" y="4929198"/>
            <a:ext cx="2714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1321571" y="482204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4037009" y="482124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районного бюджета на 2021 год и плановый период 2022-2023 годов</a:t>
            </a:r>
            <a:r>
              <a:rPr lang="ru-RU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24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047694"/>
              </p:ext>
            </p:extLst>
          </p:nvPr>
        </p:nvGraphicFramePr>
        <p:xfrm>
          <a:off x="457200" y="1058556"/>
          <a:ext cx="8229601" cy="5469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8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99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99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99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62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Итого источников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34 004,9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48 276,2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кредиты,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привлеченные от других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бюджетов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бюджетной системы РФ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1010,2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688,0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81 073,0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- погашение 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- 77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688,0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- 81 073,0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Кредиты,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привлеченные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34 004,9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48 276,2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 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кредитов от 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34 004,9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82 281,1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погашение кредитов от 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004,9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 бюджетам поселений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возврат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2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бюджетных кредитов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2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Изменение остатков средств бюджетов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Уважаемые жители Лискинского района</a:t>
            </a:r>
            <a:endParaRPr lang="ru-RU" sz="40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241314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Администрация  Лискинского  муниципального  района  Воронежской  области представляет  информационный  раздел </a:t>
            </a:r>
            <a:r>
              <a:rPr lang="ru-RU" sz="6400" b="1" u="sng" dirty="0" smtClean="0">
                <a:solidFill>
                  <a:srgbClr val="FFFF00"/>
                </a:solidFill>
              </a:rPr>
              <a:t>«Бюджет  для  граждан»,  </a:t>
            </a:r>
            <a:r>
              <a:rPr lang="ru-RU" sz="6400" b="1" dirty="0" smtClean="0">
                <a:solidFill>
                  <a:srgbClr val="FFFF00"/>
                </a:solidFill>
              </a:rPr>
              <a:t>созданный  для обеспечения  открытости  и  прозрачности  бюджета  и  бюджетного  процесса  для населения. 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Бюджет для граждан - это упрощенная версия бюджетного документа, которая использует неформальный язык и доступные форматы, чтобы облегчить для граждан понимание бюджета.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Она содержит информационно-аналитический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 и другая информация для граждан. 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Уже  сегодня  информация  о  всех  стадиях  бюджетного  процесса,  о  плановых показателях бюджета района и его исполнении доступна для всех заинтересованных пользователей  и  размещается  на  официальном  интернет  - портале  Лискинского муниципального района.</a:t>
            </a:r>
          </a:p>
          <a:p>
            <a:pPr algn="just"/>
            <a:endParaRPr lang="ru-RU" sz="64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FFFF00"/>
                </a:solidFill>
              </a:rPr>
              <a:t>Надеемся,  что  представление  бюджета  и  бюджетного  процесса  в  Лискинском муниципальном  районе   в  понятной  для  жителей  форме  повысит  уровень общественного участия граждан </a:t>
            </a:r>
            <a:r>
              <a:rPr lang="ru-RU" sz="6400" b="1" dirty="0" smtClean="0">
                <a:solidFill>
                  <a:srgbClr val="FFFF00"/>
                </a:solidFill>
                <a:latin typeface="Bookman Old Style" pitchFamily="18" charset="0"/>
              </a:rPr>
              <a:t>в бюджетном процессе района.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1354528072_4009_thumbzo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357298"/>
            <a:ext cx="2357454" cy="20717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1500174"/>
            <a:ext cx="62150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и НЕНАЛОГОВЫЕ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БЕЗВОЗМЕЗДНЫЕ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endParaRPr lang="ru-RU" b="1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виде ДОТАЦИЙ, СУБСИДИЙ, СУБВЕНЦИЙ и ИНЫХ МЕЖБЮДЖТНЫХ </a:t>
            </a:r>
            <a:r>
              <a:rPr lang="ru-RU" sz="1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ТРАНСФЕРТОВ)</a:t>
            </a:r>
            <a:endParaRPr lang="ru-RU" sz="14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167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9" y="4071942"/>
            <a:ext cx="2390761" cy="20669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4" y="3786190"/>
            <a:ext cx="6143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u="sng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 ЗНАЧИМЫЕ РАСХОДЫ 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РАСХОДЫ НА ОКАЗАНИЕ ГОСУДАРСТВЕННЫХ (МУНИЦИПАЛЬНЫХ) УСЛУГ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СОЦИАЛЬНОЕ ОБЕСПЕЧЕНИЕ НАСЕЛЕНИЯ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БЮДЖЕТНЫЕ ИНВЕСТИЦИИ</a:t>
            </a:r>
            <a:endParaRPr lang="ru-RU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14346" y="6143644"/>
            <a:ext cx="914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103725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Бюджетный процесс -  ежегодное формирование и исполнение бюджета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000768"/>
            <a:ext cx="6838976" cy="45496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15362" name="Picture 2" descr="&amp;Bcy;&amp;yucy;&amp;dcy;&amp;zhcy;&amp;iecy;&amp;tcy;&amp;ncy;&amp;ycy;&amp;jcy; &amp;pcy;&amp;rcy;&amp;ocy;&amp;tscy;&amp;iecy;&amp;scy;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818834" cy="4786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715436" cy="1071546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Bookman Old Style" pitchFamily="18" charset="0"/>
              </a:rPr>
              <a:t>Возможности влияния гражданина на составление бюджета</a:t>
            </a:r>
          </a:p>
        </p:txBody>
      </p:sp>
      <p:pic>
        <p:nvPicPr>
          <p:cNvPr id="5" name="Picture 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1960379" cy="145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 rot="5400000">
            <a:off x="2351072" y="1292210"/>
            <a:ext cx="869950" cy="857250"/>
          </a:xfrm>
          <a:prstGeom prst="chevron">
            <a:avLst>
              <a:gd name="adj" fmla="val 2537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71850" y="1285860"/>
            <a:ext cx="5772150" cy="673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проекту бюджета района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353983" y="3146423"/>
            <a:ext cx="863600" cy="857250"/>
          </a:xfrm>
          <a:prstGeom prst="chevron">
            <a:avLst>
              <a:gd name="adj" fmla="val 2518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285852" y="3143248"/>
            <a:ext cx="5715040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tabLst>
                <a:tab pos="1611313" algn="l"/>
              </a:tabLs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слушания по отчету об исполнении бюджета района</a:t>
            </a: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643182"/>
            <a:ext cx="186055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210661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utoShape 14"/>
          <p:cNvSpPr>
            <a:spLocks noChangeArrowheads="1"/>
          </p:cNvSpPr>
          <p:nvPr/>
        </p:nvSpPr>
        <p:spPr bwMode="auto">
          <a:xfrm rot="5400000">
            <a:off x="2390759" y="4895861"/>
            <a:ext cx="792163" cy="858838"/>
          </a:xfrm>
          <a:prstGeom prst="chevron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294063" y="4929198"/>
            <a:ext cx="5849937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Публичные обсуждения муниципальных программ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ig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72560" cy="64115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42862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oronezhskaya-obl-gidroremon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33904" y="1935163"/>
            <a:ext cx="5276192" cy="4389437"/>
          </a:xfrm>
          <a:blipFill>
            <a:blip r:embed="rId2" cstate="print"/>
            <a:stretch>
              <a:fillRect/>
            </a:stretch>
          </a:blipFill>
        </p:spPr>
      </p:pic>
      <p:pic>
        <p:nvPicPr>
          <p:cNvPr id="1026" name="Picture 2" descr="http://gidroremont.ru/wp-content/uploads/2015/04/voronezhskaya-obl-gidroremont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1538" y="1071546"/>
            <a:ext cx="7215238" cy="54677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dirty="0"/>
          </a:p>
        </p:txBody>
      </p:sp>
      <p:pic>
        <p:nvPicPr>
          <p:cNvPr id="4" name="Содержимое 3" descr="big.2jpeg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662" y="357166"/>
            <a:ext cx="8900494" cy="6215106"/>
          </a:xfrm>
        </p:spPr>
      </p:pic>
      <p:pic>
        <p:nvPicPr>
          <p:cNvPr id="7" name="Рисунок 6" descr="Raion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912143" y="1428735"/>
            <a:ext cx="7087370" cy="50806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28840" y="1709124"/>
            <a:ext cx="3500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785794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Ожидаемая численность Лискинского муниципального района  на 2021 г.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97 849 </a:t>
            </a:r>
            <a:r>
              <a:rPr lang="ru-RU" b="1" dirty="0" smtClean="0"/>
              <a:t>чел. </a:t>
            </a:r>
          </a:p>
          <a:p>
            <a:pPr algn="ctr"/>
            <a:r>
              <a:rPr lang="ru-RU" b="1" dirty="0" smtClean="0"/>
              <a:t>                                                                 г. Лиски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53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04 </a:t>
            </a:r>
            <a:r>
              <a:rPr lang="ru-RU" b="1" dirty="0" smtClean="0"/>
              <a:t>чел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</a:t>
            </a:r>
            <a:endParaRPr lang="ru-RU" sz="30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429684" cy="6000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3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состав Лискинского муниципального района входят 23 поселения: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Городское поселение г.Лиски (административный центр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г.Лиски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Давыдовское городское поселение (административный центр р.п. Давыдовка).</a:t>
            </a:r>
          </a:p>
          <a:p>
            <a:pPr>
              <a:buNone/>
            </a:pP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Сельские поселения: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Высокинское сельское поселение (административный центр с. Высокое);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Бодеевское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Бодеево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Залуженское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Залужное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Колыбельское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Колыбелка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Краснознаменское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Лискинское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Ковалевское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Ковалево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Нижеикорецкое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Нижний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Петровское сельское поселение (административный центр с. Петровское);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Почепское сельское поселение (административный центр с. Почепское);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Петропавловское сельское поселение (административный центр с. Петропавловка);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Селявинское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Селявное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Степнянское сельское поселение (административный центр пос. с-за "Вторая пятилетка");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Старохворостанское сельское поселение (административный центр с. Старая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Хворостань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Среднеикорецкое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Средний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Икорец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Тресоруковское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Тресоруково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Щученское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сельское поселение (административный центр с. Щучье);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Дракинское сельское поселение (административный центр с. Дракино);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Троицкое сельское поселение (административный центр с. Троицкое);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Копанищенское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Копанище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Сторожевское второе сельское поселение (административный центр с. 2-е Сторожевое);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Коломыцевское сельское поселение (административный центр с.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Коломыцево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показатели бюджета на 2021 год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9"/>
          <p:cNvSpPr>
            <a:spLocks noGrp="1" noChangeArrowheads="1"/>
          </p:cNvSpPr>
          <p:nvPr>
            <p:ph idx="1"/>
          </p:nvPr>
        </p:nvSpPr>
        <p:spPr bwMode="auto">
          <a:xfrm>
            <a:off x="142845" y="892950"/>
            <a:ext cx="2286016" cy="1214427"/>
          </a:xfrm>
          <a:prstGeom prst="homePlate">
            <a:avLst>
              <a:gd name="adj" fmla="val 41299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buNone/>
            </a:pPr>
            <a:r>
              <a:rPr lang="ru-RU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en-US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915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580,0</a:t>
            </a: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14269" y="2471731"/>
            <a:ext cx="226218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168 223,0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142845" y="4500570"/>
            <a:ext cx="2214578" cy="1368425"/>
          </a:xfrm>
          <a:prstGeom prst="homePlate">
            <a:avLst>
              <a:gd name="adj" fmla="val 41328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517 472,0 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 rot="10800000">
            <a:off x="2428860" y="928670"/>
            <a:ext cx="701675" cy="5286412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Доходы бюджета 2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601 275,0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200" dirty="0"/>
              <a:t>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6200000">
            <a:off x="3386137" y="2614598"/>
            <a:ext cx="1514474" cy="2000265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ru-RU" sz="2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0800000">
            <a:off x="5929322" y="642917"/>
            <a:ext cx="3214678" cy="500066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146 042,2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10800000">
            <a:off x="5923567" y="1196752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10 713,7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10800000">
            <a:off x="5947285" y="1844824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209 912,3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/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 rot="10800000">
            <a:off x="5912658" y="4371968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69 327,3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10800000">
            <a:off x="5958913" y="2471731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79 380,4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0800000">
            <a:off x="5929322" y="3076568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528 368,8тыс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10800000">
            <a:off x="5923567" y="3717032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135 988,1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 rot="10800000">
            <a:off x="5912658" y="5013176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58 718,5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 rot="10800000">
            <a:off x="5923567" y="5670571"/>
            <a:ext cx="3214678" cy="538162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3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Обслуживание гос.(муниц.) долга</a:t>
            </a:r>
            <a:endParaRPr lang="ru-RU" sz="13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0,2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0800000">
            <a:off x="5929322" y="6286520"/>
            <a:ext cx="3214678" cy="571480"/>
          </a:xfrm>
          <a:prstGeom prst="homePlate">
            <a:avLst>
              <a:gd name="adj" fmla="val 133628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10800000" wrap="none" anchor="ctr" anchorCtr="1"/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274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954,5 </a:t>
            </a:r>
            <a:r>
              <a:rPr 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 rot="10800000">
            <a:off x="5143504" y="1000108"/>
            <a:ext cx="701675" cy="5256213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513 406,0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8500"/>
                            </p:stCondLst>
                            <p:childTnLst>
                              <p:par>
                                <p:cTn id="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3F3F3F"/>
      </a:dk1>
      <a:lt1>
        <a:srgbClr val="BFBFBF"/>
      </a:lt1>
      <a:dk2>
        <a:srgbClr val="989898"/>
      </a:dk2>
      <a:lt2>
        <a:srgbClr val="877852"/>
      </a:lt2>
      <a:accent1>
        <a:srgbClr val="F9B268"/>
      </a:accent1>
      <a:accent2>
        <a:srgbClr val="D86B77"/>
      </a:accent2>
      <a:accent3>
        <a:srgbClr val="4EA5D8"/>
      </a:accent3>
      <a:accent4>
        <a:srgbClr val="8DC182"/>
      </a:accent4>
      <a:accent5>
        <a:srgbClr val="9F87B7"/>
      </a:accent5>
      <a:accent6>
        <a:srgbClr val="D9C19B"/>
      </a:accent6>
      <a:hlink>
        <a:srgbClr val="A9DB66"/>
      </a:hlink>
      <a:folHlink>
        <a:srgbClr val="FCAE3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5653</TotalTime>
  <Words>2547</Words>
  <Application>Microsoft Office PowerPoint</Application>
  <PresentationFormat>Экран (4:3)</PresentationFormat>
  <Paragraphs>562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БЮДЖЕТ ДЛЯ ГРАЖДАН</vt:lpstr>
      <vt:lpstr>   Что такое бюджет?</vt:lpstr>
      <vt:lpstr>Основные параметры бюджета</vt:lpstr>
      <vt:lpstr>Бюджетный процесс -  ежегодное формирование и исполнение бюджета</vt:lpstr>
      <vt:lpstr>Возможности влияния гражданина на составление бюджета</vt:lpstr>
      <vt:lpstr>Административно-территориальное деление</vt:lpstr>
      <vt:lpstr>Административно-территориальное деление</vt:lpstr>
      <vt:lpstr>Административно-территориальное деление</vt:lpstr>
      <vt:lpstr>Основные показатели бюджета на 2021 год</vt:lpstr>
      <vt:lpstr>Доходы бюджета района</vt:lpstr>
      <vt:lpstr>Доходы на 2021 год</vt:lpstr>
      <vt:lpstr>Налоговые доходы Лискинского муниципального района на 2021 год – 915 580,0 тыс. рублей</vt:lpstr>
      <vt:lpstr>Неналоговые доходы Лискинского муниципального района на 2021 год – 168 223,0 тыс. рублей</vt:lpstr>
      <vt:lpstr>Безвозмездные поступления в бюджет Лискинского муниципального района на 2021 год –1 517 472,0 тыс. рублей</vt:lpstr>
      <vt:lpstr>Структура доходов бюджета Лискинского муниципального района </vt:lpstr>
      <vt:lpstr>Основные мероприятия  по мобилизации доходов бюджета</vt:lpstr>
      <vt:lpstr>Расходы  бюджета  района</vt:lpstr>
      <vt:lpstr>Расходы  на 2021 год</vt:lpstr>
      <vt:lpstr>«Программная» структура расходов Лискинского муниципального района  на 2021-2023 года</vt:lpstr>
      <vt:lpstr>«Программная» структура расходов Лискинского муниципального района  на 2021-2023 года</vt:lpstr>
      <vt:lpstr>«Программная» структура расходов Лискинского муниципального района  на 2021-2023 года</vt:lpstr>
      <vt:lpstr>«Программная» структура расходов Лискинского муниципального района  на 2021-2023 года</vt:lpstr>
      <vt:lpstr>Публичные нормативные обязательства Лискинского муниципального района на 2021 - 2023 года</vt:lpstr>
      <vt:lpstr>Распределение бюджетных ассигнований в объекты капитального строительства муниципальной собственности Лискинского муниципального района на 2021 - 2023 года</vt:lpstr>
      <vt:lpstr>Распределение бюджетных ассигнований в объекты капитального строительства муниципальной собственности Лискинского муниципального района на 2021 - 2023 года</vt:lpstr>
      <vt:lpstr>Межбюджетные трансферты из бюджета муниципального района бюджетам поселений на период 2021 - 2023 годы</vt:lpstr>
      <vt:lpstr>Источники финансирования дефицита бюджета</vt:lpstr>
      <vt:lpstr>Источники внутреннего финансирования дефицита  районного бюджета на 2021 год и плановый период 2022-2023 годов                     </vt:lpstr>
      <vt:lpstr>Уважаемые жители Лискинского района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zayv</dc:creator>
  <cp:lastModifiedBy>Алексей</cp:lastModifiedBy>
  <cp:revision>338</cp:revision>
  <cp:lastPrinted>2020-12-16T13:15:07Z</cp:lastPrinted>
  <dcterms:created xsi:type="dcterms:W3CDTF">2015-04-13T12:32:27Z</dcterms:created>
  <dcterms:modified xsi:type="dcterms:W3CDTF">2022-02-11T10:13:10Z</dcterms:modified>
</cp:coreProperties>
</file>