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1.xml" ContentType="application/vnd.openxmlformats-officedocument.presentationml.notesSlide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8" r:id="rId1"/>
  </p:sldMasterIdLst>
  <p:notesMasterIdLst>
    <p:notesMasterId r:id="rId30"/>
  </p:notesMasterIdLst>
  <p:handoutMasterIdLst>
    <p:handoutMasterId r:id="rId31"/>
  </p:handoutMasterIdLst>
  <p:sldIdLst>
    <p:sldId id="256" r:id="rId2"/>
    <p:sldId id="257" r:id="rId3"/>
    <p:sldId id="258" r:id="rId4"/>
    <p:sldId id="259" r:id="rId5"/>
    <p:sldId id="260" r:id="rId6"/>
    <p:sldId id="281" r:id="rId7"/>
    <p:sldId id="282" r:id="rId8"/>
    <p:sldId id="283" r:id="rId9"/>
    <p:sldId id="261" r:id="rId10"/>
    <p:sldId id="263" r:id="rId11"/>
    <p:sldId id="262" r:id="rId12"/>
    <p:sldId id="276" r:id="rId13"/>
    <p:sldId id="277" r:id="rId14"/>
    <p:sldId id="278" r:id="rId15"/>
    <p:sldId id="264" r:id="rId16"/>
    <p:sldId id="265" r:id="rId17"/>
    <p:sldId id="266" r:id="rId18"/>
    <p:sldId id="267" r:id="rId19"/>
    <p:sldId id="270" r:id="rId20"/>
    <p:sldId id="288" r:id="rId21"/>
    <p:sldId id="289" r:id="rId22"/>
    <p:sldId id="292" r:id="rId23"/>
    <p:sldId id="272" r:id="rId24"/>
    <p:sldId id="284" r:id="rId25"/>
    <p:sldId id="273" r:id="rId26"/>
    <p:sldId id="274" r:id="rId27"/>
    <p:sldId id="287" r:id="rId28"/>
    <p:sldId id="275" r:id="rId29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66"/>
    <a:srgbClr val="000066"/>
    <a:srgbClr val="FF33CC"/>
    <a:srgbClr val="CC0099"/>
    <a:srgbClr val="660033"/>
    <a:srgbClr val="CC0066"/>
    <a:srgbClr val="990099"/>
    <a:srgbClr val="0033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48" autoAdjust="0"/>
    <p:restoredTop sz="92111" autoAdjust="0"/>
  </p:normalViewPr>
  <p:slideViewPr>
    <p:cSldViewPr>
      <p:cViewPr>
        <p:scale>
          <a:sx n="100" d="100"/>
          <a:sy n="100" d="100"/>
        </p:scale>
        <p:origin x="-114" y="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19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7303643148522084E-2"/>
          <c:y val="0"/>
          <c:w val="0.68593470074718565"/>
          <c:h val="0.943775133024200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0.1622869672375519"/>
                  <c:y val="3.1474205142725746E-2"/>
                </c:manualLayout>
              </c:layout>
              <c:tx>
                <c:rich>
                  <a:bodyPr/>
                  <a:lstStyle/>
                  <a:p>
                    <a:pPr>
                      <a:defRPr sz="2800"/>
                    </a:pPr>
                    <a:r>
                      <a:rPr lang="en-US" dirty="0" smtClean="0"/>
                      <a:t>3</a:t>
                    </a:r>
                    <a:r>
                      <a:rPr lang="ru-RU" dirty="0" smtClean="0"/>
                      <a:t>7,7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DAC-48E1-845A-25D81F62CF06}"/>
                </c:ext>
              </c:extLst>
            </c:dLbl>
            <c:dLbl>
              <c:idx val="1"/>
              <c:layout>
                <c:manualLayout>
                  <c:x val="-0.12045936263856762"/>
                  <c:y val="0.11023873383359674"/>
                </c:manualLayout>
              </c:layout>
              <c:tx>
                <c:rich>
                  <a:bodyPr/>
                  <a:lstStyle/>
                  <a:p>
                    <a:pPr>
                      <a:defRPr sz="2800"/>
                    </a:pPr>
                    <a:r>
                      <a:rPr lang="en-US" dirty="0" smtClean="0"/>
                      <a:t>5</a:t>
                    </a:r>
                    <a:r>
                      <a:rPr lang="ru-RU" dirty="0" smtClean="0"/>
                      <a:t>,4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DAC-48E1-845A-25D81F62CF06}"/>
                </c:ext>
              </c:extLst>
            </c:dLbl>
            <c:dLbl>
              <c:idx val="2"/>
              <c:layout>
                <c:manualLayout>
                  <c:x val="0.16214185233652789"/>
                  <c:y val="-7.5708714535262914E-2"/>
                </c:manualLayout>
              </c:layout>
              <c:tx>
                <c:rich>
                  <a:bodyPr/>
                  <a:lstStyle/>
                  <a:p>
                    <a:r>
                      <a:rPr lang="ru-RU" sz="2800" dirty="0" smtClean="0"/>
                      <a:t>56,9</a:t>
                    </a:r>
                    <a:r>
                      <a:rPr lang="en-US" sz="2800" dirty="0" smtClean="0"/>
                      <a:t>%</a:t>
                    </a:r>
                    <a:endParaRPr lang="en-US" sz="2800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DAC-48E1-845A-25D81F62CF0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0.0%</c:formatCode>
                <c:ptCount val="3"/>
                <c:pt idx="0">
                  <c:v>0.33150000000000002</c:v>
                </c:pt>
                <c:pt idx="1">
                  <c:v>5.3999999999999999E-2</c:v>
                </c:pt>
                <c:pt idx="2">
                  <c:v>0.61399999999999999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3DAC-48E1-845A-25D81F62CF06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4229005328410527"/>
          <c:y val="0.5902104856438849"/>
          <c:w val="0.32439664836401855"/>
          <c:h val="0.40978945718171766"/>
        </c:manualLayout>
      </c:layout>
      <c:overlay val="0"/>
      <c:txPr>
        <a:bodyPr/>
        <a:lstStyle/>
        <a:p>
          <a:pPr>
            <a:defRPr sz="2000"/>
          </a:pPr>
          <a:endParaRPr lang="ru-RU"/>
        </a:p>
      </c:txPr>
    </c:legend>
    <c:plotVisOnly val="1"/>
    <c:dispBlanksAs val="gap"/>
    <c:showDLblsOverMax val="0"/>
  </c:chart>
  <c:spPr>
    <a:gradFill rotWithShape="1">
      <a:gsLst>
        <a:gs pos="0">
          <a:schemeClr val="accent6">
            <a:tint val="15000"/>
            <a:satMod val="250000"/>
          </a:schemeClr>
        </a:gs>
        <a:gs pos="49000">
          <a:schemeClr val="accent6">
            <a:tint val="50000"/>
            <a:satMod val="200000"/>
          </a:schemeClr>
        </a:gs>
        <a:gs pos="49100">
          <a:schemeClr val="accent6">
            <a:tint val="64000"/>
            <a:satMod val="160000"/>
          </a:schemeClr>
        </a:gs>
        <a:gs pos="92000">
          <a:schemeClr val="accent6">
            <a:tint val="50000"/>
            <a:satMod val="200000"/>
          </a:schemeClr>
        </a:gs>
        <a:gs pos="100000">
          <a:schemeClr val="accent6">
            <a:tint val="43000"/>
            <a:satMod val="190000"/>
          </a:schemeClr>
        </a:gs>
      </a:gsLst>
      <a:lin ang="5400000" scaled="1"/>
    </a:gradFill>
    <a:ln w="11430" cap="flat" cmpd="sng" algn="ctr">
      <a:solidFill>
        <a:schemeClr val="accent6"/>
      </a:solidFill>
      <a:prstDash val="solid"/>
    </a:ln>
    <a:effectLst>
      <a:outerShdw blurRad="50800" dist="25000" dir="5400000" rotWithShape="0">
        <a:schemeClr val="accent6">
          <a:shade val="30000"/>
          <a:satMod val="150000"/>
          <a:alpha val="38000"/>
        </a:scheme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30948194838281606"/>
          <c:w val="0.99203621788590557"/>
          <c:h val="0.6568432966848445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4"/>
          <c:dPt>
            <c:idx val="0"/>
            <c:bubble3D val="0"/>
            <c:explosion val="4"/>
            <c:extLst xmlns:c16r2="http://schemas.microsoft.com/office/drawing/2015/06/chart">
              <c:ext xmlns:c16="http://schemas.microsoft.com/office/drawing/2014/chart" uri="{C3380CC4-5D6E-409C-BE32-E72D297353CC}">
                <c16:uniqueId val="{00000000-ABE9-40FB-9E16-0FFC275D6694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8</a:t>
                    </a:r>
                    <a:r>
                      <a:rPr lang="ru-RU" dirty="0" smtClean="0"/>
                      <a:t>6,2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BE9-40FB-9E16-0FFC275D6694}"/>
                </c:ext>
              </c:extLst>
            </c:dLbl>
            <c:dLbl>
              <c:idx val="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BE9-40FB-9E16-0FFC275D6694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ru-RU" dirty="0" smtClean="0"/>
                      <a:t>,2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BE9-40FB-9E16-0FFC275D6694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8</a:t>
                    </a:r>
                    <a:r>
                      <a:rPr lang="ru-RU" dirty="0" smtClean="0"/>
                      <a:t>,2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BE9-40FB-9E16-0FFC275D6694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ru-RU" smtClean="0"/>
                      <a:t>4,4</a:t>
                    </a:r>
                    <a:r>
                      <a:rPr lang="en-US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BE9-40FB-9E16-0FFC275D669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налог на доходы физических лиц</c:v>
                </c:pt>
                <c:pt idx="1">
                  <c:v>единый налог на вмененный доход</c:v>
                </c:pt>
                <c:pt idx="2">
                  <c:v>госпошлина</c:v>
                </c:pt>
                <c:pt idx="3">
                  <c:v>акцизы</c:v>
                </c:pt>
                <c:pt idx="4">
                  <c:v>остальные налоговые доходы</c:v>
                </c:pt>
              </c:strCache>
            </c:strRef>
          </c:cat>
          <c:val>
            <c:numRef>
              <c:f>Лист1!$B$2:$B$6</c:f>
              <c:numCache>
                <c:formatCode>#,##0</c:formatCode>
                <c:ptCount val="5"/>
                <c:pt idx="0">
                  <c:v>659053</c:v>
                </c:pt>
                <c:pt idx="1">
                  <c:v>0</c:v>
                </c:pt>
                <c:pt idx="2">
                  <c:v>10300</c:v>
                </c:pt>
                <c:pt idx="3">
                  <c:v>64540</c:v>
                </c:pt>
                <c:pt idx="4">
                  <c:v>24340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ABE9-40FB-9E16-0FFC275D6694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ayout>
        <c:manualLayout>
          <c:xMode val="edge"/>
          <c:yMode val="edge"/>
          <c:x val="0.13633229445971198"/>
          <c:y val="1.4611837122120058E-2"/>
          <c:w val="0.79041740683778139"/>
          <c:h val="0.25634953355257478"/>
        </c:manualLayout>
      </c:layout>
      <c:overlay val="0"/>
      <c:txPr>
        <a:bodyPr/>
        <a:lstStyle/>
        <a:p>
          <a:pPr>
            <a:defRPr sz="2000">
              <a:latin typeface="Bookman Old Style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3">
        <a:lumMod val="40000"/>
        <a:lumOff val="60000"/>
      </a:schemeClr>
    </a:solidFill>
    <a:ln>
      <a:solidFill>
        <a:schemeClr val="accent3">
          <a:lumMod val="75000"/>
        </a:schemeClr>
      </a:soli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2870577750403862E-2"/>
          <c:y val="0.43972261414918024"/>
          <c:w val="0.96712942224960186"/>
          <c:h val="0.4966245277541189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9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49</a:t>
                    </a:r>
                    <a:r>
                      <a:rPr lang="ru-RU" dirty="0" smtClean="0"/>
                      <a:t>,</a:t>
                    </a:r>
                    <a:r>
                      <a:rPr lang="en-US" dirty="0" smtClean="0"/>
                      <a:t>9%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DBC-4DBD-88C4-AA77965199F3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3</a:t>
                    </a:r>
                    <a:r>
                      <a:rPr lang="ru-RU" dirty="0" smtClean="0"/>
                      <a:t>4,2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DBC-4DBD-88C4-AA77965199F3}"/>
                </c:ext>
              </c:extLst>
            </c:dLbl>
            <c:dLbl>
              <c:idx val="2"/>
              <c:layout>
                <c:manualLayout>
                  <c:x val="-3.2253609190253552E-2"/>
                  <c:y val="-6.7611075338055377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3,6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DBC-4DBD-88C4-AA77965199F3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12</a:t>
                    </a:r>
                    <a:r>
                      <a:rPr lang="ru-RU" dirty="0" smtClean="0"/>
                      <a:t>,3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DBC-4DBD-88C4-AA77965199F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доходы от использования имущества, находящегося в государственной и муниципальной собственности</c:v>
                </c:pt>
                <c:pt idx="1">
                  <c:v>доходы от оказания платных услуг и компенсации затрат государства</c:v>
                </c:pt>
                <c:pt idx="2">
                  <c:v>доходы от продажи материальных и нематериальных активов</c:v>
                </c:pt>
                <c:pt idx="3">
                  <c:v>остальные неналоговые доходы</c:v>
                </c:pt>
              </c:strCache>
            </c:strRef>
          </c:cat>
          <c:val>
            <c:numRef>
              <c:f>Лист1!$B$2:$B$5</c:f>
              <c:numCache>
                <c:formatCode>#,##0</c:formatCode>
                <c:ptCount val="4"/>
                <c:pt idx="0">
                  <c:v>61791</c:v>
                </c:pt>
                <c:pt idx="1">
                  <c:v>41828</c:v>
                </c:pt>
                <c:pt idx="2">
                  <c:v>5000</c:v>
                </c:pt>
                <c:pt idx="3">
                  <c:v>15410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DBC-4DBD-88C4-AA77965199F3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ayout>
        <c:manualLayout>
          <c:xMode val="edge"/>
          <c:yMode val="edge"/>
          <c:x val="6.2951650780494542E-2"/>
          <c:y val="5.4974433406689074E-2"/>
          <c:w val="0.92034732716094458"/>
          <c:h val="0.38801579936232927"/>
        </c:manualLayout>
      </c:layout>
      <c:overlay val="0"/>
      <c:txPr>
        <a:bodyPr/>
        <a:lstStyle/>
        <a:p>
          <a:pPr>
            <a:defRPr sz="2000">
              <a:latin typeface="Bookman Old Style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5">
        <a:lumMod val="40000"/>
        <a:lumOff val="60000"/>
      </a:schemeClr>
    </a:solidFill>
    <a:ln>
      <a:solidFill>
        <a:schemeClr val="accent5">
          <a:lumMod val="75000"/>
        </a:schemeClr>
      </a:soli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3250044327482103E-2"/>
          <c:y val="0.19627318284895484"/>
          <c:w val="0.94897230232276009"/>
          <c:h val="0.7779653388782994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1"/>
            <c:bubble3D val="0"/>
            <c:explosion val="18"/>
            <c:extLst xmlns:c16r2="http://schemas.microsoft.com/office/drawing/2015/06/chart">
              <c:ext xmlns:c16="http://schemas.microsoft.com/office/drawing/2014/chart" uri="{C3380CC4-5D6E-409C-BE32-E72D297353CC}">
                <c16:uniqueId val="{00000000-7A1A-4C97-BDAF-7ADE4AF39B65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99</a:t>
                    </a:r>
                    <a:r>
                      <a:rPr lang="ru-RU" dirty="0" smtClean="0"/>
                      <a:t>,</a:t>
                    </a:r>
                    <a:r>
                      <a:rPr lang="en-US" dirty="0" smtClean="0"/>
                      <a:t>0%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A1A-4C97-BDAF-7ADE4AF39B65}"/>
                </c:ext>
              </c:extLst>
            </c:dLbl>
            <c:dLbl>
              <c:idx val="1"/>
              <c:layout>
                <c:manualLayout>
                  <c:x val="4.7521102214507685E-2"/>
                  <c:y val="6.652558225950537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ru-RU" dirty="0" smtClean="0"/>
                      <a:t>,</a:t>
                    </a:r>
                    <a:r>
                      <a:rPr lang="en-US" dirty="0" smtClean="0"/>
                      <a:t>0%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A1A-4C97-BDAF-7ADE4AF39B6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безвозмездные поступления от других бюджетов</c:v>
                </c:pt>
                <c:pt idx="1">
                  <c:v>прочие безвозмездные поступления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1390491.6</c:v>
                </c:pt>
                <c:pt idx="1">
                  <c:v>14300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A1A-4C97-BDAF-7ADE4AF39B6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безвозмездные поступления от других бюджетов</c:v>
                </c:pt>
                <c:pt idx="1">
                  <c:v>прочие безвозмездные поступления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gradFill rotWithShape="1">
          <a:gsLst>
            <a:gs pos="0">
              <a:schemeClr val="accent3">
                <a:tint val="98000"/>
                <a:shade val="25000"/>
                <a:satMod val="250000"/>
              </a:schemeClr>
            </a:gs>
            <a:gs pos="68000">
              <a:schemeClr val="accent3">
                <a:tint val="86000"/>
                <a:satMod val="115000"/>
              </a:schemeClr>
            </a:gs>
            <a:gs pos="100000">
              <a:schemeClr val="accent3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3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3">
              <a:shade val="9000"/>
              <a:satMod val="105000"/>
              <a:alpha val="48000"/>
            </a:schemeClr>
          </a:outerShdw>
        </a:effectLst>
      </c:spPr>
    </c:plotArea>
    <c:legend>
      <c:legendPos val="t"/>
      <c:layout/>
      <c:overlay val="0"/>
      <c:txPr>
        <a:bodyPr/>
        <a:lstStyle/>
        <a:p>
          <a:pPr>
            <a:defRPr sz="2000">
              <a:latin typeface="Bookman Old Style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2">
        <a:lumMod val="20000"/>
        <a:lumOff val="80000"/>
      </a:schemeClr>
    </a:solidFill>
    <a:ln>
      <a:solidFill>
        <a:schemeClr val="accent2">
          <a:lumMod val="75000"/>
        </a:schemeClr>
      </a:soli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title>
      <c:layout>
        <c:manualLayout>
          <c:xMode val="edge"/>
          <c:yMode val="edge"/>
          <c:x val="0.74108232347476477"/>
          <c:y val="1.1111033343598645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49559131671041118"/>
          <c:y val="2.3818299022503712E-2"/>
          <c:w val="0.50440868328958965"/>
          <c:h val="0.9526207851477315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%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400" dirty="0" smtClean="0"/>
                      <a:t>8,</a:t>
                    </a:r>
                    <a:r>
                      <a:rPr lang="ru-RU" sz="1400" dirty="0" smtClean="0"/>
                      <a:t>3</a:t>
                    </a:r>
                    <a:r>
                      <a:rPr lang="en-US" sz="1400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CC6-49D5-9FFC-D2E723851A9F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400" smtClean="0"/>
                      <a:t>0,</a:t>
                    </a:r>
                    <a:r>
                      <a:rPr lang="ru-RU" sz="1400" smtClean="0"/>
                      <a:t>1</a:t>
                    </a:r>
                    <a:r>
                      <a:rPr lang="en-US" sz="1400" smtClean="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CC6-49D5-9FFC-D2E723851A9F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400" dirty="0" smtClean="0"/>
                      <a:t>1,</a:t>
                    </a:r>
                    <a:r>
                      <a:rPr lang="ru-RU" sz="1400" dirty="0" smtClean="0"/>
                      <a:t>5</a:t>
                    </a:r>
                    <a:r>
                      <a:rPr lang="en-US" sz="1400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CC6-49D5-9FFC-D2E723851A9F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sz="1400" dirty="0"/>
                      <a:t>
</a:t>
                    </a:r>
                    <a:r>
                      <a:rPr lang="en-US" sz="1400" dirty="0" smtClean="0"/>
                      <a:t>3</a:t>
                    </a:r>
                    <a:r>
                      <a:rPr lang="ru-RU" sz="1400" dirty="0" smtClean="0"/>
                      <a:t>,</a:t>
                    </a:r>
                    <a:r>
                      <a:rPr lang="en-US" sz="1400" dirty="0" smtClean="0"/>
                      <a:t>0</a:t>
                    </a:r>
                    <a:r>
                      <a:rPr lang="ru-RU" sz="1400" dirty="0" smtClean="0"/>
                      <a:t>%</a:t>
                    </a:r>
                    <a:endParaRPr lang="ru-RU" sz="20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CC6-49D5-9FFC-D2E723851A9F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z="1400" dirty="0" smtClean="0"/>
                      <a:t>3,8%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CC6-49D5-9FFC-D2E723851A9F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z="1400" dirty="0" smtClean="0"/>
                      <a:t>6</a:t>
                    </a:r>
                    <a:r>
                      <a:rPr lang="ru-RU" sz="1400" dirty="0" smtClean="0"/>
                      <a:t>2</a:t>
                    </a:r>
                    <a:r>
                      <a:rPr lang="en-US" sz="1400" dirty="0" smtClean="0"/>
                      <a:t>,</a:t>
                    </a:r>
                    <a:r>
                      <a:rPr lang="ru-RU" sz="1400" dirty="0" smtClean="0"/>
                      <a:t>0</a:t>
                    </a:r>
                    <a:r>
                      <a:rPr lang="en-US" sz="1400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CC6-49D5-9FFC-D2E723851A9F}"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ru-RU" sz="1400" dirty="0" smtClean="0"/>
                      <a:t>5</a:t>
                    </a:r>
                    <a:r>
                      <a:rPr lang="en-US" sz="1400" dirty="0" smtClean="0"/>
                      <a:t>,</a:t>
                    </a:r>
                    <a:r>
                      <a:rPr lang="ru-RU" sz="1400" dirty="0" smtClean="0"/>
                      <a:t>0</a:t>
                    </a:r>
                    <a:r>
                      <a:rPr lang="en-US" sz="1400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sz="1400" dirty="0" smtClean="0"/>
                      <a:t>6,</a:t>
                    </a:r>
                    <a:r>
                      <a:rPr lang="ru-RU" sz="1400" dirty="0" smtClean="0"/>
                      <a:t>0</a:t>
                    </a:r>
                    <a:r>
                      <a:rPr lang="en-US" sz="1400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en-US" sz="1400" dirty="0" smtClean="0"/>
                      <a:t>0,5%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CC6-49D5-9FFC-D2E723851A9F}"/>
                </c:ext>
              </c:extLst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ru-RU" sz="1400" dirty="0" smtClean="0"/>
                      <a:t>9</a:t>
                    </a:r>
                    <a:r>
                      <a:rPr lang="en-US" sz="1400" dirty="0" smtClean="0"/>
                      <a:t>,</a:t>
                    </a:r>
                    <a:r>
                      <a:rPr lang="ru-RU" sz="1400" dirty="0" smtClean="0"/>
                      <a:t>8</a:t>
                    </a:r>
                    <a:r>
                      <a:rPr lang="en-US" sz="1400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CC6-49D5-9FFC-D2E723851A9F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r>
                      <a:rPr lang="en-US" sz="1400" smtClean="0"/>
                      <a:t>7,</a:t>
                    </a:r>
                    <a:r>
                      <a:rPr lang="ru-RU" sz="1400" smtClean="0"/>
                      <a:t>8</a:t>
                    </a:r>
                    <a:r>
                      <a:rPr lang="en-US" sz="1400" smtClean="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CC6-49D5-9FFC-D2E723851A9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Лист1!$A$2:$A$11</c:f>
              <c:strCache>
                <c:ptCount val="10"/>
                <c:pt idx="0">
                  <c:v>МЕЖБЮДЖЕТНЫЕ ТРАНСФЕРТЫ ОБЩЕГО ХАРАКТЕРА БЮДЖЕТАМ СУБЪЕКТОВ РОССИЙСКОЙ ФЕДЕРАЦИИ И МУНИЦИПАЛЬНЫХ ОБРАЗОВАНИЙ</c:v>
                </c:pt>
                <c:pt idx="1">
                  <c:v>ОБСЛУЖИВАНИЕ ГОСУДАРСТВЕННОГО И МУНИЦИПАЛЬНОГО ДОЛГА</c:v>
                </c:pt>
                <c:pt idx="2">
                  <c:v>ФИЗИЧЕСКАЯ КУЛЬТУРА И СПОРТ</c:v>
                </c:pt>
                <c:pt idx="3">
                  <c:v>СОЦИАЛЬНАЯ ПОЛИТИКА</c:v>
                </c:pt>
                <c:pt idx="4">
                  <c:v>КУЛЬТУРА, КИНЕМАТОГРАФИЯ</c:v>
                </c:pt>
                <c:pt idx="5">
                  <c:v>ОБРАЗОВАНИЕ</c:v>
                </c:pt>
                <c:pt idx="6">
                  <c:v>ЖИЛИЩНО-КОММУНАЛЬНОЕ ХОЗЯЙСТВО</c:v>
                </c:pt>
                <c:pt idx="7">
                  <c:v>НАЦИОНАЛЬНАЯ ЭКОНОМИКА</c:v>
                </c:pt>
                <c:pt idx="8">
                  <c:v>НАЦИОНАЛЬНАЯ БЕЗОПАСНОСТЬ И ПРАВООХРАНИТЕЛЬНАЯ ДЕЯТЕЛЬНОСТЬ</c:v>
                </c:pt>
                <c:pt idx="9">
                  <c:v>ОБЩЕГОСУДАРСТВЕННЫЕ ВОПРОСЫ</c:v>
                </c:pt>
              </c:strCache>
            </c:strRef>
          </c:cat>
          <c:val>
            <c:numRef>
              <c:f>Лист1!$B$2:$B$11</c:f>
              <c:numCache>
                <c:formatCode>0.0%</c:formatCode>
                <c:ptCount val="10"/>
                <c:pt idx="0">
                  <c:v>6.2168728334884744E-2</c:v>
                </c:pt>
                <c:pt idx="1">
                  <c:v>7.870787546407985E-4</c:v>
                </c:pt>
                <c:pt idx="2">
                  <c:v>2.0938558778324221E-2</c:v>
                </c:pt>
                <c:pt idx="3">
                  <c:v>2.4239150318491758E-2</c:v>
                </c:pt>
                <c:pt idx="4">
                  <c:v>5.2805168180866502E-2</c:v>
                </c:pt>
                <c:pt idx="5">
                  <c:v>0.61217318178280367</c:v>
                </c:pt>
                <c:pt idx="6">
                  <c:v>4.3094462174693808E-2</c:v>
                </c:pt>
                <c:pt idx="7">
                  <c:v>0.10035295433803008</c:v>
                </c:pt>
                <c:pt idx="8">
                  <c:v>3.9890995458805112E-3</c:v>
                </c:pt>
                <c:pt idx="9">
                  <c:v>7.9451617791383974E-2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1CC6-49D5-9FFC-D2E723851A9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73258112"/>
        <c:axId val="73255168"/>
      </c:barChart>
      <c:valAx>
        <c:axId val="73255168"/>
        <c:scaling>
          <c:orientation val="minMax"/>
        </c:scaling>
        <c:delete val="1"/>
        <c:axPos val="t"/>
        <c:numFmt formatCode="0.0%" sourceLinked="1"/>
        <c:majorTickMark val="none"/>
        <c:minorTickMark val="none"/>
        <c:tickLblPos val="none"/>
        <c:crossAx val="73258112"/>
        <c:crosses val="max"/>
        <c:crossBetween val="between"/>
      </c:valAx>
      <c:catAx>
        <c:axId val="732581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solidFill>
                  <a:srgbClr val="CC0066"/>
                </a:solidFill>
              </a:defRPr>
            </a:pPr>
            <a:endParaRPr lang="ru-RU"/>
          </a:p>
        </c:txPr>
        <c:crossAx val="73255168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spPr>
    <a:gradFill rotWithShape="1">
      <a:gsLst>
        <a:gs pos="0">
          <a:schemeClr val="accent3">
            <a:tint val="70000"/>
            <a:satMod val="130000"/>
          </a:schemeClr>
        </a:gs>
        <a:gs pos="43000">
          <a:schemeClr val="accent3">
            <a:tint val="44000"/>
            <a:satMod val="165000"/>
          </a:schemeClr>
        </a:gs>
        <a:gs pos="93000">
          <a:schemeClr val="accent3">
            <a:tint val="15000"/>
            <a:satMod val="165000"/>
          </a:schemeClr>
        </a:gs>
        <a:gs pos="100000">
          <a:schemeClr val="accent3">
            <a:tint val="5000"/>
            <a:satMod val="250000"/>
          </a:schemeClr>
        </a:gs>
      </a:gsLst>
      <a:path path="circle">
        <a:fillToRect l="50000" t="130000" r="50000" b="-30000"/>
      </a:path>
    </a:gradFill>
    <a:ln w="9525" cap="flat" cmpd="sng" algn="ctr">
      <a:solidFill>
        <a:schemeClr val="accent3">
          <a:shade val="50000"/>
          <a:satMod val="103000"/>
        </a:schemeClr>
      </a:solidFill>
      <a:prstDash val="solid"/>
    </a:ln>
    <a:effectLst>
      <a:outerShdw blurRad="57150" dist="38100" dir="5400000" algn="ctr" rotWithShape="0">
        <a:schemeClr val="accent3">
          <a:shade val="9000"/>
          <a:satMod val="105000"/>
          <a:alpha val="48000"/>
        </a:schemeClr>
      </a:outerShdw>
    </a:effectLst>
  </c:spPr>
  <c:txPr>
    <a:bodyPr/>
    <a:lstStyle/>
    <a:p>
      <a:pPr>
        <a:defRPr sz="1200" b="1">
          <a:solidFill>
            <a:srgbClr val="CC0066"/>
          </a:solidFill>
          <a:latin typeface="Times New Roman" pitchFamily="18" charset="0"/>
          <a:ea typeface="+mn-ea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5DABF9-D20C-4603-A4E0-FB9DF0346665}" type="datetimeFigureOut">
              <a:rPr lang="ru-RU" smtClean="0"/>
              <a:t>11.02.2022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90A20A-6E6C-46A2-979C-EB794368B3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77438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9353D9-8433-4D8E-86FC-392ADCE1CDAF}" type="datetimeFigureOut">
              <a:rPr lang="ru-RU" smtClean="0"/>
              <a:pPr/>
              <a:t>11.02.2022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DE0CB5-0E97-4184-96D3-F7A9C4CD803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6344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E0CB5-0E97-4184-96D3-F7A9C4CD803D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CF3B-B9F0-4116-BC09-D600605E07AC}" type="datetimeFigureOut">
              <a:rPr lang="ru-RU" smtClean="0"/>
              <a:pPr/>
              <a:t>11.02.2022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A4E42-7273-4E21-BD63-233CF96D4BE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CF3B-B9F0-4116-BC09-D600605E07AC}" type="datetimeFigureOut">
              <a:rPr lang="ru-RU" smtClean="0"/>
              <a:pPr/>
              <a:t>11.02.2022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A4E42-7273-4E21-BD63-233CF96D4BE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CF3B-B9F0-4116-BC09-D600605E07AC}" type="datetimeFigureOut">
              <a:rPr lang="ru-RU" smtClean="0"/>
              <a:pPr/>
              <a:t>11.02.2022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A4E42-7273-4E21-BD63-233CF96D4BE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CF3B-B9F0-4116-BC09-D600605E07AC}" type="datetimeFigureOut">
              <a:rPr lang="ru-RU" smtClean="0"/>
              <a:pPr/>
              <a:t>11.02.2022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A4E42-7273-4E21-BD63-233CF96D4BE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CF3B-B9F0-4116-BC09-D600605E07AC}" type="datetimeFigureOut">
              <a:rPr lang="ru-RU" smtClean="0"/>
              <a:pPr/>
              <a:t>11.02.2022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A4E42-7273-4E21-BD63-233CF96D4BE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CF3B-B9F0-4116-BC09-D600605E07AC}" type="datetimeFigureOut">
              <a:rPr lang="ru-RU" smtClean="0"/>
              <a:pPr/>
              <a:t>11.02.2022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A4E42-7273-4E21-BD63-233CF96D4BE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CF3B-B9F0-4116-BC09-D600605E07AC}" type="datetimeFigureOut">
              <a:rPr lang="ru-RU" smtClean="0"/>
              <a:pPr/>
              <a:t>11.02.2022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A4E42-7273-4E21-BD63-233CF96D4BE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CF3B-B9F0-4116-BC09-D600605E07AC}" type="datetimeFigureOut">
              <a:rPr lang="ru-RU" smtClean="0"/>
              <a:pPr/>
              <a:t>11.02.2022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A4E42-7273-4E21-BD63-233CF96D4BE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CF3B-B9F0-4116-BC09-D600605E07AC}" type="datetimeFigureOut">
              <a:rPr lang="ru-RU" smtClean="0"/>
              <a:pPr/>
              <a:t>11.02.2022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A4E42-7273-4E21-BD63-233CF96D4BE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CF3B-B9F0-4116-BC09-D600605E07AC}" type="datetimeFigureOut">
              <a:rPr lang="ru-RU" smtClean="0"/>
              <a:pPr/>
              <a:t>11.02.2022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A4E42-7273-4E21-BD63-233CF96D4BE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CF3B-B9F0-4116-BC09-D600605E07AC}" type="datetimeFigureOut">
              <a:rPr lang="ru-RU" smtClean="0"/>
              <a:pPr/>
              <a:t>11.02.2022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E8A4E42-7273-4E21-BD63-233CF96D4BE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CD6CF3B-B9F0-4116-BC09-D600605E07AC}" type="datetimeFigureOut">
              <a:rPr lang="ru-RU" smtClean="0"/>
              <a:pPr/>
              <a:t>11.02.2022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E8A4E42-7273-4E21-BD63-233CF96D4BE6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</p:sldLayoutIdLst>
  <p:transition>
    <p:dissolv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533400"/>
            <a:ext cx="9001156" cy="2895600"/>
          </a:xfrm>
        </p:spPr>
        <p:txBody>
          <a:bodyPr/>
          <a:lstStyle/>
          <a:p>
            <a:r>
              <a:rPr lang="ru-RU" sz="6000" dirty="0" smtClean="0">
                <a:solidFill>
                  <a:srgbClr val="FFFF00"/>
                </a:solidFill>
                <a:latin typeface="Bookman Old Style" pitchFamily="18" charset="0"/>
              </a:rPr>
              <a:t>БЮДЖЕТ ДЛЯ ГРАЖДАН</a:t>
            </a:r>
            <a:endParaRPr lang="ru-RU" sz="6000" dirty="0">
              <a:solidFill>
                <a:srgbClr val="FFFF00"/>
              </a:solidFill>
              <a:latin typeface="Bookman Old Style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0100" y="4000504"/>
            <a:ext cx="7686546" cy="2524840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Проект бюджета  Лискинского муниципального района Воронежской области на 2022 год и плановый период 2023-2024 годов </a:t>
            </a:r>
          </a:p>
          <a:p>
            <a:pPr algn="ctr"/>
            <a:endParaRPr lang="ru-RU" sz="19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9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1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Принят Решением Совета народных депутатов Лискинского муниципального района №</a:t>
            </a:r>
            <a:r>
              <a:rPr lang="ru-RU" sz="2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61</a:t>
            </a:r>
            <a:r>
              <a:rPr lang="ru-RU" sz="2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от 30.11.2021 г.</a:t>
            </a:r>
          </a:p>
          <a:p>
            <a:pPr algn="ctr"/>
            <a:endParaRPr lang="ru-RU" sz="3200" b="1" dirty="0" smtClean="0">
              <a:solidFill>
                <a:srgbClr val="000099"/>
              </a:solidFill>
              <a:latin typeface="Bookman Old Style" pitchFamily="18" charset="0"/>
            </a:endParaRPr>
          </a:p>
          <a:p>
            <a:pPr algn="ctr"/>
            <a:endParaRPr lang="ru-RU" sz="13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rgbClr val="000099"/>
              </a:solidFill>
              <a:latin typeface="Bookman Old Style" pitchFamily="18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256_7dfd11db55d9c1694cc84a8bea8aae57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285860"/>
            <a:ext cx="2500330" cy="1659511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>
            <a:spLocks/>
          </p:cNvSpPr>
          <p:nvPr/>
        </p:nvSpPr>
        <p:spPr>
          <a:xfrm>
            <a:off x="0" y="1285860"/>
            <a:ext cx="9144000" cy="52149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vert="horz" lIns="0" rIns="0" bIns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320040"/>
            <a:ext cx="8501122" cy="822944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0000FF"/>
                </a:solidFill>
                <a:latin typeface="Bookman Old Style" pitchFamily="18" charset="0"/>
              </a:rPr>
              <a:t>Доходы бюджета района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4" name="AutoShape 5"/>
          <p:cNvSpPr>
            <a:spLocks noGrp="1" noChangeArrowheads="1"/>
          </p:cNvSpPr>
          <p:nvPr>
            <p:ph idx="1"/>
          </p:nvPr>
        </p:nvSpPr>
        <p:spPr bwMode="auto">
          <a:xfrm>
            <a:off x="2786050" y="1643050"/>
            <a:ext cx="3786214" cy="1000132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19050">
            <a:solidFill>
              <a:srgbClr val="FFFF00"/>
            </a:solidFill>
            <a:round/>
            <a:headEnd/>
            <a:tailEnd/>
          </a:ln>
          <a:effectLst/>
        </p:spPr>
        <p:txBody>
          <a:bodyPr lIns="126000" rIns="126000" anchor="ctr">
            <a:normAutofit/>
          </a:bodyPr>
          <a:lstStyle/>
          <a:p>
            <a:pPr algn="ctr">
              <a:buNone/>
            </a:pPr>
            <a:r>
              <a:rPr lang="ru-RU" sz="3200" b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Доходы бюджета</a:t>
            </a: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3143240" y="3500438"/>
            <a:ext cx="2728913" cy="230346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/>
            <a:r>
              <a:rPr lang="ru-RU" sz="1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Неналоговые доходы – поступления от уплаты пошлин и сборов, установленных законодательством РФ и штрафов за нарушение законодательства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214282" y="3500438"/>
            <a:ext cx="2703512" cy="2308225"/>
          </a:xfrm>
          <a:prstGeom prst="rect">
            <a:avLst/>
          </a:prstGeom>
          <a:gradFill>
            <a:gsLst>
              <a:gs pos="0">
                <a:srgbClr val="92D050"/>
              </a:gs>
              <a:gs pos="68000">
                <a:schemeClr val="accent1">
                  <a:tint val="86000"/>
                  <a:satMod val="115000"/>
                </a:schemeClr>
              </a:gs>
              <a:gs pos="100000">
                <a:schemeClr val="accent1">
                  <a:tint val="50000"/>
                  <a:satMod val="150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8000" tIns="0" rIns="108000" bIns="0" anchor="ctr"/>
          <a:lstStyle/>
          <a:p>
            <a:pPr algn="ctr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Налоговые доходы – поступления в бюджет от уплаты налогов, установленных Налоговым кодексом РФ</a:t>
            </a: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6000760" y="3500438"/>
            <a:ext cx="2887662" cy="231616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108000" tIns="0" rIns="108000" bIns="0" anchor="ctr"/>
          <a:lstStyle/>
          <a:p>
            <a:pPr algn="ctr"/>
            <a:r>
              <a:rPr lang="ru-RU" sz="1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 - это финансовая помощь из бюджетов других уровней</a:t>
            </a:r>
          </a:p>
        </p:txBody>
      </p:sp>
      <p:sp>
        <p:nvSpPr>
          <p:cNvPr id="8" name="AutoShape 11"/>
          <p:cNvSpPr>
            <a:spLocks noChangeArrowheads="1"/>
          </p:cNvSpPr>
          <p:nvPr/>
        </p:nvSpPr>
        <p:spPr bwMode="auto">
          <a:xfrm rot="7897213">
            <a:off x="1130910" y="2382880"/>
            <a:ext cx="1611312" cy="882650"/>
          </a:xfrm>
          <a:prstGeom prst="curvedUpArrow">
            <a:avLst>
              <a:gd name="adj1" fmla="val 33789"/>
              <a:gd name="adj2" fmla="val 72700"/>
              <a:gd name="adj3" fmla="val 74671"/>
            </a:avLst>
          </a:prstGeom>
          <a:solidFill>
            <a:srgbClr val="CCFFCC"/>
          </a:solidFill>
          <a:ln w="19050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AutoShape 9"/>
          <p:cNvSpPr>
            <a:spLocks noChangeArrowheads="1"/>
          </p:cNvSpPr>
          <p:nvPr/>
        </p:nvSpPr>
        <p:spPr bwMode="auto">
          <a:xfrm rot="2313247">
            <a:off x="6603093" y="2454914"/>
            <a:ext cx="1701800" cy="694126"/>
          </a:xfrm>
          <a:prstGeom prst="curvedDownArrow">
            <a:avLst>
              <a:gd name="adj1" fmla="val 49229"/>
              <a:gd name="adj2" fmla="val 98704"/>
              <a:gd name="adj3" fmla="val 83417"/>
            </a:avLst>
          </a:prstGeom>
          <a:solidFill>
            <a:srgbClr val="3333FF"/>
          </a:solidFill>
          <a:ln w="19050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AutoShape 12"/>
          <p:cNvSpPr>
            <a:spLocks noChangeArrowheads="1"/>
          </p:cNvSpPr>
          <p:nvPr/>
        </p:nvSpPr>
        <p:spPr bwMode="auto">
          <a:xfrm>
            <a:off x="4286248" y="2786058"/>
            <a:ext cx="766763" cy="492125"/>
          </a:xfrm>
          <a:prstGeom prst="downArrow">
            <a:avLst>
              <a:gd name="adj1" fmla="val 50000"/>
              <a:gd name="adj2" fmla="val 25000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 dirty="0">
              <a:solidFill>
                <a:srgbClr val="CC0099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8186766" cy="60863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Доходы на 2022 год</a:t>
            </a:r>
            <a:endParaRPr lang="ru-RU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882922"/>
              </p:ext>
            </p:extLst>
          </p:nvPr>
        </p:nvGraphicFramePr>
        <p:xfrm>
          <a:off x="357188" y="1500174"/>
          <a:ext cx="8572530" cy="49561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00042"/>
            <a:ext cx="8358246" cy="85725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Налоговые доходы Лискинского муниципального района на 2022 год – 859 144,0 тыс. рублей</a:t>
            </a:r>
            <a:endParaRPr lang="ru-RU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6572840"/>
              </p:ext>
            </p:extLst>
          </p:nvPr>
        </p:nvGraphicFramePr>
        <p:xfrm>
          <a:off x="357158" y="1643050"/>
          <a:ext cx="8572560" cy="5000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58204" cy="114298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Неналоговые доходы Лискинского муниципального района на 2022 год – 1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24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018,0 тыс. рублей</a:t>
            </a:r>
            <a:endParaRPr lang="ru-RU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8336732"/>
              </p:ext>
            </p:extLst>
          </p:nvPr>
        </p:nvGraphicFramePr>
        <p:xfrm>
          <a:off x="214282" y="1357298"/>
          <a:ext cx="8572560" cy="5214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1000132"/>
          </a:xfrm>
        </p:spPr>
        <p:txBody>
          <a:bodyPr>
            <a:noAutofit/>
          </a:bodyPr>
          <a:lstStyle/>
          <a:p>
            <a:pPr algn="ctr"/>
            <a:r>
              <a:rPr lang="ru-RU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 в бюджет Лискинского муниципального района на 2022 год </a:t>
            </a:r>
            <a:r>
              <a:rPr lang="ru-RU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–1 </a:t>
            </a:r>
            <a:r>
              <a:rPr lang="ru-RU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296 086,1 </a:t>
            </a:r>
            <a:r>
              <a:rPr lang="ru-RU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рублей</a:t>
            </a:r>
            <a:endParaRPr lang="ru-RU" sz="2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5608296"/>
              </p:ext>
            </p:extLst>
          </p:nvPr>
        </p:nvGraphicFramePr>
        <p:xfrm>
          <a:off x="214282" y="1714488"/>
          <a:ext cx="8572560" cy="4714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429684" cy="121444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Структура доходов бюджета Лискинского муниципального района </a:t>
            </a:r>
            <a:endParaRPr lang="ru-RU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0714509"/>
              </p:ext>
            </p:extLst>
          </p:nvPr>
        </p:nvGraphicFramePr>
        <p:xfrm>
          <a:off x="214282" y="1714487"/>
          <a:ext cx="8644000" cy="48674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757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0880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0880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90880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617842">
                <a:tc>
                  <a:txBody>
                    <a:bodyPr/>
                    <a:lstStyle/>
                    <a:p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24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24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  <a:endParaRPr lang="ru-RU" sz="24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24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sz="24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  <a:endParaRPr lang="ru-RU" sz="24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24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ru-RU" sz="24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  <a:endParaRPr lang="ru-RU" sz="24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112116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Доходы всего </a:t>
                      </a:r>
                    </a:p>
                    <a:p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(тыс. рублей)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</a:t>
                      </a:r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279 248,1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</a:t>
                      </a:r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346 990,</a:t>
                      </a:r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</a:t>
                      </a:r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17 51</a:t>
                      </a:r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,7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13249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660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Налоговые доходы</a:t>
                      </a:r>
                      <a:endParaRPr lang="ru-RU" sz="2400" b="1" dirty="0">
                        <a:solidFill>
                          <a:srgbClr val="6600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859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144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,0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920 84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,0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98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9 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919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,0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112116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660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Неналоговые доходы</a:t>
                      </a:r>
                      <a:endParaRPr lang="ru-RU" sz="2400" b="1" dirty="0">
                        <a:solidFill>
                          <a:srgbClr val="6600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124 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,0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22 65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,0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567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,0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112116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660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  <a:endParaRPr lang="ru-RU" sz="2400" b="1" dirty="0">
                        <a:solidFill>
                          <a:srgbClr val="6600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296 086,1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03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486,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305 02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,7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9144000" cy="107157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00FF"/>
                </a:solidFill>
                <a:latin typeface="Bookman Old Style" pitchFamily="18" charset="0"/>
              </a:rPr>
              <a:t>Основные мероприятия </a:t>
            </a:r>
            <a:br>
              <a:rPr lang="ru-RU" sz="2800" b="1" dirty="0" smtClean="0">
                <a:solidFill>
                  <a:srgbClr val="0000FF"/>
                </a:solidFill>
                <a:latin typeface="Bookman Old Style" pitchFamily="18" charset="0"/>
              </a:rPr>
            </a:br>
            <a:r>
              <a:rPr lang="ru-RU" sz="2800" b="1" dirty="0" smtClean="0">
                <a:solidFill>
                  <a:srgbClr val="0000FF"/>
                </a:solidFill>
                <a:latin typeface="Bookman Old Style" pitchFamily="18" charset="0"/>
              </a:rPr>
              <a:t>по мобилизации доходов бюджета</a:t>
            </a:r>
            <a:endParaRPr lang="ru-RU" sz="2800" b="1" dirty="0">
              <a:solidFill>
                <a:srgbClr val="0000FF"/>
              </a:solidFill>
            </a:endParaRPr>
          </a:p>
        </p:txBody>
      </p:sp>
      <p:sp>
        <p:nvSpPr>
          <p:cNvPr id="4" name="AutoShape 12"/>
          <p:cNvSpPr>
            <a:spLocks noGrp="1" noChangeArrowheads="1"/>
          </p:cNvSpPr>
          <p:nvPr>
            <p:ph idx="1"/>
          </p:nvPr>
        </p:nvSpPr>
        <p:spPr bwMode="auto">
          <a:xfrm>
            <a:off x="0" y="1285860"/>
            <a:ext cx="3214678" cy="2071702"/>
          </a:xfrm>
          <a:prstGeom prst="wedgeEllipseCallout">
            <a:avLst>
              <a:gd name="adj1" fmla="val 63111"/>
              <a:gd name="adj2" fmla="val 49269"/>
            </a:avLst>
          </a:prstGeom>
          <a:solidFill>
            <a:srgbClr val="CCFFCC"/>
          </a:solidFill>
          <a:ln w="952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/>
          <a:p>
            <a:pPr algn="ctr">
              <a:buNone/>
            </a:pPr>
            <a:r>
              <a:rPr lang="ru-RU" sz="1150" b="1" dirty="0">
                <a:solidFill>
                  <a:srgbClr val="660033"/>
                </a:solidFill>
                <a:latin typeface="Bookman Old Style" pitchFamily="18" charset="0"/>
              </a:rPr>
              <a:t>Работа </a:t>
            </a:r>
            <a:r>
              <a:rPr lang="ru-RU" sz="1150" b="1" dirty="0" smtClean="0">
                <a:solidFill>
                  <a:srgbClr val="660033"/>
                </a:solidFill>
                <a:latin typeface="Bookman Old Style" pitchFamily="18" charset="0"/>
              </a:rPr>
              <a:t>с организациями, выплачивающими </a:t>
            </a:r>
            <a:r>
              <a:rPr lang="ru-RU" sz="1150" b="1" dirty="0">
                <a:solidFill>
                  <a:srgbClr val="660033"/>
                </a:solidFill>
                <a:latin typeface="Bookman Old Style" pitchFamily="18" charset="0"/>
              </a:rPr>
              <a:t>заработную плату работникам ниже прожиточного минимума и использующими «конвертные» </a:t>
            </a:r>
            <a:r>
              <a:rPr lang="ru-RU" sz="1150" b="1" dirty="0" smtClean="0">
                <a:solidFill>
                  <a:srgbClr val="660033"/>
                </a:solidFill>
                <a:latin typeface="Bookman Old Style" pitchFamily="18" charset="0"/>
              </a:rPr>
              <a:t>зарплатные </a:t>
            </a:r>
            <a:r>
              <a:rPr lang="ru-RU" sz="1150" b="1" dirty="0">
                <a:solidFill>
                  <a:srgbClr val="660033"/>
                </a:solidFill>
                <a:latin typeface="Bookman Old Style" pitchFamily="18" charset="0"/>
              </a:rPr>
              <a:t>схемы 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1857364"/>
            <a:ext cx="1915776" cy="2155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AutoShape 14"/>
          <p:cNvSpPr>
            <a:spLocks noChangeArrowheads="1"/>
          </p:cNvSpPr>
          <p:nvPr/>
        </p:nvSpPr>
        <p:spPr bwMode="auto">
          <a:xfrm>
            <a:off x="500034" y="4357694"/>
            <a:ext cx="2865439" cy="1500198"/>
          </a:xfrm>
          <a:prstGeom prst="wedgeEllipseCallout">
            <a:avLst>
              <a:gd name="adj1" fmla="val 59699"/>
              <a:gd name="adj2" fmla="val -87616"/>
            </a:avLst>
          </a:prstGeom>
          <a:solidFill>
            <a:srgbClr val="CCFFCC"/>
          </a:solidFill>
          <a:ln w="952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/>
            <a:r>
              <a:rPr lang="ru-RU" sz="1200" b="1" dirty="0">
                <a:solidFill>
                  <a:srgbClr val="660033"/>
                </a:solidFill>
                <a:latin typeface="Bookman Old Style" pitchFamily="18" charset="0"/>
              </a:rPr>
              <a:t>Проведение мероприятий, направленных на снижение недоимки по налоговым платежам</a:t>
            </a:r>
          </a:p>
        </p:txBody>
      </p:sp>
      <p:sp>
        <p:nvSpPr>
          <p:cNvPr id="7" name="AutoShape 10"/>
          <p:cNvSpPr>
            <a:spLocks noChangeArrowheads="1"/>
          </p:cNvSpPr>
          <p:nvPr/>
        </p:nvSpPr>
        <p:spPr bwMode="auto">
          <a:xfrm>
            <a:off x="5572132" y="3429000"/>
            <a:ext cx="3357554" cy="3235122"/>
          </a:xfrm>
          <a:prstGeom prst="wedgeEllipseCallout">
            <a:avLst>
              <a:gd name="adj1" fmla="val -58486"/>
              <a:gd name="adj2" fmla="val -103583"/>
            </a:avLst>
          </a:prstGeom>
          <a:solidFill>
            <a:srgbClr val="CCFFCC"/>
          </a:solidFill>
          <a:ln w="952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1150" b="1" dirty="0" smtClean="0">
                <a:solidFill>
                  <a:srgbClr val="660033"/>
                </a:solidFill>
                <a:latin typeface="Bookman Old Style" pitchFamily="18" charset="0"/>
              </a:rPr>
              <a:t>Работа с администраторами доходов бюджета района, направленная на повышение качества администрирования доходных источников, повышение уровня ответственности за выполнение прогнозных показателей, снижение недоимки по администрируемым платежам</a:t>
            </a:r>
            <a:endParaRPr lang="ru-RU" sz="1150" b="1" dirty="0">
              <a:solidFill>
                <a:srgbClr val="660033"/>
              </a:solidFill>
              <a:latin typeface="Bookman Old Style" pitchFamily="18" charset="0"/>
            </a:endParaRPr>
          </a:p>
        </p:txBody>
      </p:sp>
      <p:pic>
        <p:nvPicPr>
          <p:cNvPr id="8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2928934"/>
            <a:ext cx="887412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4500570"/>
            <a:ext cx="887412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0" y="1785926"/>
            <a:ext cx="887412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5715016"/>
            <a:ext cx="887412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5929330"/>
            <a:ext cx="887412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5929330"/>
            <a:ext cx="887412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6710" y="3071810"/>
            <a:ext cx="887412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3143248"/>
            <a:ext cx="887412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1214422"/>
            <a:ext cx="887412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1142984"/>
            <a:ext cx="887412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0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20040"/>
            <a:ext cx="9144000" cy="537192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Расходы  бюджета  района</a:t>
            </a:r>
            <a:endParaRPr lang="ru-RU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57232"/>
            <a:ext cx="9144000" cy="5598504"/>
          </a:xfrm>
          <a:blipFill>
            <a:blip r:embed="rId2" cstate="print"/>
            <a:stretch>
              <a:fillRect/>
            </a:stretch>
          </a:blip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>
              <a:buNone/>
            </a:pPr>
            <a:r>
              <a:rPr lang="ru-RU" sz="1800" b="1" u="sng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района – денежные средства, направляемые на финансовое обеспечение задач и функций государства и местного самоуправления</a:t>
            </a: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Bookman Old Style" pitchFamily="18" charset="0"/>
              </a:rPr>
              <a:t> </a:t>
            </a:r>
          </a:p>
          <a:p>
            <a:endParaRPr lang="ru-RU" dirty="0"/>
          </a:p>
        </p:txBody>
      </p:sp>
      <p:sp>
        <p:nvSpPr>
          <p:cNvPr id="4" name="AutoShape 6"/>
          <p:cNvSpPr>
            <a:spLocks noChangeArrowheads="1"/>
          </p:cNvSpPr>
          <p:nvPr/>
        </p:nvSpPr>
        <p:spPr bwMode="auto">
          <a:xfrm>
            <a:off x="3357554" y="1714488"/>
            <a:ext cx="2428892" cy="107157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26000" rIns="126000" anchor="ctr"/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Классификация расходов</a:t>
            </a:r>
          </a:p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по признакам</a:t>
            </a:r>
          </a:p>
        </p:txBody>
      </p:sp>
      <p:sp>
        <p:nvSpPr>
          <p:cNvPr id="5" name="AutoShape 10"/>
          <p:cNvSpPr>
            <a:spLocks noChangeArrowheads="1"/>
          </p:cNvSpPr>
          <p:nvPr/>
        </p:nvSpPr>
        <p:spPr bwMode="auto">
          <a:xfrm rot="7897213">
            <a:off x="1499955" y="2107366"/>
            <a:ext cx="1611313" cy="1042054"/>
          </a:xfrm>
          <a:prstGeom prst="curvedUpArrow">
            <a:avLst>
              <a:gd name="adj1" fmla="val 33789"/>
              <a:gd name="adj2" fmla="val 72700"/>
              <a:gd name="adj3" fmla="val 74671"/>
            </a:avLst>
          </a:prstGeom>
          <a:solidFill>
            <a:srgbClr val="CCFFCC"/>
          </a:solidFill>
          <a:ln w="19050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AutoShape 12"/>
          <p:cNvSpPr>
            <a:spLocks noChangeArrowheads="1"/>
          </p:cNvSpPr>
          <p:nvPr/>
        </p:nvSpPr>
        <p:spPr bwMode="auto">
          <a:xfrm>
            <a:off x="4143372" y="3000372"/>
            <a:ext cx="766763" cy="492125"/>
          </a:xfrm>
          <a:prstGeom prst="downArrow">
            <a:avLst>
              <a:gd name="adj1" fmla="val 50000"/>
              <a:gd name="adj2" fmla="val 25000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7" name="AutoShape 11"/>
          <p:cNvSpPr>
            <a:spLocks noChangeArrowheads="1"/>
          </p:cNvSpPr>
          <p:nvPr/>
        </p:nvSpPr>
        <p:spPr bwMode="auto">
          <a:xfrm rot="2313247">
            <a:off x="5904997" y="2270814"/>
            <a:ext cx="1834599" cy="792828"/>
          </a:xfrm>
          <a:prstGeom prst="curvedDownArrow">
            <a:avLst>
              <a:gd name="adj1" fmla="val 49229"/>
              <a:gd name="adj2" fmla="val 98704"/>
              <a:gd name="adj3" fmla="val 83417"/>
            </a:avLst>
          </a:prstGeom>
          <a:solidFill>
            <a:srgbClr val="3366FF"/>
          </a:solidFill>
          <a:ln w="1905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42844" y="3643314"/>
            <a:ext cx="2801938" cy="26130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8000" tIns="0" rIns="108000" bIns="0" anchor="ctr"/>
          <a:lstStyle/>
          <a:p>
            <a:pPr algn="ctr"/>
            <a:r>
              <a:rPr lang="ru-RU" sz="1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Функциональная</a:t>
            </a:r>
            <a:r>
              <a:rPr lang="ru-RU" sz="16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классификация отражает направление средств бюджета на выполнение основных функций государства (раздел→ подраздел→ целевые статьи→ виды расходов)</a:t>
            </a:r>
            <a:endParaRPr lang="ru-RU" sz="16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071802" y="3643314"/>
            <a:ext cx="2801937" cy="26130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108000" tIns="0" rIns="108000" bIns="0" anchor="ctr"/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Ведомственная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классификация расходов бюджета непосредственно связана со структурой управления, она отображает группировку юридических лиц, получающих бюджетные средства (главные распорядители средств бюджета)</a:t>
            </a:r>
            <a:endParaRPr lang="ru-RU" sz="16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6035675" y="3643314"/>
            <a:ext cx="2965481" cy="26130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108000" tIns="0" rIns="108000" bIns="0" anchor="ctr"/>
          <a:lstStyle/>
          <a:p>
            <a:pPr algn="ctr"/>
            <a:r>
              <a:rPr lang="ru-RU" sz="1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Экономическая</a:t>
            </a:r>
            <a:r>
              <a:rPr lang="ru-RU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классификация показывает деление расходов государства на текущие и капитальные, а также на выплату заработной платы, на материальные затраты, на приобретение товаров и услуг (категория расходов→ группы→ предметные статьи→ подстатьи</a:t>
            </a:r>
            <a:r>
              <a:rPr lang="ru-RU" sz="1600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428628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Расходы  на 202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год</a:t>
            </a:r>
            <a:endParaRPr lang="ru-RU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3196717"/>
              </p:ext>
            </p:extLst>
          </p:nvPr>
        </p:nvGraphicFramePr>
        <p:xfrm>
          <a:off x="214282" y="928670"/>
          <a:ext cx="8786874" cy="5715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429684" cy="71438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«Программная» структура расходов Лискинского муниципального района  на 202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-202</a:t>
            </a:r>
            <a:r>
              <a:rPr lang="en-US" sz="2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года</a:t>
            </a:r>
            <a:endParaRPr lang="ru-RU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6803787"/>
              </p:ext>
            </p:extLst>
          </p:nvPr>
        </p:nvGraphicFramePr>
        <p:xfrm>
          <a:off x="251520" y="980728"/>
          <a:ext cx="8716575" cy="56166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7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63442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2676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8148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62583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6275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№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/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Очередной год (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г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Первый год планового периода (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г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Второй год планового периода (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г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032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4997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РАСХОДЫ ВСЕГО, в том числе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2 </a:t>
                      </a:r>
                      <a:r>
                        <a:rPr lang="ru-RU" sz="16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490 570,6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2 </a:t>
                      </a:r>
                      <a:r>
                        <a:rPr lang="ru-RU" sz="16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386 551,6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2 </a:t>
                      </a:r>
                      <a:r>
                        <a:rPr lang="ru-RU" sz="16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377 648,9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>
                          <a:solidFill>
                            <a:srgbClr val="0000FF"/>
                          </a:solidFill>
                          <a:latin typeface="Times New Roman"/>
                        </a:rPr>
                        <a:t>1.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>
                          <a:solidFill>
                            <a:srgbClr val="0000FF"/>
                          </a:solidFill>
                          <a:latin typeface="Times New Roman"/>
                        </a:rPr>
                        <a:t>Програмные расходы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92801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«Обеспечение общественного порядка и противодействие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преступности на 2021-2025 годы»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889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497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800,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«Развитие образования»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516 718,4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590 405,6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1 672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456,3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43875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Лискинского муниципального района «Социальная поддержка граждан»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15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315,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14 465,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14 465,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858366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Лискинского муниципального района «Развитие и поддержка малого и среднего предпринимательства»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13 5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14 0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14 5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418785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Лискинского муниципального района «Защита населения и территории Лискинского муниципального района от чрезвычайных ситуаций, обеспечение пожарной безопасности  и безопасности людей на водных объектах»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290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7 290,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7 290,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Bookman Old Style" pitchFamily="18" charset="0"/>
              </a:rPr>
              <a:t>   </a:t>
            </a:r>
            <a:r>
              <a:rPr lang="ru-RU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Что такое бюджет?</a:t>
            </a:r>
            <a:endParaRPr lang="ru-RU" b="1" dirty="0">
              <a:solidFill>
                <a:srgbClr val="CC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14422"/>
            <a:ext cx="8501122" cy="535785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ru-RU" b="1" u="sng" dirty="0" smtClean="0">
                <a:ln>
                  <a:solidFill>
                    <a:srgbClr val="000099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b="1" dirty="0" smtClean="0">
                <a:ln>
                  <a:solidFill>
                    <a:srgbClr val="000099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b="1" i="1" dirty="0" smtClean="0">
                <a:ln>
                  <a:solidFill>
                    <a:srgbClr val="000099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b="1" i="1" dirty="0" err="1" smtClean="0">
                <a:ln>
                  <a:solidFill>
                    <a:srgbClr val="000099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старонормандского</a:t>
            </a:r>
            <a:r>
              <a:rPr lang="ru-RU" b="1" i="1" dirty="0" smtClean="0">
                <a:ln>
                  <a:solidFill>
                    <a:srgbClr val="000099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n>
                  <a:solidFill>
                    <a:srgbClr val="000099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bougette</a:t>
            </a:r>
            <a:r>
              <a:rPr lang="ru-RU" b="1" i="1" dirty="0" smtClean="0">
                <a:ln>
                  <a:solidFill>
                    <a:srgbClr val="000099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– кошель, сумка, кожаный мешок</a:t>
            </a:r>
            <a:r>
              <a:rPr lang="ru-RU" b="1" dirty="0" smtClean="0">
                <a:ln>
                  <a:solidFill>
                    <a:srgbClr val="000099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 –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</a:r>
          </a:p>
          <a:p>
            <a:pPr algn="just">
              <a:buNone/>
            </a:pPr>
            <a:endParaRPr lang="ru-RU" b="1" dirty="0" smtClean="0">
              <a:ln>
                <a:solidFill>
                  <a:srgbClr val="000099"/>
                </a:solidFill>
              </a:ln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u="sng" dirty="0" smtClean="0">
                <a:ln>
                  <a:solidFill>
                    <a:srgbClr val="000099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b="1" dirty="0" smtClean="0">
                <a:ln>
                  <a:solidFill>
                    <a:srgbClr val="000099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– это план доходов и расходов. Каждый житель Лискинского района является участником формирования этого плана, с одной стороны как налогоплательщик, наполняя доходы бюджета, с другой – он получает часть расходов как потребитель общественных услуг.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429684" cy="71438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«Программная» структура расходов Лискинского муниципального района  на 2022-2024 года</a:t>
            </a:r>
            <a:endParaRPr lang="ru-RU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101268"/>
              </p:ext>
            </p:extLst>
          </p:nvPr>
        </p:nvGraphicFramePr>
        <p:xfrm>
          <a:off x="285720" y="928673"/>
          <a:ext cx="8572559" cy="56399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19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78634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4300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7157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1444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8311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№ п/п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Очередной год (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2022г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Первый год планового периода (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2023г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Второй год планового периода (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2024г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9883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2441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1.6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Лискинского муниципального района «Управление муниципальным имуществом»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40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148,0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4 108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3 708,0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020051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1.7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Лискинского муниципального района «Развитие сельского хозяйства, производства пищевых продуктов и инфраструктуры агропродовольственного рынка»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2 500,0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3 768,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3 518,3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2441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1.8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Лискинского муниципального района «Развитие транспортной системы»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125 149,2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164 679,3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168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674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2441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1.9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Лискинского муниципального района «Развитие культуры Лискинского муниципального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района»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164 060,6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214 462,1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108 836,0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2441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1.10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Лискинского муниципального района «Энергоэффективность и развитие энергетики»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1 430,0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1 030,0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060412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1.11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Лискинского муниципального района Воронежской области «Развитие физической культуры и спорта»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34 991,5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22 111,7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22 127,7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429684" cy="71438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«Программная» структура расходов Лискинского муниципального района  на 2022-2024 года</a:t>
            </a:r>
            <a:endParaRPr lang="ru-RU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8475020"/>
              </p:ext>
            </p:extLst>
          </p:nvPr>
        </p:nvGraphicFramePr>
        <p:xfrm>
          <a:off x="323528" y="928673"/>
          <a:ext cx="8677629" cy="57253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796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93874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6205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8943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8942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8172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№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/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Очередной год (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2022г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Первый год планового периода (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2023г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Второй год планового периода (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2024г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1928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221362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1.12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Лискинского муниципального района «Управление муниципальными финансами, создание условий для эффективного и ответственного управления муниципальными финансами, повышение устойчивости бюджета Лискинского муниципального района»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30 261,1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184 598,0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172 606,8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33317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1.13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Лискинского муниципального района «Муниципальное управление  и гражданское общество Лискинского муниципального района»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136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472,9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132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042,9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136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817,9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55838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1.14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Лискинского муниципального района «Обеспечение доступным и комфортным жильём и коммунальными услугами населения  Лискинского муниципального района»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24 466,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14 47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14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311,9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56969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1.15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Лискинского муниципального района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«Защита прав потребителей в </a:t>
                      </a:r>
                      <a:r>
                        <a:rPr lang="ru-RU" sz="1200" b="1" i="0" u="none" strike="noStrike" baseline="0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Лискинском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районе на 2020-2024гг.»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1" algn="just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10,0</a:t>
                      </a:r>
                    </a:p>
                    <a:p>
                      <a:pPr lvl="1"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lvl="1" algn="just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,5</a:t>
                      </a:r>
                    </a:p>
                    <a:p>
                      <a:pPr lvl="1" algn="just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lvl="1" algn="just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11,0</a:t>
                      </a:r>
                    </a:p>
                    <a:p>
                      <a:pPr lvl="1" algn="just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76014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1.16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</a:t>
                      </a:r>
                      <a:r>
                        <a:rPr lang="ru-RU" sz="1200" b="1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Лискинского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муниципального района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«Содействие развитию муниципальных образований и местного самоуправления» </a:t>
                      </a:r>
                      <a:endParaRPr lang="ru-RU" sz="1200" b="1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46 600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80955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1.17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Государственная программа  Воронежской области «Развитие культуры и туризма»</a:t>
                      </a:r>
                    </a:p>
                    <a:p>
                      <a:pPr algn="l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1846,8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1435,0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1421,7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556969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1.18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Государственная программа  Воронежской области «Развитие физкультуры и  массового спорта»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599,0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998,0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1 998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429684" cy="71438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«Программная» структура расходов Лискинского муниципального района  на 2022-2024 года</a:t>
            </a:r>
            <a:endParaRPr lang="ru-RU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9792048"/>
              </p:ext>
            </p:extLst>
          </p:nvPr>
        </p:nvGraphicFramePr>
        <p:xfrm>
          <a:off x="214282" y="1136122"/>
          <a:ext cx="8572561" cy="56650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753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79878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2912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5855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5855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91879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№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/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Очередной год (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2022г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Первый год планового периода (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2023г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Второй год планового периода (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2024г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3347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04507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1.19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Государственная программа Воронежской области «Обеспечение доступным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и комфортным жильем»</a:t>
                      </a:r>
                      <a:endParaRPr lang="ru-RU" sz="1400" b="1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53,8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18793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1.20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Государственная программа  Воронежской области «Развитие сельского хозяйства, производства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пищевых продуктов и инфраструктуры агропродовольственного рынка»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7 791,0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4 375,6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4 592,3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21367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1.21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Государственная программа  Воронежской области «Энергоэффективность и развитие энергетики»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3 552,5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3 552,5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3 552,5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1.22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Государственная программа  Воронежской области «Обеспечение качественными жилищно-коммунальными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услугами населения Воронежской области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107 677,2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19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627,2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9163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1.23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Государственная программа Воронежской области «Содействие развитию муниципальных образований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и местного самоуправления»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3 000,0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000,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992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rgbClr val="0000FF"/>
                          </a:solidFill>
                          <a:latin typeface="Times New Roman"/>
                        </a:rPr>
                        <a:t>2.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Непрограммная </a:t>
                      </a:r>
                      <a:r>
                        <a:rPr lang="ru-RU" sz="1400" b="1" i="0" u="none" strike="noStrike" dirty="0">
                          <a:solidFill>
                            <a:srgbClr val="0000FF"/>
                          </a:solidFill>
                          <a:latin typeface="Times New Roman"/>
                        </a:rPr>
                        <a:t>часть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2 </a:t>
                      </a:r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248,6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2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216,0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2 </a:t>
                      </a:r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304,0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94893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2.1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Обеспечение деятельности Контрольно-счетной палаты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248,6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216,0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304,0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46318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</a:rPr>
                        <a:t>3.</a:t>
                      </a:r>
                      <a:endParaRPr lang="ru-RU" sz="14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</a:rPr>
                        <a:t>Условно утвержденные расходы</a:t>
                      </a:r>
                      <a:endParaRPr lang="ru-RU" sz="14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</a:rPr>
                        <a:t>28 502,0</a:t>
                      </a:r>
                      <a:endParaRPr lang="ru-RU" sz="14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</a:rPr>
                        <a:t>55 </a:t>
                      </a:r>
                      <a:r>
                        <a:rPr lang="ru-RU" sz="1400" b="1" i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</a:rPr>
                        <a:t>340,0</a:t>
                      </a:r>
                      <a:endParaRPr lang="ru-RU" sz="14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686800" cy="785818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Публичные нормативные обязательства Лискинского муниципального района на 2022 - 2024 года</a:t>
            </a:r>
            <a:endParaRPr lang="ru-RU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0979712"/>
              </p:ext>
            </p:extLst>
          </p:nvPr>
        </p:nvGraphicFramePr>
        <p:xfrm>
          <a:off x="467544" y="1097979"/>
          <a:ext cx="8280920" cy="47399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646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6680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4513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9251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294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Тип  обязательства</a:t>
                      </a:r>
                      <a:endParaRPr lang="ru-RU" sz="1600" b="1" i="0" u="none" strike="noStrike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2022год</a:t>
                      </a:r>
                      <a:endParaRPr lang="ru-RU" sz="16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r>
                        <a:rPr lang="ru-RU" sz="160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6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  <a:r>
                        <a:rPr lang="ru-RU" sz="160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6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05158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ВСЕГО:</a:t>
                      </a:r>
                    </a:p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(тыс.рублей)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15 060 ,0</a:t>
                      </a:r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19 257,7</a:t>
                      </a:r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18 761,2</a:t>
                      </a:r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051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СОЦИАЛЬНАЯ ПОДДЕРЖКА МАЛОИМУЩИХ ГРАЖДАН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03253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СОЦИАЛЬНАЯ ПОДДЕРЖКА ПОЧЁТНЫХ ГРАЖДАН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2 233,0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2 233,0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2 233,0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70103">
                <a:tc>
                  <a:txBody>
                    <a:bodyPr/>
                    <a:lstStyle/>
                    <a:p>
                      <a:pPr algn="l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52224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СОЦИАЛЬНАЯ ПОДДЕРЖКА ВЕТЕРАНОВ ВОЙНЫ И ТРУДА</a:t>
                      </a:r>
                    </a:p>
                    <a:p>
                      <a:pPr algn="l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361,0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361,0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361,0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752224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СОФИНАНСИРОВАНИЕ МЕРОПРИЯТИЙ ПО СОЗДАНИЮ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УСЛОВИЙ ДЛЯ ОБЕСПЕЧЕНИЯ ДОСТУПНЫМ И КОМФОРТНЫМ  ЖИЛЬЕМ СЕЛЬСКОГО НАСЕЛЕНИЯ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1 688,0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355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,3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746519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СОФИНАНСИРОВАНИЕ МЕРОПРИЯТИЙ НА ОБЕСПЕЧЕНИЕ ЖИЛЬЁМ МОЛОДЫХ СЕМЕЙ </a:t>
                      </a:r>
                    </a:p>
                    <a:p>
                      <a:pPr algn="l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466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14 475,7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14 311,9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Распределение бюджетных ассигнований в объекты капитального строительства муниципальной собственности Лискинского муниципального района на 2022 - 2024 года</a:t>
            </a:r>
            <a:endParaRPr lang="ru-RU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2449193"/>
              </p:ext>
            </p:extLst>
          </p:nvPr>
        </p:nvGraphicFramePr>
        <p:xfrm>
          <a:off x="251520" y="1196752"/>
          <a:ext cx="8643998" cy="28083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3052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5426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3363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6278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6278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2764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FF00"/>
                          </a:solidFill>
                          <a:latin typeface="Times New Roman"/>
                        </a:rPr>
                        <a:t>Наименование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err="1">
                          <a:solidFill>
                            <a:srgbClr val="FFFF00"/>
                          </a:solidFill>
                          <a:latin typeface="Times New Roman"/>
                        </a:rPr>
                        <a:t>Рз</a:t>
                      </a:r>
                      <a:endParaRPr lang="ru-RU" sz="1400" b="1" i="0" u="none" strike="noStrike" dirty="0">
                        <a:solidFill>
                          <a:srgbClr val="FFFF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16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ru-RU" sz="16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16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4322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latin typeface="Times New Roman"/>
                        </a:rPr>
                        <a:t>ВСЕГО, в том числе: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latin typeface="Times New Roman"/>
                        </a:rPr>
                        <a:t>33 000,0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latin typeface="Times New Roman"/>
                        </a:rPr>
                        <a:t>0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latin typeface="Times New Roman"/>
                        </a:rPr>
                        <a:t>0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977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ЖИЛИЩНО-КОММУНАЛЬНОЕ ХОЗЯЙСТВО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baseline="0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13</a:t>
                      </a:r>
                      <a:r>
                        <a:rPr lang="en-US" sz="1400" b="1" i="0" u="none" strike="noStrike" baseline="0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 000</a:t>
                      </a:r>
                      <a:r>
                        <a:rPr lang="ru-RU" sz="1400" b="1" i="0" u="none" strike="noStrike" baseline="0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,0</a:t>
                      </a:r>
                      <a:endParaRPr lang="ru-RU" sz="1400" b="1" i="0" u="none" strike="noStrike" dirty="0" smtClean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0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0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0081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1" i="0" u="none" strike="noStrike" dirty="0">
                          <a:solidFill>
                            <a:srgbClr val="0000FF"/>
                          </a:solidFill>
                          <a:effectLst/>
                          <a:latin typeface="Times New Roman"/>
                        </a:rPr>
                        <a:t>Муниципальная программа </a:t>
                      </a:r>
                      <a:r>
                        <a:rPr lang="ru-RU" sz="1300" b="1" i="0" u="none" strike="noStrike" dirty="0" err="1">
                          <a:solidFill>
                            <a:srgbClr val="0000FF"/>
                          </a:solidFill>
                          <a:effectLst/>
                          <a:latin typeface="Times New Roman"/>
                        </a:rPr>
                        <a:t>Лискинского</a:t>
                      </a:r>
                      <a:r>
                        <a:rPr lang="ru-RU" sz="1300" b="1" i="0" u="none" strike="noStrike" dirty="0">
                          <a:solidFill>
                            <a:srgbClr val="0000FF"/>
                          </a:solidFill>
                          <a:effectLst/>
                          <a:latin typeface="Times New Roman"/>
                        </a:rPr>
                        <a:t> муниципального района "Обеспечение доступным и комфортным жильём и коммунальными услугами населения </a:t>
                      </a:r>
                      <a:r>
                        <a:rPr lang="ru-RU" sz="1300" b="1" i="0" u="none" strike="noStrike" dirty="0" err="1">
                          <a:solidFill>
                            <a:srgbClr val="0000FF"/>
                          </a:solidFill>
                          <a:effectLst/>
                          <a:latin typeface="Times New Roman"/>
                        </a:rPr>
                        <a:t>Лискинского</a:t>
                      </a:r>
                      <a:r>
                        <a:rPr lang="ru-RU" sz="1300" b="1" i="0" u="none" strike="noStrike" dirty="0">
                          <a:solidFill>
                            <a:srgbClr val="0000FF"/>
                          </a:solidFill>
                          <a:effectLst/>
                          <a:latin typeface="Times New Roman"/>
                        </a:rPr>
                        <a:t> муниципального района Воронежской области"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FF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13 000,0</a:t>
                      </a:r>
                      <a:endParaRPr lang="ru-RU" sz="1400" b="1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0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0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7867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Подпрограмма "Обеспечение жильём работников бюджетной сферы"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13 000,0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latin typeface="Times New Roman"/>
                        </a:rPr>
                        <a:t>0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latin typeface="Times New Roman"/>
                        </a:rPr>
                        <a:t>0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Мероприятие "Приобретение квартир для работников бюджетной сферы"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000,0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latin typeface="Times New Roman"/>
                        </a:rPr>
                        <a:t>0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latin typeface="Times New Roman"/>
                        </a:rPr>
                        <a:t>0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8164105"/>
              </p:ext>
            </p:extLst>
          </p:nvPr>
        </p:nvGraphicFramePr>
        <p:xfrm>
          <a:off x="251520" y="4005064"/>
          <a:ext cx="8640960" cy="27521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59"/>
                <a:gridCol w="360040"/>
                <a:gridCol w="1152128"/>
                <a:gridCol w="1008112"/>
                <a:gridCol w="1080121"/>
              </a:tblGrid>
              <a:tr h="4320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ДРУГИЕ ОБЩЕГОСУДАРСТВЕННЫЕ ВОПРОСЫ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baseline="0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30</a:t>
                      </a:r>
                      <a:r>
                        <a:rPr lang="en-US" sz="1400" b="1" i="0" u="none" strike="noStrike" baseline="0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400" b="1" i="0" u="none" strike="noStrike" baseline="0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0</a:t>
                      </a:r>
                      <a:r>
                        <a:rPr lang="en-US" sz="1400" b="1" i="0" u="none" strike="noStrike" baseline="0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00</a:t>
                      </a:r>
                      <a:r>
                        <a:rPr lang="ru-RU" sz="1400" b="1" i="0" u="none" strike="noStrike" baseline="0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,0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0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0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5318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1" i="0" u="none" strike="noStrike" dirty="0">
                          <a:solidFill>
                            <a:srgbClr val="0000FF"/>
                          </a:solidFill>
                          <a:effectLst/>
                          <a:latin typeface="Times New Roman"/>
                        </a:rPr>
                        <a:t>Муниципальная программа </a:t>
                      </a:r>
                      <a:r>
                        <a:rPr lang="ru-RU" sz="1300" b="1" i="0" u="none" strike="noStrike" dirty="0" err="1">
                          <a:solidFill>
                            <a:srgbClr val="0000FF"/>
                          </a:solidFill>
                          <a:effectLst/>
                          <a:latin typeface="Times New Roman"/>
                        </a:rPr>
                        <a:t>Лискинского</a:t>
                      </a:r>
                      <a:r>
                        <a:rPr lang="ru-RU" sz="1300" b="1" i="0" u="none" strike="noStrike" dirty="0">
                          <a:solidFill>
                            <a:srgbClr val="0000FF"/>
                          </a:solidFill>
                          <a:effectLst/>
                          <a:latin typeface="Times New Roman"/>
                        </a:rPr>
                        <a:t> муниципального района "Управление муниципальным имуществом"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FF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baseline="0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30</a:t>
                      </a:r>
                      <a:r>
                        <a:rPr lang="en-US" sz="1400" b="1" i="0" u="none" strike="noStrike" baseline="0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0</a:t>
                      </a:r>
                      <a:r>
                        <a:rPr lang="en-US" sz="1400" b="1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00</a:t>
                      </a:r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,0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0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0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4406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Подпрограмма "Управление муниципальным имуществом"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baseline="0" dirty="0" smtClean="0">
                          <a:latin typeface="Times New Roman"/>
                        </a:rPr>
                        <a:t>30</a:t>
                      </a:r>
                      <a:r>
                        <a:rPr lang="en-US" sz="1400" b="1" i="0" u="none" strike="noStrike" baseline="0" dirty="0" smtClean="0">
                          <a:latin typeface="Times New Roman"/>
                        </a:rPr>
                        <a:t> </a:t>
                      </a:r>
                      <a:r>
                        <a:rPr lang="ru-RU" sz="1400" b="1" i="0" u="none" strike="noStrike" baseline="0" dirty="0" smtClean="0">
                          <a:latin typeface="Times New Roman"/>
                        </a:rPr>
                        <a:t>0</a:t>
                      </a:r>
                      <a:r>
                        <a:rPr lang="en-US" sz="1400" b="1" i="0" u="none" strike="noStrike" dirty="0" smtClean="0">
                          <a:latin typeface="Times New Roman"/>
                        </a:rPr>
                        <a:t>00</a:t>
                      </a:r>
                      <a:r>
                        <a:rPr lang="ru-RU" sz="1400" b="1" i="0" u="none" strike="noStrike" dirty="0" smtClean="0">
                          <a:latin typeface="Times New Roman"/>
                        </a:rPr>
                        <a:t>,0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latin typeface="Times New Roman"/>
                        </a:rPr>
                        <a:t>0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latin typeface="Times New Roman"/>
                        </a:rPr>
                        <a:t>0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4285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Мероприятие по обеспечению выполнения распоряжений (решений) по при обретению нежилого здания в собственность </a:t>
                      </a:r>
                      <a:r>
                        <a:rPr lang="ru-RU" sz="13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Лискинского</a:t>
                      </a:r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муниципального </a:t>
                      </a:r>
                      <a:r>
                        <a:rPr lang="ru-RU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района для решения социально-значимых задач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latin typeface="Times New Roman"/>
                        </a:rPr>
                        <a:t>30</a:t>
                      </a:r>
                      <a:r>
                        <a:rPr lang="ru-RU" sz="1400" b="1" i="0" u="none" strike="noStrike" baseline="0" dirty="0" smtClean="0">
                          <a:latin typeface="Times New Roman"/>
                        </a:rPr>
                        <a:t> 0</a:t>
                      </a:r>
                      <a:r>
                        <a:rPr lang="en-US" sz="1400" b="1" i="0" u="none" strike="noStrike" dirty="0" smtClean="0">
                          <a:latin typeface="Times New Roman"/>
                        </a:rPr>
                        <a:t>00</a:t>
                      </a:r>
                      <a:r>
                        <a:rPr lang="ru-RU" sz="1400" b="1" i="0" u="none" strike="noStrike" dirty="0" smtClean="0">
                          <a:latin typeface="Times New Roman"/>
                        </a:rPr>
                        <a:t>,0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latin typeface="Times New Roman"/>
                        </a:rPr>
                        <a:t>0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latin typeface="Times New Roman"/>
                        </a:rPr>
                        <a:t>0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5456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Капитальные вложения в объекты  муниципальной собственности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latin typeface="Times New Roman"/>
                        </a:rPr>
                        <a:t>30 000,0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643998" cy="92869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 из бюджета муниципального района бюджетам поселений на период 2022 - 2024 годы</a:t>
            </a:r>
            <a:endParaRPr lang="ru-RU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7454056"/>
              </p:ext>
            </p:extLst>
          </p:nvPr>
        </p:nvGraphicFramePr>
        <p:xfrm>
          <a:off x="357158" y="1643050"/>
          <a:ext cx="8429685" cy="40902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9702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7755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7755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67755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97704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20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r>
                        <a:rPr lang="ru-RU" sz="200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20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ru-RU" sz="20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20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448312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Дотация на выравнивание бюджетной обеспеченности поселений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27 000,0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29 000,0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31 000,0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22095">
                <a:tc>
                  <a:txBody>
                    <a:bodyPr/>
                    <a:lstStyle/>
                    <a:p>
                      <a:pPr algn="l"/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Прочие межбюджетные</a:t>
                      </a:r>
                      <a:r>
                        <a:rPr lang="ru-RU" sz="20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трансферты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163 167,4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116 586,2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101 876,3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022095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</a:p>
                    <a:p>
                      <a:pPr algn="r"/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(тыс.рублей)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190 167,4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145 586,2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132 876,3</a:t>
                      </a:r>
                      <a:endParaRPr lang="ru-RU" sz="2000" b="1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8786874" cy="85723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990099"/>
                </a:solidFill>
                <a:latin typeface="Bookman Old Style" pitchFamily="18" charset="0"/>
              </a:rPr>
              <a:t>Источники финансирования дефицита бюджета</a:t>
            </a:r>
            <a:endParaRPr lang="ru-RU" sz="2400" b="1" dirty="0">
              <a:solidFill>
                <a:srgbClr val="990099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idx="1"/>
          </p:nvPr>
        </p:nvSpPr>
        <p:spPr bwMode="auto">
          <a:xfrm>
            <a:off x="357189" y="2071679"/>
            <a:ext cx="7643836" cy="428627"/>
          </a:xfrm>
          <a:prstGeom prst="rect">
            <a:avLst/>
          </a:prstGeom>
          <a:solidFill>
            <a:srgbClr val="99CCFF"/>
          </a:solidFill>
          <a:ln w="15875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anchor="ctr">
            <a:normAutofit fontScale="77500" lnSpcReduction="20000"/>
          </a:bodyPr>
          <a:lstStyle/>
          <a:p>
            <a:pPr algn="ctr">
              <a:buNone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Источниками финансирования дефицита бюджета района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92867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В процессе принятия и исполнения бюджета района большое значение приобретает сбалансированность доходов и расходов. Если доходы превышают расходы, то возникает </a:t>
            </a:r>
            <a:r>
              <a:rPr lang="ru-RU" sz="1600" b="1" u="sng" dirty="0" smtClean="0">
                <a:solidFill>
                  <a:srgbClr val="FF0000"/>
                </a:solidFill>
              </a:rPr>
              <a:t>профицит</a:t>
            </a:r>
            <a:r>
              <a:rPr lang="ru-RU" sz="1600" b="1" dirty="0" smtClean="0">
                <a:solidFill>
                  <a:srgbClr val="FF0000"/>
                </a:solidFill>
              </a:rPr>
              <a:t>. Но чаще всего расходы превышают доходы. В таком случае возникает </a:t>
            </a:r>
            <a:r>
              <a:rPr lang="ru-RU" sz="1600" b="1" u="sng" dirty="0" smtClean="0">
                <a:solidFill>
                  <a:srgbClr val="FF0000"/>
                </a:solidFill>
              </a:rPr>
              <a:t>дефицит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731838" y="2970213"/>
            <a:ext cx="1954212" cy="1695450"/>
          </a:xfrm>
          <a:prstGeom prst="rect">
            <a:avLst/>
          </a:prstGeom>
          <a:solidFill>
            <a:srgbClr val="CCFFCC"/>
          </a:solidFill>
          <a:ln w="1587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1400" b="1" u="sng" dirty="0">
                <a:solidFill>
                  <a:srgbClr val="660033"/>
                </a:solidFill>
              </a:rPr>
              <a:t>бюджетные кредиты,</a:t>
            </a:r>
            <a:r>
              <a:rPr lang="ru-RU" sz="1400" dirty="0">
                <a:solidFill>
                  <a:srgbClr val="660033"/>
                </a:solidFill>
              </a:rPr>
              <a:t> полученные от бюджетов других уровней бюджетной системы РФ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143240" y="2928934"/>
            <a:ext cx="1992313" cy="1685925"/>
          </a:xfrm>
          <a:prstGeom prst="rect">
            <a:avLst/>
          </a:prstGeom>
          <a:solidFill>
            <a:srgbClr val="CCFFCC"/>
          </a:solidFill>
          <a:ln w="1587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1400" b="1" u="sng" dirty="0">
                <a:solidFill>
                  <a:srgbClr val="660033"/>
                </a:solidFill>
              </a:rPr>
              <a:t>кредиты,</a:t>
            </a:r>
          </a:p>
          <a:p>
            <a:pPr algn="ctr"/>
            <a:r>
              <a:rPr lang="ru-RU" sz="1400" dirty="0">
                <a:solidFill>
                  <a:srgbClr val="660033"/>
                </a:solidFill>
              </a:rPr>
              <a:t> полученные от кредитных организаций</a:t>
            </a: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5715008" y="2928934"/>
            <a:ext cx="2071702" cy="1643074"/>
          </a:xfrm>
          <a:prstGeom prst="rect">
            <a:avLst/>
          </a:prstGeom>
          <a:solidFill>
            <a:srgbClr val="CCFFCC"/>
          </a:solidFill>
          <a:ln w="1587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1400" b="1" u="sng" dirty="0">
                <a:solidFill>
                  <a:srgbClr val="660033"/>
                </a:solidFill>
              </a:rPr>
              <a:t>изменение остатков</a:t>
            </a:r>
            <a:r>
              <a:rPr lang="ru-RU" sz="1000" dirty="0">
                <a:solidFill>
                  <a:srgbClr val="660033"/>
                </a:solidFill>
              </a:rPr>
              <a:t> </a:t>
            </a:r>
            <a:r>
              <a:rPr lang="ru-RU" sz="1400" dirty="0">
                <a:solidFill>
                  <a:srgbClr val="660033"/>
                </a:solidFill>
              </a:rPr>
              <a:t>средств на счетах по учету средств местного бюджета</a:t>
            </a:r>
          </a:p>
        </p:txBody>
      </p:sp>
      <p:sp>
        <p:nvSpPr>
          <p:cNvPr id="10" name="Rectangle 19"/>
          <p:cNvSpPr>
            <a:spLocks noChangeArrowheads="1"/>
          </p:cNvSpPr>
          <p:nvPr/>
        </p:nvSpPr>
        <p:spPr bwMode="auto">
          <a:xfrm>
            <a:off x="1285852" y="5143512"/>
            <a:ext cx="3044825" cy="915988"/>
          </a:xfrm>
          <a:prstGeom prst="rect">
            <a:avLst/>
          </a:prstGeom>
          <a:solidFill>
            <a:srgbClr val="FFCCFF"/>
          </a:solidFill>
          <a:ln w="15875">
            <a:solidFill>
              <a:srgbClr val="FF99FF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1400" b="1" u="sng" dirty="0">
                <a:solidFill>
                  <a:schemeClr val="accent1">
                    <a:lumMod val="50000"/>
                  </a:schemeClr>
                </a:solidFill>
              </a:rPr>
              <a:t>муниципальный долг,</a:t>
            </a:r>
          </a:p>
          <a:p>
            <a:pPr algn="ctr"/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то есть совокупность долговых обязательств муниципального образования</a:t>
            </a:r>
          </a:p>
        </p:txBody>
      </p:sp>
      <p:sp>
        <p:nvSpPr>
          <p:cNvPr id="11" name="Line 15"/>
          <p:cNvSpPr>
            <a:spLocks noChangeShapeType="1"/>
          </p:cNvSpPr>
          <p:nvPr/>
        </p:nvSpPr>
        <p:spPr bwMode="auto">
          <a:xfrm>
            <a:off x="1142976" y="2643182"/>
            <a:ext cx="6488112" cy="0"/>
          </a:xfrm>
          <a:prstGeom prst="line">
            <a:avLst/>
          </a:prstGeom>
          <a:noFill/>
          <a:ln w="15875">
            <a:solidFill>
              <a:srgbClr val="33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cxnSp>
        <p:nvCxnSpPr>
          <p:cNvPr id="15" name="Прямая со стрелкой 14"/>
          <p:cNvCxnSpPr/>
          <p:nvPr/>
        </p:nvCxnSpPr>
        <p:spPr>
          <a:xfrm rot="5400000">
            <a:off x="1000100" y="2786058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5400000">
            <a:off x="7501752" y="2785264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5400000">
            <a:off x="4001290" y="2785264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1428728" y="4929198"/>
            <a:ext cx="27146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rot="5400000" flipH="1" flipV="1">
            <a:off x="1321571" y="4822041"/>
            <a:ext cx="21431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rot="5400000" flipH="1" flipV="1">
            <a:off x="4037009" y="4821247"/>
            <a:ext cx="21431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78581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Источники внутреннего финансирования дефицита 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районного бюджета на 2022 год и плановый период 2023-2024 годов</a:t>
            </a:r>
            <a:r>
              <a:rPr lang="ru-RU" sz="2400" b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                    </a:t>
            </a:r>
            <a:endParaRPr lang="ru-RU" sz="2400" dirty="0">
              <a:solidFill>
                <a:srgbClr val="CC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0805105"/>
              </p:ext>
            </p:extLst>
          </p:nvPr>
        </p:nvGraphicFramePr>
        <p:xfrm>
          <a:off x="457200" y="1058556"/>
          <a:ext cx="8229601" cy="54693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984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9991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9991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9991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2622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 smtClean="0">
                          <a:solidFill>
                            <a:srgbClr val="FFFF00"/>
                          </a:solidFill>
                          <a:latin typeface="Times New Roman"/>
                        </a:rPr>
                        <a:t>Наименование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16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ru-RU" sz="16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16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80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Итого источников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211 322,5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68 062,7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r>
                        <a:rPr lang="ru-RU" sz="1400" b="1" i="0" u="none" strike="noStrike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473,2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380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Бюджетные кредиты,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привлеченные от других</a:t>
                      </a:r>
                      <a:r>
                        <a:rPr lang="ru-RU" sz="16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бюджетов</a:t>
                      </a:r>
                      <a:r>
                        <a:rPr lang="ru-RU" sz="16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бюджетной системы РФ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-1010,1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380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-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привлечение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бюджетных кредитов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82 690,0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87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729,0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smtClean="0">
                          <a:latin typeface="Times New Roman" pitchFamily="18" charset="0"/>
                          <a:cs typeface="Times New Roman" pitchFamily="18" charset="0"/>
                        </a:rPr>
                        <a:t>93 491,0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380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- погашение бюджетных кредитов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- 82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690,0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- 87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729,0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- 93 491,0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380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Кредиты,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привлеченные</a:t>
                      </a:r>
                      <a:r>
                        <a:rPr lang="ru-RU" sz="16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от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кредитных организаций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31 381,9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42963,4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380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-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привлечение 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кредитов от кредитных организаций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66 322,5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134 385,2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149 858,4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380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- погашение кредитов от кредитных организаций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-35 000,0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66 322,5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134 385,2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380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Бюджетные кредиты бюджетам поселений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380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-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возврат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бюджетных кредитов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3 000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3 000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3 000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320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-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предоставление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бюджетных кредитов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-3 000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-3 000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-3 000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4320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Изменение остатков средств бюджетов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180 </a:t>
                      </a:r>
                      <a:r>
                        <a:rPr lang="ru-RU" sz="14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000,0</a:t>
                      </a:r>
                      <a:endParaRPr lang="ru-RU" sz="14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867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Уважаемые жители Лискинского района</a:t>
            </a:r>
            <a:endParaRPr lang="ru-RU" sz="4000" dirty="0">
              <a:solidFill>
                <a:srgbClr val="99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214422"/>
            <a:ext cx="8572560" cy="5241314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 fontScale="25000" lnSpcReduction="20000"/>
          </a:bodyPr>
          <a:lstStyle/>
          <a:p>
            <a:pPr algn="just"/>
            <a:r>
              <a:rPr lang="ru-RU" sz="6400" b="1" dirty="0" smtClean="0">
                <a:solidFill>
                  <a:srgbClr val="FFFF00"/>
                </a:solidFill>
              </a:rPr>
              <a:t>Администрация  Лискинского  муниципального  района  Воронежской  области представляет  информационный  раздел </a:t>
            </a:r>
            <a:r>
              <a:rPr lang="ru-RU" sz="6400" b="1" u="sng" dirty="0" smtClean="0">
                <a:solidFill>
                  <a:srgbClr val="FFFF00"/>
                </a:solidFill>
              </a:rPr>
              <a:t>«Бюджет  для  граждан»,  </a:t>
            </a:r>
            <a:r>
              <a:rPr lang="ru-RU" sz="6400" b="1" dirty="0" smtClean="0">
                <a:solidFill>
                  <a:srgbClr val="FFFF00"/>
                </a:solidFill>
              </a:rPr>
              <a:t>созданный  для обеспечения  открытости  и  прозрачности  бюджета  и  бюджетного  процесса  для населения.  </a:t>
            </a:r>
          </a:p>
          <a:p>
            <a:pPr algn="just"/>
            <a:endParaRPr lang="ru-RU" sz="6400" b="1" dirty="0" smtClean="0">
              <a:solidFill>
                <a:srgbClr val="FFFF00"/>
              </a:solidFill>
            </a:endParaRPr>
          </a:p>
          <a:p>
            <a:pPr algn="just"/>
            <a:r>
              <a:rPr lang="ru-RU" sz="6400" b="1" dirty="0" smtClean="0">
                <a:solidFill>
                  <a:srgbClr val="FFFF00"/>
                </a:solidFill>
              </a:rPr>
              <a:t>Бюджет для граждан - это упрощенная версия бюджетного документа, которая использует неформальный язык и доступные форматы, чтобы облегчить для граждан понимание бюджета. </a:t>
            </a:r>
          </a:p>
          <a:p>
            <a:pPr algn="just"/>
            <a:endParaRPr lang="ru-RU" sz="6400" b="1" dirty="0" smtClean="0">
              <a:solidFill>
                <a:srgbClr val="FFFF00"/>
              </a:solidFill>
            </a:endParaRPr>
          </a:p>
          <a:p>
            <a:pPr algn="just"/>
            <a:r>
              <a:rPr lang="ru-RU" sz="6400" b="1" dirty="0" smtClean="0">
                <a:solidFill>
                  <a:srgbClr val="FFFF00"/>
                </a:solidFill>
              </a:rPr>
              <a:t>Она содержит информационно-аналитический материал, доступный для широкого круга неподготовленных пользователей: основы бюджета и бюджетного процесса, исполнение бюджета, проект бюджета, муниципальные программы и другая информация для граждан. </a:t>
            </a:r>
          </a:p>
          <a:p>
            <a:pPr algn="just"/>
            <a:endParaRPr lang="ru-RU" sz="6400" b="1" dirty="0" smtClean="0">
              <a:solidFill>
                <a:srgbClr val="FFFF00"/>
              </a:solidFill>
            </a:endParaRPr>
          </a:p>
          <a:p>
            <a:pPr algn="just"/>
            <a:r>
              <a:rPr lang="ru-RU" sz="6400" b="1" dirty="0" smtClean="0">
                <a:solidFill>
                  <a:srgbClr val="FFFF00"/>
                </a:solidFill>
              </a:rPr>
              <a:t>Уже  сегодня  информация  о  всех  стадиях  бюджетного  процесса,  о  плановых показателях бюджета района и его исполнении доступна для всех заинтересованных пользователей  и  размещается  на  официальном  интернет  - портале  Лискинского муниципального района.</a:t>
            </a:r>
          </a:p>
          <a:p>
            <a:pPr algn="just"/>
            <a:endParaRPr lang="ru-RU" sz="6400" b="1" dirty="0" smtClean="0">
              <a:solidFill>
                <a:srgbClr val="FFFF00"/>
              </a:solidFill>
            </a:endParaRPr>
          </a:p>
          <a:p>
            <a:pPr algn="just"/>
            <a:r>
              <a:rPr lang="ru-RU" sz="6400" b="1" dirty="0" smtClean="0">
                <a:solidFill>
                  <a:srgbClr val="FFFF00"/>
                </a:solidFill>
              </a:rPr>
              <a:t>Надеемся,  что  представление  бюджета  и  бюджетного  процесса  в  Лискинском муниципальном  районе   в  понятной  для  жителей  форме  повысит  уровень общественного участия граждан </a:t>
            </a:r>
            <a:r>
              <a:rPr lang="ru-RU" sz="6400" b="1" dirty="0" smtClean="0">
                <a:solidFill>
                  <a:srgbClr val="FFFF00"/>
                </a:solidFill>
                <a:latin typeface="Bookman Old Style" pitchFamily="18" charset="0"/>
              </a:rPr>
              <a:t>в бюджетном процессе района.</a:t>
            </a:r>
          </a:p>
          <a:p>
            <a:endParaRPr lang="ru-RU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20040"/>
            <a:ext cx="9144000" cy="60863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Основные параметры бюджета</a:t>
            </a:r>
            <a:endParaRPr lang="ru-RU" b="1" dirty="0">
              <a:solidFill>
                <a:srgbClr val="CC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" descr="1354528072_4009_thumbzoom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7" y="1357298"/>
            <a:ext cx="2357454" cy="207170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928926" y="1500174"/>
            <a:ext cx="62150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ДОХОДЫ</a:t>
            </a:r>
            <a:r>
              <a:rPr lang="ru-RU" u="sng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u="sng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БЮДЖЕТА</a:t>
            </a:r>
            <a:r>
              <a:rPr lang="ru-RU" u="sng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dirty="0" smtClean="0">
              <a:solidFill>
                <a:srgbClr val="CC0066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НАЛОГОВЫЕ </a:t>
            </a:r>
            <a:r>
              <a:rPr lang="ru-RU" b="1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и НЕНАЛОГОВЫЕ </a:t>
            </a:r>
            <a:r>
              <a:rPr lang="ru-RU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ДОХОДЫ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БЕЗВОЗМЕЗДНЫЕ </a:t>
            </a:r>
            <a:r>
              <a:rPr lang="ru-RU" b="1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ПОСТУПЛЕНИЯ </a:t>
            </a:r>
            <a:endParaRPr lang="ru-RU" b="1" dirty="0" smtClean="0">
              <a:solidFill>
                <a:srgbClr val="CC006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400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400" b="1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виде ДОТАЦИЙ, СУБСИДИЙ, СУБВЕНЦИЙ и ИНЫХ МЕЖБЮДЖТНЫХ </a:t>
            </a:r>
            <a:r>
              <a:rPr lang="ru-RU" sz="1400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ТРАНСФЕРТОВ)</a:t>
            </a:r>
            <a:endParaRPr lang="ru-RU" sz="1400" b="1" dirty="0">
              <a:solidFill>
                <a:srgbClr val="CC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7" descr="167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9" y="4071942"/>
            <a:ext cx="2390761" cy="206692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000364" y="3786190"/>
            <a:ext cx="61436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РАСХОДЫ БЮДЖЕТА</a:t>
            </a:r>
            <a:r>
              <a:rPr lang="ru-RU" u="sng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dirty="0" smtClean="0">
              <a:solidFill>
                <a:srgbClr val="CC0066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СОЦИАЛЬНО ЗНАЧИМЫЕ РАСХОДЫ  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РАСХОДЫ НА ОКАЗАНИЕ ГОСУДАРСТВЕННЫХ (МУНИЦИПАЛЬНЫХ) УСЛУГ 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СОЦИАЛЬНОЕ ОБЕСПЕЧЕНИЕ НАСЕЛЕНИЯ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БЮДЖЕТНЫЕ ИНВЕСТИЦИИ</a:t>
            </a:r>
            <a:endParaRPr lang="ru-RU" b="1" dirty="0">
              <a:solidFill>
                <a:srgbClr val="CC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214346" y="6143644"/>
            <a:ext cx="9144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Сбалансированность бюджета по доходам и расходам – основополагающее требование, предъявляемое к органам, составляющим и утверждающим бюджет</a:t>
            </a:r>
            <a:endParaRPr lang="ru-RU" sz="1400" b="1" dirty="0">
              <a:solidFill>
                <a:schemeClr val="tx2">
                  <a:lumMod val="50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8186766" cy="1037258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Бюджетный процесс -  ежегодное формирование и исполнение бюджета</a:t>
            </a:r>
            <a:endParaRPr lang="ru-RU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6000768"/>
            <a:ext cx="6838976" cy="454968"/>
          </a:xfrm>
        </p:spPr>
        <p:txBody>
          <a:bodyPr>
            <a:normAutofit fontScale="92500" lnSpcReduction="10000"/>
          </a:bodyPr>
          <a:lstStyle/>
          <a:p>
            <a:endParaRPr lang="ru-RU" dirty="0"/>
          </a:p>
        </p:txBody>
      </p:sp>
      <p:pic>
        <p:nvPicPr>
          <p:cNvPr id="15362" name="Picture 2" descr="&amp;Bcy;&amp;yucy;&amp;dcy;&amp;zhcy;&amp;iecy;&amp;tcy;&amp;ncy;&amp;ycy;&amp;jcy; &amp;pcy;&amp;rcy;&amp;ocy;&amp;tscy;&amp;iecy;&amp;scy;&amp;s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643050"/>
            <a:ext cx="7818834" cy="47863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Grp="1" noChangeArrowheads="1"/>
          </p:cNvSpPr>
          <p:nvPr>
            <p:ph type="title"/>
          </p:nvPr>
        </p:nvSpPr>
        <p:spPr>
          <a:xfrm>
            <a:off x="214282" y="0"/>
            <a:ext cx="8715436" cy="1071546"/>
          </a:xfrm>
          <a:noFill/>
          <a:ln/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0000FF"/>
                </a:solidFill>
                <a:latin typeface="Bookman Old Style" pitchFamily="18" charset="0"/>
              </a:rPr>
              <a:t>Возможности влияния гражданина на составление бюджета</a:t>
            </a:r>
          </a:p>
        </p:txBody>
      </p:sp>
      <p:pic>
        <p:nvPicPr>
          <p:cNvPr id="5" name="Picture 2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142984"/>
            <a:ext cx="1960379" cy="1455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AutoShape 4"/>
          <p:cNvSpPr>
            <a:spLocks noChangeArrowheads="1"/>
          </p:cNvSpPr>
          <p:nvPr/>
        </p:nvSpPr>
        <p:spPr bwMode="auto">
          <a:xfrm rot="5400000">
            <a:off x="2351072" y="1292210"/>
            <a:ext cx="869950" cy="857250"/>
          </a:xfrm>
          <a:prstGeom prst="chevron">
            <a:avLst>
              <a:gd name="adj" fmla="val 25370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10800000" vert="eaVert" anchor="ctr"/>
          <a:lstStyle/>
          <a:p>
            <a:pPr algn="ctr"/>
            <a:r>
              <a:rPr lang="ru-RU" sz="2400" b="1" dirty="0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7" name="Rectangle 17"/>
          <p:cNvSpPr>
            <a:spLocks noChangeArrowheads="1"/>
          </p:cNvSpPr>
          <p:nvPr/>
        </p:nvSpPr>
        <p:spPr bwMode="auto">
          <a:xfrm>
            <a:off x="3371850" y="1285860"/>
            <a:ext cx="5772150" cy="6731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Публичные слушания по проекту бюджета района</a:t>
            </a:r>
          </a:p>
        </p:txBody>
      </p:sp>
      <p:sp>
        <p:nvSpPr>
          <p:cNvPr id="8" name="AutoShape 13"/>
          <p:cNvSpPr>
            <a:spLocks noChangeArrowheads="1"/>
          </p:cNvSpPr>
          <p:nvPr/>
        </p:nvSpPr>
        <p:spPr bwMode="auto">
          <a:xfrm rot="5400000">
            <a:off x="353983" y="3146423"/>
            <a:ext cx="863600" cy="857250"/>
          </a:xfrm>
          <a:prstGeom prst="chevron">
            <a:avLst>
              <a:gd name="adj" fmla="val 25185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10800000" vert="eaVert" anchor="ctr"/>
          <a:lstStyle/>
          <a:p>
            <a:pPr algn="ctr"/>
            <a:r>
              <a:rPr lang="ru-RU" sz="2400" b="1" dirty="0"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9" name="Rectangle 16"/>
          <p:cNvSpPr>
            <a:spLocks noChangeArrowheads="1"/>
          </p:cNvSpPr>
          <p:nvPr/>
        </p:nvSpPr>
        <p:spPr bwMode="auto">
          <a:xfrm>
            <a:off x="1285852" y="3143248"/>
            <a:ext cx="5715040" cy="64611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tabLst>
                <a:tab pos="1611313" algn="l"/>
              </a:tabLst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Публичные слушания по отчету об исполнении бюджета района</a:t>
            </a:r>
          </a:p>
        </p:txBody>
      </p:sp>
      <p:pic>
        <p:nvPicPr>
          <p:cNvPr id="10" name="Picture 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30" y="2643182"/>
            <a:ext cx="1860550" cy="126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4572008"/>
            <a:ext cx="2106612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AutoShape 14"/>
          <p:cNvSpPr>
            <a:spLocks noChangeArrowheads="1"/>
          </p:cNvSpPr>
          <p:nvPr/>
        </p:nvSpPr>
        <p:spPr bwMode="auto">
          <a:xfrm rot="5400000">
            <a:off x="2390759" y="4895861"/>
            <a:ext cx="792163" cy="858838"/>
          </a:xfrm>
          <a:prstGeom prst="chevron">
            <a:avLst>
              <a:gd name="adj" fmla="val 25000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10800000" vert="eaVert" anchor="ctr"/>
          <a:lstStyle/>
          <a:p>
            <a:pPr algn="ctr"/>
            <a:r>
              <a:rPr lang="ru-RU" sz="2400" b="1" dirty="0">
                <a:solidFill>
                  <a:srgbClr val="FFFF00"/>
                </a:solidFill>
              </a:rPr>
              <a:t>3</a:t>
            </a: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3294063" y="4929198"/>
            <a:ext cx="5849937" cy="5762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Публичные обсуждения муниципальных программ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500"/>
                            </p:stCondLst>
                            <p:childTnLst>
                              <p:par>
                                <p:cTn id="2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big3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214290"/>
            <a:ext cx="8572560" cy="641155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428628"/>
          </a:xfrm>
        </p:spPr>
        <p:txBody>
          <a:bodyPr>
            <a:noAutofit/>
          </a:bodyPr>
          <a:lstStyle/>
          <a:p>
            <a:pPr algn="ctr"/>
            <a:r>
              <a:rPr lang="ru-RU" sz="3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Административно-территориальное деление</a:t>
            </a:r>
            <a:endParaRPr lang="ru-RU" sz="3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voronezhskaya-obl-gidroremont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933904" y="1935163"/>
            <a:ext cx="5276192" cy="4389437"/>
          </a:xfrm>
          <a:blipFill>
            <a:blip r:embed="rId2" cstate="print"/>
            <a:stretch>
              <a:fillRect/>
            </a:stretch>
          </a:blipFill>
        </p:spPr>
      </p:pic>
      <p:pic>
        <p:nvPicPr>
          <p:cNvPr id="1026" name="Picture 2" descr="http://gidroremont.ru/wp-content/uploads/2015/04/voronezhskaya-obl-gidroremont.gif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071538" y="1071546"/>
            <a:ext cx="7215238" cy="546770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571504"/>
          </a:xfrm>
        </p:spPr>
        <p:txBody>
          <a:bodyPr>
            <a:normAutofit/>
          </a:bodyPr>
          <a:lstStyle/>
          <a:p>
            <a:r>
              <a:rPr lang="ru-RU" sz="3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Административно-территориальное деление</a:t>
            </a:r>
            <a:endParaRPr lang="ru-RU" sz="3000" dirty="0"/>
          </a:p>
        </p:txBody>
      </p:sp>
      <p:pic>
        <p:nvPicPr>
          <p:cNvPr id="4" name="Содержимое 3" descr="big.2jpeg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0662" y="357166"/>
            <a:ext cx="8900494" cy="6215106"/>
          </a:xfrm>
        </p:spPr>
      </p:pic>
      <p:pic>
        <p:nvPicPr>
          <p:cNvPr id="7" name="Рисунок 6" descr="Raion.jpg"/>
          <p:cNvPicPr>
            <a:picLocks noChangeAspect="1"/>
          </p:cNvPicPr>
          <p:nvPr/>
        </p:nvPicPr>
        <p:blipFill>
          <a:blip r:embed="rId3" cstate="print">
            <a:lum bright="-10000"/>
          </a:blip>
          <a:stretch>
            <a:fillRect/>
          </a:stretch>
        </p:blipFill>
        <p:spPr>
          <a:xfrm>
            <a:off x="912143" y="1428735"/>
            <a:ext cx="7087370" cy="508068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928840" y="1709124"/>
            <a:ext cx="35008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Административно-территориальное деление</a:t>
            </a:r>
            <a:endParaRPr lang="ru-RU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642910" y="785794"/>
            <a:ext cx="77867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Ожидаемая численность Лискинского муниципального района  на 2021 г. –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97 849 </a:t>
            </a:r>
            <a:r>
              <a:rPr lang="ru-RU" b="1" dirty="0" smtClean="0"/>
              <a:t>чел. </a:t>
            </a:r>
          </a:p>
          <a:p>
            <a:pPr algn="ctr"/>
            <a:r>
              <a:rPr lang="ru-RU" b="1" dirty="0" smtClean="0"/>
              <a:t>                                                                 г. Лиски –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53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04 </a:t>
            </a:r>
            <a:r>
              <a:rPr lang="ru-RU" b="1" dirty="0" smtClean="0"/>
              <a:t>чел</a:t>
            </a:r>
            <a:endParaRPr lang="ru-RU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35719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Административно-территориальное деление</a:t>
            </a:r>
            <a:endParaRPr lang="ru-RU" sz="3000" dirty="0">
              <a:solidFill>
                <a:srgbClr val="0000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714356"/>
            <a:ext cx="8429684" cy="600079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ru-RU" sz="13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состав Лискинского муниципального района входят 23 поселения: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Городское поселение г.Лиски (административный центр </a:t>
            </a: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г.Лиски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); 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Давыдовское городское поселение (административный центр р.п. Давыдовка).</a:t>
            </a:r>
          </a:p>
          <a:p>
            <a:pPr>
              <a:buNone/>
            </a:pPr>
            <a:r>
              <a:rPr lang="ru-RU" sz="1300" b="1" u="sng" dirty="0" smtClean="0">
                <a:latin typeface="Times New Roman" pitchFamily="18" charset="0"/>
                <a:cs typeface="Times New Roman" pitchFamily="18" charset="0"/>
              </a:rPr>
              <a:t>Сельские поселения: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Высокинское сельское поселение (административный центр с. Высокое);</a:t>
            </a:r>
          </a:p>
          <a:p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Бодеевское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 сельское поселение (административный центр с. </a:t>
            </a: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Бодеево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Залуженское сельское поселение (административный центр с. </a:t>
            </a: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Залужное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); </a:t>
            </a:r>
          </a:p>
          <a:p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Колыбельское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 сельское поселение (административный центр с. </a:t>
            </a: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Колыбелка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); 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Краснознаменское сельское поселение (административный центр с. </a:t>
            </a: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Лискинское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); 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Ковалевское сельское поселение (административный центр с. </a:t>
            </a: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Ковалево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); </a:t>
            </a:r>
          </a:p>
          <a:p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Нижеикорецкое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 сельское поселение (административный центр с. Нижний </a:t>
            </a: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Икорец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Петровское сельское поселение (административный центр с. Петровское);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Почепское сельское поселение (административный центр с. Почепское);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Петропавловское сельское поселение (административный центр с. Петропавловка);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Селявинское сельское поселение (административный центр с. </a:t>
            </a: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Селявное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); 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Степнянское сельское поселение (административный центр пос. с-за "Вторая пятилетка");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Старохворостанское сельское поселение (административный центр с. Старая </a:t>
            </a: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Хворостань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); </a:t>
            </a:r>
          </a:p>
          <a:p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Среднеикорецкое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 сельское поселение (административный центр с. Средний </a:t>
            </a: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Икорец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); 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Тресоруковское сельское поселение (административный центр с. </a:t>
            </a: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Тресоруково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Щученское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 сельское поселение (административный центр с. Щучье);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Дракинское сельское поселение (административный центр с. Дракино); 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Троицкое сельское поселение (административный центр с. Троицкое); 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Копанищенское сельское поселение (административный центр с. </a:t>
            </a: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Копанище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); 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Сторожевское второе сельское поселение (административный центр с. 2-е Сторожевое);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Коломыцевское сельское поселение (административный центр с. </a:t>
            </a: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Коломыцево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3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291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Основные показатели бюджета на 2022 год</a:t>
            </a:r>
            <a:endParaRPr lang="ru-RU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9"/>
          <p:cNvSpPr>
            <a:spLocks noGrp="1" noChangeArrowheads="1"/>
          </p:cNvSpPr>
          <p:nvPr>
            <p:ph idx="1"/>
          </p:nvPr>
        </p:nvSpPr>
        <p:spPr bwMode="auto">
          <a:xfrm>
            <a:off x="142845" y="892950"/>
            <a:ext cx="2286016" cy="1214427"/>
          </a:xfrm>
          <a:prstGeom prst="homePlate">
            <a:avLst>
              <a:gd name="adj" fmla="val 41299"/>
            </a:avLst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>
              <a:buNone/>
            </a:pPr>
            <a:r>
              <a:rPr lang="ru-RU" sz="1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Налоговые </a:t>
            </a:r>
            <a:r>
              <a:rPr lang="ru-RU" sz="1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доходы</a:t>
            </a:r>
            <a:endParaRPr lang="en-US" sz="1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859 144,0</a:t>
            </a:r>
            <a:r>
              <a:rPr lang="en-US" sz="1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тыс. руб</a:t>
            </a:r>
            <a:r>
              <a:rPr lang="ru-RU" sz="18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AutoShape 11"/>
          <p:cNvSpPr>
            <a:spLocks noChangeArrowheads="1"/>
          </p:cNvSpPr>
          <p:nvPr/>
        </p:nvSpPr>
        <p:spPr bwMode="auto">
          <a:xfrm>
            <a:off x="114269" y="2471731"/>
            <a:ext cx="2262188" cy="1368425"/>
          </a:xfrm>
          <a:prstGeom prst="homePlate">
            <a:avLst>
              <a:gd name="adj" fmla="val 41328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Неналоговые </a:t>
            </a:r>
            <a:endParaRPr lang="ru-RU" b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124 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018,0</a:t>
            </a:r>
            <a:endParaRPr lang="ru-RU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  <a:endParaRPr lang="ru-RU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10"/>
          <p:cNvSpPr>
            <a:spLocks noChangeArrowheads="1"/>
          </p:cNvSpPr>
          <p:nvPr/>
        </p:nvSpPr>
        <p:spPr bwMode="auto">
          <a:xfrm>
            <a:off x="142845" y="4500570"/>
            <a:ext cx="2214578" cy="1368425"/>
          </a:xfrm>
          <a:prstGeom prst="homePlate">
            <a:avLst>
              <a:gd name="adj" fmla="val 41328"/>
            </a:avLst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</a:t>
            </a:r>
          </a:p>
          <a:p>
            <a:pPr algn="ctr"/>
            <a:r>
              <a:rPr lang="ru-RU" sz="1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1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296 086,1 </a:t>
            </a:r>
            <a:r>
              <a:rPr lang="ru-RU" sz="1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тыс. руб</a:t>
            </a:r>
            <a:r>
              <a:rPr lang="ru-RU" sz="1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 rot="10800000">
            <a:off x="2428860" y="928670"/>
            <a:ext cx="701675" cy="5286412"/>
          </a:xfrm>
          <a:prstGeom prst="rect">
            <a:avLst/>
          </a:prstGeom>
          <a:solidFill>
            <a:srgbClr val="FFFF99"/>
          </a:solidFill>
          <a:ln w="1905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Доходы бюджета 2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279 248,1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 руб</a:t>
            </a:r>
            <a:r>
              <a:rPr lang="ru-RU" sz="2200" dirty="0"/>
              <a:t>.</a:t>
            </a:r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auto">
          <a:xfrm rot="16200000">
            <a:off x="3386137" y="2614598"/>
            <a:ext cx="1514474" cy="2000265"/>
          </a:xfrm>
          <a:prstGeom prst="upDownArrowCallout">
            <a:avLst>
              <a:gd name="adj1" fmla="val 25000"/>
              <a:gd name="adj2" fmla="val 25000"/>
              <a:gd name="adj3" fmla="val 16919"/>
              <a:gd name="adj4" fmla="val 50000"/>
            </a:avLst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 algn="ctr"/>
            <a:r>
              <a:rPr lang="ru-RU" sz="2000" b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</a:p>
        </p:txBody>
      </p:sp>
      <p:sp>
        <p:nvSpPr>
          <p:cNvPr id="11" name="AutoShape 12"/>
          <p:cNvSpPr>
            <a:spLocks noChangeArrowheads="1"/>
          </p:cNvSpPr>
          <p:nvPr/>
        </p:nvSpPr>
        <p:spPr bwMode="auto">
          <a:xfrm rot="10800000">
            <a:off x="5929322" y="642917"/>
            <a:ext cx="3214678" cy="500066"/>
          </a:xfrm>
          <a:prstGeom prst="homePlate">
            <a:avLst>
              <a:gd name="adj" fmla="val 133628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ot="10800000" wrap="none" anchor="ctr" anchorCtr="1"/>
          <a:lstStyle/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Общегосударственные вопросы</a:t>
            </a:r>
            <a:endParaRPr lang="ru-RU" sz="1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244 092,5 тыс. руб</a:t>
            </a:r>
            <a:r>
              <a:rPr lang="ru-RU" sz="1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2" name="AutoShape 12"/>
          <p:cNvSpPr>
            <a:spLocks noChangeArrowheads="1"/>
          </p:cNvSpPr>
          <p:nvPr/>
        </p:nvSpPr>
        <p:spPr bwMode="auto">
          <a:xfrm rot="10800000">
            <a:off x="5923567" y="1196752"/>
            <a:ext cx="3214678" cy="538162"/>
          </a:xfrm>
          <a:prstGeom prst="homePlate">
            <a:avLst>
              <a:gd name="adj" fmla="val 133628"/>
            </a:avLst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10800000" wrap="none" anchor="ctr" anchorCtr="1"/>
          <a:lstStyle/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Национальная безопасность</a:t>
            </a:r>
          </a:p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11 </a:t>
            </a:r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104,0 </a:t>
            </a:r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тыс. руб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AutoShape 12"/>
          <p:cNvSpPr>
            <a:spLocks noChangeArrowheads="1"/>
          </p:cNvSpPr>
          <p:nvPr/>
        </p:nvSpPr>
        <p:spPr bwMode="auto">
          <a:xfrm rot="10800000">
            <a:off x="5947285" y="1844824"/>
            <a:ext cx="3214678" cy="538162"/>
          </a:xfrm>
          <a:prstGeom prst="homePlate">
            <a:avLst>
              <a:gd name="adj" fmla="val 133628"/>
            </a:avLst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10800000" wrap="none" anchor="ctr" anchorCtr="1"/>
          <a:lstStyle/>
          <a:p>
            <a:pPr algn="ctr"/>
            <a:endParaRPr lang="ru-RU" sz="1400" b="1" dirty="0" smtClean="0"/>
          </a:p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Национальная экономика</a:t>
            </a:r>
          </a:p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150  504,0 </a:t>
            </a:r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</a:p>
          <a:p>
            <a:pPr algn="ctr"/>
            <a:r>
              <a:rPr lang="ru-RU" sz="1400" b="1" dirty="0" smtClean="0"/>
              <a:t>.</a:t>
            </a:r>
            <a:endParaRPr lang="ru-RU" sz="1400" b="1" dirty="0"/>
          </a:p>
        </p:txBody>
      </p:sp>
      <p:sp>
        <p:nvSpPr>
          <p:cNvPr id="14" name="AutoShape 12"/>
          <p:cNvSpPr>
            <a:spLocks noChangeArrowheads="1"/>
          </p:cNvSpPr>
          <p:nvPr/>
        </p:nvSpPr>
        <p:spPr bwMode="auto">
          <a:xfrm rot="10800000">
            <a:off x="5912658" y="4371968"/>
            <a:ext cx="3214678" cy="538162"/>
          </a:xfrm>
          <a:prstGeom prst="homePlate">
            <a:avLst>
              <a:gd name="adj" fmla="val 133628"/>
            </a:avLst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10800000" wrap="none" anchor="ctr" anchorCtr="1"/>
          <a:lstStyle/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Социальная политика</a:t>
            </a:r>
            <a:endParaRPr lang="ru-RU" sz="1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71 944,9 тыс. руб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5" name="AutoShape 12"/>
          <p:cNvSpPr>
            <a:spLocks noChangeArrowheads="1"/>
          </p:cNvSpPr>
          <p:nvPr/>
        </p:nvSpPr>
        <p:spPr bwMode="auto">
          <a:xfrm rot="10800000">
            <a:off x="5958913" y="2462199"/>
            <a:ext cx="3214678" cy="538162"/>
          </a:xfrm>
          <a:prstGeom prst="homePlate">
            <a:avLst>
              <a:gd name="adj" fmla="val 133628"/>
            </a:avLst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10800000" wrap="none" anchor="ctr" anchorCtr="1"/>
          <a:lstStyle/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ЖКХ</a:t>
            </a:r>
            <a:endParaRPr lang="ru-RU" sz="1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124 229,7 </a:t>
            </a:r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тыс. руб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7" name="AutoShape 12"/>
          <p:cNvSpPr>
            <a:spLocks noChangeArrowheads="1"/>
          </p:cNvSpPr>
          <p:nvPr/>
        </p:nvSpPr>
        <p:spPr bwMode="auto">
          <a:xfrm rot="10800000">
            <a:off x="5929322" y="3076568"/>
            <a:ext cx="3214678" cy="538162"/>
          </a:xfrm>
          <a:prstGeom prst="homePlate">
            <a:avLst>
              <a:gd name="adj" fmla="val 133628"/>
            </a:avLst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10800000" wrap="none" anchor="ctr" anchorCtr="1"/>
          <a:lstStyle/>
          <a:p>
            <a:pPr algn="ctr"/>
            <a:r>
              <a:rPr lang="ru-RU" sz="1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Образование</a:t>
            </a:r>
          </a:p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543 011,5 </a:t>
            </a:r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тыс. руб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8" name="AutoShape 12"/>
          <p:cNvSpPr>
            <a:spLocks noChangeArrowheads="1"/>
          </p:cNvSpPr>
          <p:nvPr/>
        </p:nvSpPr>
        <p:spPr bwMode="auto">
          <a:xfrm rot="10800000">
            <a:off x="5923567" y="3717032"/>
            <a:ext cx="3214678" cy="538162"/>
          </a:xfrm>
          <a:prstGeom prst="homePlate">
            <a:avLst>
              <a:gd name="adj" fmla="val 133628"/>
            </a:avLst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10800000" wrap="none" anchor="ctr" anchorCtr="1"/>
          <a:lstStyle/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Культура</a:t>
            </a:r>
            <a:endParaRPr lang="ru-RU" sz="1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96 455,4 </a:t>
            </a:r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тыс. руб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0" name="AutoShape 12"/>
          <p:cNvSpPr>
            <a:spLocks noChangeArrowheads="1"/>
          </p:cNvSpPr>
          <p:nvPr/>
        </p:nvSpPr>
        <p:spPr bwMode="auto">
          <a:xfrm rot="10800000">
            <a:off x="5912658" y="5013176"/>
            <a:ext cx="3214678" cy="538162"/>
          </a:xfrm>
          <a:prstGeom prst="homePlate">
            <a:avLst>
              <a:gd name="adj" fmla="val 133628"/>
            </a:avLst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10800000" wrap="none" anchor="ctr" anchorCtr="1"/>
          <a:lstStyle/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Физическая культура и спорт</a:t>
            </a:r>
            <a:endParaRPr lang="ru-RU" sz="1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36</a:t>
            </a:r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590,5 </a:t>
            </a:r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тыс. руб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1" name="AutoShape 12"/>
          <p:cNvSpPr>
            <a:spLocks noChangeArrowheads="1"/>
          </p:cNvSpPr>
          <p:nvPr/>
        </p:nvSpPr>
        <p:spPr bwMode="auto">
          <a:xfrm rot="10800000">
            <a:off x="5923567" y="5670571"/>
            <a:ext cx="3214678" cy="538162"/>
          </a:xfrm>
          <a:prstGeom prst="homePlate">
            <a:avLst>
              <a:gd name="adj" fmla="val 133628"/>
            </a:avLst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10800000" wrap="none" anchor="ctr" anchorCtr="1"/>
          <a:lstStyle/>
          <a:p>
            <a:pPr algn="ctr"/>
            <a:r>
              <a:rPr lang="ru-RU" sz="13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Обслуживание гос.(муниц.) долга</a:t>
            </a:r>
            <a:endParaRPr lang="ru-RU" sz="13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2 833,7 тыс. руб</a:t>
            </a:r>
            <a:r>
              <a:rPr lang="ru-RU" sz="1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2" name="AutoShape 12"/>
          <p:cNvSpPr>
            <a:spLocks noChangeArrowheads="1"/>
          </p:cNvSpPr>
          <p:nvPr/>
        </p:nvSpPr>
        <p:spPr bwMode="auto">
          <a:xfrm rot="10800000">
            <a:off x="5929322" y="6286520"/>
            <a:ext cx="3214678" cy="571480"/>
          </a:xfrm>
          <a:prstGeom prst="homePlate">
            <a:avLst>
              <a:gd name="adj" fmla="val 133628"/>
            </a:avLst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10800000" wrap="none" anchor="ctr" anchorCtr="1"/>
          <a:lstStyle/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</a:t>
            </a:r>
            <a:endParaRPr lang="ru-RU" sz="1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209 804,4 </a:t>
            </a:r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тыс. руб</a:t>
            </a:r>
            <a:r>
              <a:rPr lang="ru-RU" sz="1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3" name="Rectangle 8"/>
          <p:cNvSpPr>
            <a:spLocks noChangeArrowheads="1"/>
          </p:cNvSpPr>
          <p:nvPr/>
        </p:nvSpPr>
        <p:spPr bwMode="auto">
          <a:xfrm rot="10800000">
            <a:off x="5143504" y="1000108"/>
            <a:ext cx="701675" cy="5256213"/>
          </a:xfrm>
          <a:prstGeom prst="rect">
            <a:avLst/>
          </a:prstGeom>
          <a:solidFill>
            <a:srgbClr val="FFFF99"/>
          </a:solidFill>
          <a:ln w="19050">
            <a:solidFill>
              <a:srgbClr val="FFFF00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Расходы бюджета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490 570,6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тыс. руб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500"/>
                            </p:stCondLst>
                            <p:childTnLst>
                              <p:par>
                                <p:cTn id="2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500"/>
                            </p:stCondLst>
                            <p:childTnLst>
                              <p:par>
                                <p:cTn id="3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4500"/>
                            </p:stCondLst>
                            <p:childTnLst>
                              <p:par>
                                <p:cTn id="4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6500"/>
                            </p:stCondLst>
                            <p:childTnLst>
                              <p:par>
                                <p:cTn id="4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8500"/>
                            </p:stCondLst>
                            <p:childTnLst>
                              <p:par>
                                <p:cTn id="5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500"/>
                            </p:stCondLst>
                            <p:childTnLst>
                              <p:par>
                                <p:cTn id="5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2500"/>
                            </p:stCondLst>
                            <p:childTnLst>
                              <p:par>
                                <p:cTn id="6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4500"/>
                            </p:stCondLst>
                            <p:childTnLst>
                              <p:par>
                                <p:cTn id="6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6500"/>
                            </p:stCondLst>
                            <p:childTnLst>
                              <p:par>
                                <p:cTn id="7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8500"/>
                            </p:stCondLst>
                            <p:childTnLst>
                              <p:par>
                                <p:cTn id="7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2">
      <a:dk1>
        <a:srgbClr val="3F3F3F"/>
      </a:dk1>
      <a:lt1>
        <a:srgbClr val="BFBFBF"/>
      </a:lt1>
      <a:dk2>
        <a:srgbClr val="989898"/>
      </a:dk2>
      <a:lt2>
        <a:srgbClr val="877852"/>
      </a:lt2>
      <a:accent1>
        <a:srgbClr val="F9B268"/>
      </a:accent1>
      <a:accent2>
        <a:srgbClr val="D86B77"/>
      </a:accent2>
      <a:accent3>
        <a:srgbClr val="4EA5D8"/>
      </a:accent3>
      <a:accent4>
        <a:srgbClr val="8DC182"/>
      </a:accent4>
      <a:accent5>
        <a:srgbClr val="9F87B7"/>
      </a:accent5>
      <a:accent6>
        <a:srgbClr val="D9C19B"/>
      </a:accent6>
      <a:hlink>
        <a:srgbClr val="A9DB66"/>
      </a:hlink>
      <a:folHlink>
        <a:srgbClr val="FCAE3B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7357</TotalTime>
  <Words>2423</Words>
  <Application>Microsoft Office PowerPoint</Application>
  <PresentationFormat>Экран (4:3)</PresentationFormat>
  <Paragraphs>518</Paragraphs>
  <Slides>28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Поток</vt:lpstr>
      <vt:lpstr>БЮДЖЕТ ДЛЯ ГРАЖДАН</vt:lpstr>
      <vt:lpstr>   Что такое бюджет?</vt:lpstr>
      <vt:lpstr>Основные параметры бюджета</vt:lpstr>
      <vt:lpstr>Бюджетный процесс -  ежегодное формирование и исполнение бюджета</vt:lpstr>
      <vt:lpstr>Возможности влияния гражданина на составление бюджета</vt:lpstr>
      <vt:lpstr>Административно-территориальное деление</vt:lpstr>
      <vt:lpstr>Административно-территориальное деление</vt:lpstr>
      <vt:lpstr>Административно-территориальное деление</vt:lpstr>
      <vt:lpstr>Основные показатели бюджета на 2022 год</vt:lpstr>
      <vt:lpstr>Доходы бюджета района</vt:lpstr>
      <vt:lpstr>Доходы на 2022 год</vt:lpstr>
      <vt:lpstr>Налоговые доходы Лискинского муниципального района на 2022 год – 859 144,0 тыс. рублей</vt:lpstr>
      <vt:lpstr>Неналоговые доходы Лискинского муниципального района на 2022 год – 124 018,0 тыс. рублей</vt:lpstr>
      <vt:lpstr>Безвозмездные поступления в бюджет Лискинского муниципального района на 2022 год –1 296 086,1 тыс. рублей</vt:lpstr>
      <vt:lpstr>Структура доходов бюджета Лискинского муниципального района </vt:lpstr>
      <vt:lpstr>Основные мероприятия  по мобилизации доходов бюджета</vt:lpstr>
      <vt:lpstr>Расходы  бюджета  района</vt:lpstr>
      <vt:lpstr>Расходы  на 2022 год</vt:lpstr>
      <vt:lpstr>«Программная» структура расходов Лискинского муниципального района  на 2022-2024 года</vt:lpstr>
      <vt:lpstr>«Программная» структура расходов Лискинского муниципального района  на 2022-2024 года</vt:lpstr>
      <vt:lpstr>«Программная» структура расходов Лискинского муниципального района  на 2022-2024 года</vt:lpstr>
      <vt:lpstr>«Программная» структура расходов Лискинского муниципального района  на 2022-2024 года</vt:lpstr>
      <vt:lpstr>Публичные нормативные обязательства Лискинского муниципального района на 2022 - 2024 года</vt:lpstr>
      <vt:lpstr>Распределение бюджетных ассигнований в объекты капитального строительства муниципальной собственности Лискинского муниципального района на 2022 - 2024 года</vt:lpstr>
      <vt:lpstr>Межбюджетные трансферты из бюджета муниципального района бюджетам поселений на период 2022 - 2024 годы</vt:lpstr>
      <vt:lpstr>Источники финансирования дефицита бюджета</vt:lpstr>
      <vt:lpstr>Источники внутреннего финансирования дефицита  районного бюджета на 2022 год и плановый период 2023-2024 годов                     </vt:lpstr>
      <vt:lpstr>Уважаемые жители Лискинского района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</dc:title>
  <dc:creator>zayv</dc:creator>
  <cp:lastModifiedBy>Алексей</cp:lastModifiedBy>
  <cp:revision>361</cp:revision>
  <cp:lastPrinted>2022-02-08T08:05:55Z</cp:lastPrinted>
  <dcterms:created xsi:type="dcterms:W3CDTF">2015-04-13T12:32:27Z</dcterms:created>
  <dcterms:modified xsi:type="dcterms:W3CDTF">2022-02-11T06:02:38Z</dcterms:modified>
</cp:coreProperties>
</file>