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72" r:id="rId24"/>
    <p:sldId id="284" r:id="rId25"/>
    <p:sldId id="273" r:id="rId26"/>
    <p:sldId id="274" r:id="rId27"/>
    <p:sldId id="287" r:id="rId28"/>
    <p:sldId id="275" r:id="rId2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362EA2"/>
    <a:srgbClr val="0000FF"/>
    <a:srgbClr val="FF33CC"/>
    <a:srgbClr val="CC0099"/>
    <a:srgbClr val="FF0066"/>
    <a:srgbClr val="660033"/>
    <a:srgbClr val="CC0066"/>
    <a:srgbClr val="99009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814" y="-3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303643148522084E-2"/>
          <c:y val="0"/>
          <c:w val="0.68593470074718565"/>
          <c:h val="0.94377513302420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Pt>
            <c:idx val="0"/>
            <c:bubble3D val="0"/>
            <c:explosion val="27"/>
          </c:dPt>
          <c:dLbls>
            <c:dLbl>
              <c:idx val="0"/>
              <c:layout>
                <c:manualLayout>
                  <c:x val="-0.1622869672375519"/>
                  <c:y val="3.1474205142725746E-2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34,5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6.1206901579813663E-2"/>
                  <c:y val="-0.23477676093466168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5,3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6214185233652789"/>
                  <c:y val="-7.5708714535262914E-2"/>
                </c:manualLayout>
              </c:layout>
              <c:tx>
                <c:rich>
                  <a:bodyPr/>
                  <a:lstStyle/>
                  <a:p>
                    <a:r>
                      <a:rPr lang="ru-RU" sz="2800" dirty="0" smtClean="0"/>
                      <a:t>60,2%</a:t>
                    </a:r>
                    <a:endParaRPr lang="en-US" sz="28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0.34499999999999997</c:v>
                </c:pt>
                <c:pt idx="1">
                  <c:v>5.2999999999999999E-2</c:v>
                </c:pt>
                <c:pt idx="2">
                  <c:v>0.60199999999999998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229005328410527"/>
          <c:y val="0.5902104856438849"/>
          <c:w val="0.32439664836401855"/>
          <c:h val="0.40978945718171766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0948194838281606"/>
          <c:w val="0.99203621788590557"/>
          <c:h val="0.656843296684844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4"/>
          <c:dPt>
            <c:idx val="0"/>
            <c:bubble3D val="0"/>
            <c:explosion val="4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  <a:r>
                      <a:rPr lang="ru-RU" dirty="0" smtClean="0"/>
                      <a:t>1,48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9,20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,10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8,20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0,02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621390</c:v>
                </c:pt>
                <c:pt idx="1">
                  <c:v>70387</c:v>
                </c:pt>
                <c:pt idx="2">
                  <c:v>8500</c:v>
                </c:pt>
                <c:pt idx="3">
                  <c:v>62589</c:v>
                </c:pt>
                <c:pt idx="4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870577750403862E-2"/>
          <c:y val="0.43972261414918024"/>
          <c:w val="0.96712942224960186"/>
          <c:h val="0.496624527754118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Pt>
            <c:idx val="0"/>
            <c:bubble3D val="0"/>
            <c:explosion val="31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51,5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35</a:t>
                    </a:r>
                    <a:r>
                      <a:rPr lang="ru-RU" dirty="0" smtClean="0"/>
                      <a:t>,3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6.5752004068796249E-2"/>
                  <c:y val="2.086261599770200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9468396838284013E-2"/>
                  <c:y val="7.950739543476151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60858</c:v>
                </c:pt>
                <c:pt idx="1">
                  <c:v>41715</c:v>
                </c:pt>
                <c:pt idx="2">
                  <c:v>6000</c:v>
                </c:pt>
                <c:pt idx="3">
                  <c:v>9690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27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18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98</a:t>
                    </a:r>
                    <a:r>
                      <a:rPr lang="ru-RU" dirty="0" smtClean="0"/>
                      <a:t>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 formatCode="#,##0.0">
                  <c:v>1316717.7</c:v>
                </c:pt>
                <c:pt idx="1">
                  <c:v>15700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</a:t>
                    </a:r>
                    <a:r>
                      <a:rPr lang="ru-RU" sz="2000" dirty="0" smtClean="0"/>
                      <a:t>5,6%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7.3853116776288724E-2</c:v>
                </c:pt>
                <c:pt idx="1">
                  <c:v>2.2794505969787582E-3</c:v>
                </c:pt>
                <c:pt idx="2">
                  <c:v>7.8576091646385161E-3</c:v>
                </c:pt>
                <c:pt idx="3">
                  <c:v>5.6360585181388673E-2</c:v>
                </c:pt>
                <c:pt idx="4">
                  <c:v>0</c:v>
                </c:pt>
                <c:pt idx="5">
                  <c:v>2.1831715229414753E-2</c:v>
                </c:pt>
                <c:pt idx="6">
                  <c:v>0.5864550923116868</c:v>
                </c:pt>
                <c:pt idx="7">
                  <c:v>6.531530985372197E-2</c:v>
                </c:pt>
                <c:pt idx="8">
                  <c:v>0.11904846447997609</c:v>
                </c:pt>
                <c:pt idx="9">
                  <c:v>8.1820324904851129E-4</c:v>
                </c:pt>
                <c:pt idx="10">
                  <c:v>6.6180453156857208E-2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6958208"/>
        <c:axId val="16951168"/>
      </c:barChart>
      <c:valAx>
        <c:axId val="16951168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one"/>
        <c:crossAx val="16958208"/>
        <c:crosses val="autoZero"/>
        <c:crossBetween val="between"/>
      </c:valAx>
      <c:catAx>
        <c:axId val="16958208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695116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11.03.2020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34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572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11.03.2020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11.03.2020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11.03.2020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11.03.2020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11.03.2020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2020 год и плановый период 2021-2022 годов</a:t>
            </a:r>
          </a:p>
          <a:p>
            <a:pPr algn="ctr"/>
            <a:endParaRPr lang="ru-RU" b="1" dirty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Решением Совета народных депутатов Лискинского муниципального района № 264 от 04.03.2020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2020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149801"/>
              </p:ext>
            </p:extLst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2020 год – 763 066,0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873370"/>
              </p:ext>
            </p:extLst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2020 год – 118 263,0 тыс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9482860"/>
              </p:ext>
            </p:extLst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2020 год – 1 332 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417,7 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4315385"/>
              </p:ext>
            </p:extLst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8621748"/>
              </p:ext>
            </p:extLst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213 746,7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2 387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765,6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2 133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607,6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763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066,0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755 612,0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806 405,0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118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263,0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115 732,0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116 461,0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332 417,7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1 516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421,6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1 210 741,6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2020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0717154"/>
              </p:ext>
            </p:extLst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2020-2022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9246989"/>
              </p:ext>
            </p:extLst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2022г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2 309 328,4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2 380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732,9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2 094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194,6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304 105,0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2 352 174,1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2 045 114,9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1 789,5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1 321,5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1 321,5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1 337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255,1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1 305 823,2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1 311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825,7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255,0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15 287,5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15 287,5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630,0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15 180,0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15 620,0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2020-2022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0355076"/>
              </p:ext>
            </p:extLst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2022г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142,6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6 142,6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5 851,3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3 588,0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3 685,0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66 845,2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33 088,4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9 400,0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136 067,4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66 775,0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72 322,0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97 158,5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92 978,0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121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1 290,0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1 410,0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2020-2022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7687150"/>
              </p:ext>
            </p:extLst>
          </p:nvPr>
        </p:nvGraphicFramePr>
        <p:xfrm>
          <a:off x="323528" y="908720"/>
          <a:ext cx="8715437" cy="5796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4938748"/>
                <a:gridCol w="1162058"/>
                <a:gridCol w="1089430"/>
                <a:gridCol w="1089429"/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2022г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171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18 145,8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364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196 065,7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825,0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121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539,9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2287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121 211,7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124 516,0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129 552,0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18 829,2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10 706,2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11 147,5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0784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прав потребителей в Лискинском муниципальном районе на 2020-2024г.г.»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8390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культуры и туризма»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11 699,1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4 560,0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52 111,1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2020-2022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6507093"/>
              </p:ext>
            </p:extLst>
          </p:nvPr>
        </p:nvGraphicFramePr>
        <p:xfrm>
          <a:off x="395536" y="973867"/>
          <a:ext cx="8572561" cy="5737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39"/>
                <a:gridCol w="4798786"/>
                <a:gridCol w="1129125"/>
                <a:gridCol w="1058556"/>
                <a:gridCol w="1058555"/>
              </a:tblGrid>
              <a:tr h="918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2022г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334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702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транспортной системы»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520,7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60 052,4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65242,3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пищевых продуктов и инфраструктуры агропродовольственного рынка»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158 851,5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391 440,3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156 700,3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6422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«Энергоэффективность и развитие энергетики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4 701,2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4 701,2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4 701,2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0144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«Обеспечение качественными жилищно-коммунальными услугами населения Воронежской области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102 062,4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0144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развитию муниципальных образований и местного самоуправления»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5 896,7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5 550,0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00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Непрограммная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5 223,4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2059,0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141,0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4642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Контрольно-счетной палаты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1 983,0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059,0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2 141,0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0164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проведения выборов и референдумов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3240,4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63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3.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Условно утвержденные расходы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26 499,8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46 938,7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65" y="260648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2020 - 2022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6188528"/>
              </p:ext>
            </p:extLst>
          </p:nvPr>
        </p:nvGraphicFramePr>
        <p:xfrm>
          <a:off x="467544" y="1196752"/>
          <a:ext cx="8043888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73 727,4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41 660,1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18 412,0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1 900,0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1 900,0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2 308,0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2 021,5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2 021,5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361,0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361,0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361,0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57 629,2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26 171,4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2 482,0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863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11 029,2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10 706,2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11 147,5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775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2020 - 2022 года</a:t>
            </a:r>
            <a:endParaRPr lang="ru-RU" sz="1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1160830"/>
              </p:ext>
            </p:extLst>
          </p:nvPr>
        </p:nvGraphicFramePr>
        <p:xfrm>
          <a:off x="251520" y="525040"/>
          <a:ext cx="8643998" cy="6168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2688"/>
                <a:gridCol w="216024"/>
                <a:gridCol w="792088"/>
                <a:gridCol w="720080"/>
                <a:gridCol w="723118"/>
              </a:tblGrid>
              <a:tr h="2044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2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2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2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2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ВСЕГО, в том числе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121 823,1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24 780,4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514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7 800,0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772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«Обеспечение доступным и комфортным жильем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и коммунальными услугами населения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"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7 800,0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457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«Обеспечение жильем работников бюджетной сферы»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7 800,0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055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Приобретение квартир для работников бюджетной сферы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7 800,0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863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58 148,9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70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«Развитие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образования Лискинского муниципального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58 148,9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7073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Подпрограмма6 «Строительство</a:t>
                      </a:r>
                      <a:r>
                        <a:rPr lang="ru-RU" sz="1400" b="1" i="0" u="none" strike="noStrike" baseline="0" dirty="0" smtClean="0">
                          <a:latin typeface="Times New Roman"/>
                        </a:rPr>
                        <a:t> и реконструкция </a:t>
                      </a:r>
                      <a:r>
                        <a:rPr lang="ru-RU" sz="1400" b="1" i="0" u="none" strike="noStrike" baseline="0" dirty="0" err="1" smtClean="0">
                          <a:latin typeface="Times New Roman"/>
                        </a:rPr>
                        <a:t>учрежд</a:t>
                      </a:r>
                      <a:r>
                        <a:rPr lang="ru-RU" sz="1400" b="1" i="0" u="none" strike="noStrike" baseline="0" dirty="0" smtClean="0">
                          <a:latin typeface="Times New Roman"/>
                        </a:rPr>
                        <a:t>. образования»</a:t>
                      </a:r>
                      <a:endParaRPr lang="ru-RU" sz="1400" b="1" i="0" u="none" strike="noStrike" dirty="0" smtClean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58 148,9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70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 пристройки к детскому саду № 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38 818,8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7073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 пристройки к детскому саду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в с. Щучье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19 330,1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8697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10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54 159,2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24 780,4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7073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сельского хозяйства, производства пищевых продуктов и инфраструктуры агропродовольственного рынка»</a:t>
                      </a:r>
                      <a:endParaRPr lang="ru-RU" sz="1400" b="1" i="0" u="none" strike="noStrike" baseline="0" dirty="0" smtClean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54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159,2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24 780,4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7073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Подпрограмма 2 «Комплексное развитие сельских территорий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54 159,2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24 780,4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7073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 жилых домов, предоставляемых гражданам РФ, проживающих на сельских территориях, по договору найма жилого помещения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54 159,2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24 780,4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0180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1 715,0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63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715,0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5592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Подпрограмма 1 «Развитие физической культуры и спорта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1 715,0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9924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 спорт. площадки в с. Петропавловка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1 715,0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2020 - 2022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223227"/>
              </p:ext>
            </p:extLst>
          </p:nvPr>
        </p:nvGraphicFramePr>
        <p:xfrm>
          <a:off x="357158" y="1643050"/>
          <a:ext cx="8429685" cy="4090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5977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831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40 310,0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38 798,0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41 245,0</a:t>
                      </a:r>
                    </a:p>
                  </a:txBody>
                  <a:tcPr/>
                </a:tc>
              </a:tr>
              <a:tr h="1022095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130 241,1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50 775,7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49 989,9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09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170 551,1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89 573,7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234,9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2020 год и плановый период 2021-2022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9086119"/>
              </p:ext>
            </p:extLst>
          </p:nvPr>
        </p:nvGraphicFramePr>
        <p:xfrm>
          <a:off x="457200" y="1058556"/>
          <a:ext cx="8229601" cy="552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r>
                        <a:rPr lang="ru-RU" sz="13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581,7</a:t>
                      </a:r>
                      <a:endParaRPr lang="ru-RU" sz="13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19 467,1</a:t>
                      </a:r>
                      <a:endParaRPr lang="ru-RU" sz="13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7 525,7</a:t>
                      </a:r>
                      <a:endParaRPr lang="ru-RU" sz="13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привлеченные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3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7571,8</a:t>
                      </a:r>
                      <a:endParaRPr lang="ru-RU" sz="13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привлечение 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74 752,0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953,7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78 263,8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82 323,8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- 73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953,7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- 78 263,8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привлеченные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от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r>
                        <a:rPr lang="ru-RU" sz="13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954,5</a:t>
                      </a:r>
                      <a:endParaRPr lang="ru-RU" sz="13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467,1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525,7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привлечение 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кредитов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94 954,5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  <a:r>
                        <a:rPr lang="ru-RU" sz="13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421,6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121 947,3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- 60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000,0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- 94</a:t>
                      </a:r>
                      <a:r>
                        <a:rPr lang="ru-RU" sz="13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954,5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- 114 421,6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68 199,0</a:t>
                      </a:r>
                      <a:endParaRPr lang="ru-RU" sz="13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2020 г. 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97 849 </a:t>
            </a:r>
            <a:r>
              <a:rPr lang="ru-RU" b="1" dirty="0"/>
              <a:t>чел. </a:t>
            </a:r>
          </a:p>
          <a:p>
            <a:pPr algn="ctr"/>
            <a:r>
              <a:rPr lang="ru-RU" b="1" dirty="0"/>
              <a:t>                                                                 </a:t>
            </a:r>
            <a:r>
              <a:rPr lang="ru-RU" b="1" dirty="0" err="1"/>
              <a:t>г.Лиски</a:t>
            </a:r>
            <a:r>
              <a:rPr lang="ru-RU" b="1" dirty="0"/>
              <a:t> 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53 604 </a:t>
            </a:r>
            <a:r>
              <a:rPr lang="ru-RU" b="1" dirty="0"/>
              <a:t>чел</a:t>
            </a:r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2020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763 066,0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118 263,0 тыс. 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1 332 417,7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тыс. 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2 213 746,7 тыс. 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>
                <a:solidFill>
                  <a:srgbClr val="660033"/>
                </a:solidFill>
              </a:rPr>
              <a:t>БЮДЖЕТ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7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152 832,4 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1 889,5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>
              <a:solidFill>
                <a:srgbClr val="000066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274 922,0 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</a:rPr>
              <a:t>.</a:t>
            </a:r>
            <a:endParaRPr lang="ru-RU" sz="1400" b="1" dirty="0">
              <a:solidFill>
                <a:srgbClr val="000066"/>
              </a:solidFill>
            </a:endParaRPr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130 155,1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150 834,5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1 354 317,4 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50 416,6тыс.руб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0,0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18 145,8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5 264,0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170 551,1 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2 309 328,4 тыс. 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8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500"/>
                            </p:stCondLst>
                            <p:childTnLst>
                              <p:par>
                                <p:cTn id="8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3095</TotalTime>
  <Words>2403</Words>
  <Application>Microsoft Office PowerPoint</Application>
  <PresentationFormat>Экран (4:3)</PresentationFormat>
  <Paragraphs>537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2020 год</vt:lpstr>
      <vt:lpstr>Доходы бюджета района</vt:lpstr>
      <vt:lpstr>Доходы на 2020 год</vt:lpstr>
      <vt:lpstr>Налоговые доходы Лискинского муниципального района на 2020 год – 763 066,0 тыс. рублей</vt:lpstr>
      <vt:lpstr>Неналоговые доходы Лискинского муниципального района на 2020 год – 118 263,0 тыс. рублей</vt:lpstr>
      <vt:lpstr>Безвозмездные поступления в бюджет Лискинского муниципального района на 2020 год – 1 332 417,7 тыс. руб.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2020 год</vt:lpstr>
      <vt:lpstr>«Программная» структура расходов Лискинского муниципального района  на 2020-2022 года</vt:lpstr>
      <vt:lpstr>«Программная» структура расходов Лискинского муниципального района  на 2020-2022 года</vt:lpstr>
      <vt:lpstr>«Программная» структура расходов Лискинского муниципального района  на 2020-2022 года</vt:lpstr>
      <vt:lpstr>«Программная» структура расходов Лискинского муниципального района  на 2020-2022 года</vt:lpstr>
      <vt:lpstr>Публичные нормативные обязательства Лискинского муниципального района на 2020 - 2022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2020 - 2022 года</vt:lpstr>
      <vt:lpstr>Межбюджетные трансферты из бюджета муниципального района бюджетам поселений на период 2020 - 2022 годы</vt:lpstr>
      <vt:lpstr>Источники финансирования дефицита бюджета</vt:lpstr>
      <vt:lpstr>Источники внутреннего финансирования дефицита  районного бюджета на 2020 год и плановый период 2021-2022 г.г.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Лескина Юлия Александровна</cp:lastModifiedBy>
  <cp:revision>264</cp:revision>
  <cp:lastPrinted>2019-01-29T08:56:03Z</cp:lastPrinted>
  <dcterms:created xsi:type="dcterms:W3CDTF">2015-04-13T12:32:27Z</dcterms:created>
  <dcterms:modified xsi:type="dcterms:W3CDTF">2020-03-11T10:10:02Z</dcterms:modified>
</cp:coreProperties>
</file>