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43148522091E-2"/>
          <c:y val="0"/>
          <c:w val="0.68593470074718565"/>
          <c:h val="0.943775133024201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74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95"/>
                  <c:y val="-7.5708714535262941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0.40600000000000003</c:v>
                </c:pt>
                <c:pt idx="1">
                  <c:v>7.6999999999999999E-2</c:v>
                </c:pt>
                <c:pt idx="2">
                  <c:v>0.51700000000000002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582"/>
          <c:y val="0.59021048564388512"/>
          <c:w val="0.33789172234840803"/>
          <c:h val="0.3727661813697122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629"/>
          <c:w val="0.99203621788590557"/>
          <c:h val="0.65684329668484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519610</c:v>
                </c:pt>
                <c:pt idx="1">
                  <c:v>57500</c:v>
                </c:pt>
                <c:pt idx="2">
                  <c:v>7770</c:v>
                </c:pt>
                <c:pt idx="3">
                  <c:v>49198</c:v>
                </c:pt>
                <c:pt idx="4">
                  <c:v>8024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55913682727213343"/>
          <c:h val="0.3552351089656165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83E-2"/>
          <c:y val="0.4397226141491804"/>
          <c:w val="0.9671294222496023"/>
          <c:h val="0.496624527754119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53729</c:v>
                </c:pt>
                <c:pt idx="1">
                  <c:v>40066</c:v>
                </c:pt>
                <c:pt idx="2">
                  <c:v>13550</c:v>
                </c:pt>
                <c:pt idx="3">
                  <c:v>15400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44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798962.4</c:v>
                </c:pt>
                <c:pt idx="1">
                  <c:v>29909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7.4172919356289696E-2</c:v>
                </c:pt>
                <c:pt idx="1">
                  <c:v>7.5730338190314874E-3</c:v>
                </c:pt>
                <c:pt idx="2">
                  <c:v>5.699385857493703E-2</c:v>
                </c:pt>
                <c:pt idx="3">
                  <c:v>2.8999589407206729E-2</c:v>
                </c:pt>
                <c:pt idx="4">
                  <c:v>5.0812614011566128E-4</c:v>
                </c:pt>
                <c:pt idx="5">
                  <c:v>1.7032302714682229E-2</c:v>
                </c:pt>
                <c:pt idx="6">
                  <c:v>0.6893994077276826</c:v>
                </c:pt>
                <c:pt idx="7">
                  <c:v>5.5392467286478793E-3</c:v>
                </c:pt>
                <c:pt idx="8">
                  <c:v>3.6059977694972496E-2</c:v>
                </c:pt>
                <c:pt idx="9">
                  <c:v>4.0544435172906726E-3</c:v>
                </c:pt>
                <c:pt idx="10">
                  <c:v>7.9667094319143678E-2</c:v>
                </c:pt>
              </c:numCache>
            </c:numRef>
          </c:val>
        </c:ser>
        <c:dLbls>
          <c:showVal val="1"/>
        </c:dLbls>
        <c:overlap val="-25"/>
        <c:axId val="110999808"/>
        <c:axId val="110998272"/>
      </c:barChart>
      <c:valAx>
        <c:axId val="110998272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999808"/>
        <c:crosses val="autoZero"/>
        <c:crossBetween val="between"/>
      </c:valAx>
      <c:catAx>
        <c:axId val="110999808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998272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2018 год и плановый период 2019-2020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 128 от 22.12.2017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2018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2018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648 754,0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2018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122 745,0 тыс.рублей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2018 год –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828 871,4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1 600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370,4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654 438,1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1 708 755,1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648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754,0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689 862,0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738 351,0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122 745,0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112 938,0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114 107,0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828 871,4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851 638,1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856 297,1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2018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1 637 388,7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1 680 780,8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1 600 020,0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1 637 303,7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1 680 774,8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1 600 010,9</a:t>
                      </a: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1 111 317,4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1 151 319,9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1 179 598,2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11 439,0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1 612,0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16 354,9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65 984,6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13 629,2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52 325,0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54 183,0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58 597,0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78 486,5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78 820,7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79 547,7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183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93 321,1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82682,5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155 196,0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120 029,0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124 325,0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106 852,0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106 142,0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107 375,0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142983"/>
          <a:ext cx="8572561" cy="5098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663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455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6632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358 ,2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74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0,0,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377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програмная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85,0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9,1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74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аппаратов судов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74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43 097,2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84 212,0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2018 - 2020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6 269,0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643998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129 417,8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159 094,9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9 069,9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125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9 069,9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9 069,9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9 069,9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9 069,9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п.г.т.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Давыдовка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27 072,0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16 700,0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1 503,0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41 419,0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32 937,0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800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41 419,0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32 937,0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9"/>
          <a:ext cx="8715435" cy="5661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7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41 419,0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32 937,0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41 419,0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32 937,0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 СОШ № 10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41 419,0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32 937,0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343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057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Ремонто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-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667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67 458,3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67 458,3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48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67 458,3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67 458,3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76 734,9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67 458,3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 площадки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1 362,0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2018 - 2020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37 280,0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35 881,0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36 356,0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83 326,0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48 958,0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52 779,0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843,9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121 449,9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85 109,0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89 405,0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2018 год и плановый период 2019-2020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37 018,3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69 439,9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-24 523,1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-93 678,8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-93 678,8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130 697,1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69 439,9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-24 523,1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165 697,1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235 137,0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210 613,9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-35 000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-165 697,1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-235 137,0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2018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99 624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54 442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2018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648 754,0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122 745,0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828 871,4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600 370,4 </a:t>
            </a:r>
            <a:r>
              <a:rPr lang="ru-RU" sz="2200" b="1" dirty="0" smtClean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18 744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19 202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130 446,0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6 638,7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59 044,2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47 483,6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9 069,9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1 128 814,8тыс.руб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27 888,5тыс.руб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832,0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93 321,1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12 400,0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121 449,9тыс.руб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1 637 388,7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2522</TotalTime>
  <Words>2377</Words>
  <Application>Microsoft Office PowerPoint</Application>
  <PresentationFormat>Экран (4:3)</PresentationFormat>
  <Paragraphs>544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2018 год</vt:lpstr>
      <vt:lpstr>Доходы бюджета района</vt:lpstr>
      <vt:lpstr>Доходы на 2018 год</vt:lpstr>
      <vt:lpstr>Налоговые доходы Лискинского муниципального района на 2018 год – 648 754,0 тыс. рублей</vt:lpstr>
      <vt:lpstr>Неналоговые доходы Лискинского муниципального района на 2018 год – 122 745,0 тыс.рублей</vt:lpstr>
      <vt:lpstr>Безвозмездные поступления в бюджет Лискинского муниципального района на 2018 год – 828 871,4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2018 год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Публичные нормативные обязательства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Межбюджетные трансферты из бюджета муниципального района бюджетам поселений на период 2018 - 2020 годы</vt:lpstr>
      <vt:lpstr>Источники финансирования дефицита бюджета</vt:lpstr>
      <vt:lpstr>Источники внутреннего финансирования дефицита  районного бюджета на 2018 год и плановый период 2019-2020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210</cp:revision>
  <dcterms:created xsi:type="dcterms:W3CDTF">2015-04-13T12:32:27Z</dcterms:created>
  <dcterms:modified xsi:type="dcterms:W3CDTF">2018-01-23T05:26:38Z</dcterms:modified>
</cp:coreProperties>
</file>