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76" r:id="rId10"/>
    <p:sldId id="277" r:id="rId11"/>
    <p:sldId id="278" r:id="rId12"/>
    <p:sldId id="264" r:id="rId13"/>
    <p:sldId id="265" r:id="rId14"/>
    <p:sldId id="266" r:id="rId15"/>
    <p:sldId id="267" r:id="rId16"/>
    <p:sldId id="270" r:id="rId17"/>
    <p:sldId id="279" r:id="rId18"/>
    <p:sldId id="280" r:id="rId19"/>
    <p:sldId id="272" r:id="rId20"/>
    <p:sldId id="273" r:id="rId21"/>
    <p:sldId id="274" r:id="rId22"/>
    <p:sldId id="275" r:id="rId23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0099"/>
    <a:srgbClr val="660033"/>
    <a:srgbClr val="0000FF"/>
    <a:srgbClr val="000066"/>
    <a:srgbClr val="990099"/>
    <a:srgbClr val="CC0066"/>
    <a:srgbClr val="3333FF"/>
    <a:srgbClr val="003300"/>
    <a:srgbClr val="66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303692558316281E-2"/>
          <c:y val="0"/>
          <c:w val="0.68593470074718565"/>
          <c:h val="0.9437751330241974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559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Percent val="1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16214185233652742"/>
                  <c:y val="-7.5708714535262636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53%</a:t>
                    </a:r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0.34100000000000014</c:v>
                </c:pt>
                <c:pt idx="1">
                  <c:v>8.0000000000000016E-2</c:v>
                </c:pt>
                <c:pt idx="2">
                  <c:v>0.57900000000000007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229005328410127"/>
          <c:y val="0.5902104856438829"/>
          <c:w val="0.33789172234840653"/>
          <c:h val="0.37276618136971007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0948194838281406"/>
          <c:w val="0.99203621788590557"/>
          <c:h val="0.6568432966848392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7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остальные 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491113</c:v>
                </c:pt>
                <c:pt idx="1">
                  <c:v>63160</c:v>
                </c:pt>
                <c:pt idx="2">
                  <c:v>8265</c:v>
                </c:pt>
                <c:pt idx="3">
                  <c:v>558.4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2870577750403661E-2"/>
          <c:y val="0.43972261414917924"/>
          <c:w val="0.96712942224959786"/>
          <c:h val="0.496624527754117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57007.6</c:v>
                </c:pt>
                <c:pt idx="1">
                  <c:v>34319</c:v>
                </c:pt>
                <c:pt idx="2">
                  <c:v>34144</c:v>
                </c:pt>
                <c:pt idx="3">
                  <c:v>7023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766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913150.9</c:v>
                </c:pt>
                <c:pt idx="1">
                  <c:v>42500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8"/>
  <c:chart>
    <c:title>
      <c:layout>
        <c:manualLayout>
          <c:xMode val="edge"/>
          <c:yMode val="edge"/>
          <c:x val="0.96684722222222264"/>
          <c:y val="0"/>
        </c:manualLayout>
      </c:layout>
    </c:title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54"/>
          <c:h val="0.9526207851477315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7.1999999999999995E-2</c:v>
                </c:pt>
                <c:pt idx="1">
                  <c:v>4.0000000000000027E-3</c:v>
                </c:pt>
                <c:pt idx="2">
                  <c:v>2.3E-2</c:v>
                </c:pt>
                <c:pt idx="3">
                  <c:v>4.5999999999999999E-2</c:v>
                </c:pt>
                <c:pt idx="4">
                  <c:v>9.7000000000000003E-2</c:v>
                </c:pt>
                <c:pt idx="5">
                  <c:v>1.4999999999999998E-2</c:v>
                </c:pt>
                <c:pt idx="6">
                  <c:v>0.63200000000000034</c:v>
                </c:pt>
                <c:pt idx="7">
                  <c:v>3.7999999999999999E-2</c:v>
                </c:pt>
                <c:pt idx="8">
                  <c:v>1.2E-2</c:v>
                </c:pt>
                <c:pt idx="9">
                  <c:v>3.0000000000000014E-3</c:v>
                </c:pt>
                <c:pt idx="10">
                  <c:v>5.8000000000000003E-2</c:v>
                </c:pt>
              </c:numCache>
            </c:numRef>
          </c:val>
        </c:ser>
        <c:dLbls>
          <c:showVal val="1"/>
        </c:dLbls>
        <c:overlap val="-25"/>
        <c:axId val="99853440"/>
        <c:axId val="99876224"/>
      </c:barChart>
      <c:valAx>
        <c:axId val="99876224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99853440"/>
        <c:crosses val="autoZero"/>
        <c:crossBetween val="between"/>
      </c:valAx>
      <c:catAx>
        <c:axId val="99853440"/>
        <c:scaling>
          <c:orientation val="minMax"/>
        </c:scaling>
        <c:axPos val="l"/>
        <c:numFmt formatCode="0.0%" sourceLinked="1"/>
        <c:maj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99876224"/>
        <c:crosses val="autoZero"/>
        <c:auto val="1"/>
        <c:lblAlgn val="ctr"/>
        <c:lblOffset val="100"/>
      </c:catAx>
    </c:plotArea>
    <c:plotVisOnly val="1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Уточненный бюджет  Лискинского муниципального района Воронежской области на 2015 год и на плановый период 2016 и 2017 годов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Принят Советом народных депутатов Лискинского муниципального района от 23.10.2015г. № 9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2015 год – 132 493,6 тыс.рублей</a:t>
            </a:r>
            <a:endParaRPr lang="ru-RU" sz="2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2015 год – 955 650,9 тыс.рублей</a:t>
            </a:r>
            <a:endParaRPr lang="ru-RU" sz="2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643998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7"/>
          <a:ext cx="8715436" cy="4572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6099"/>
                <a:gridCol w="1986185"/>
                <a:gridCol w="1920925"/>
                <a:gridCol w="1872227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2400" b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651 </a:t>
                      </a:r>
                      <a:r>
                        <a:rPr lang="ru-RU" sz="2400" b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240,9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1 484 520,5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1 605 178,3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784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563 096,4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589 717,0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641 439,0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132 493,6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100 493,0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102 683,0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955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650,9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794 310,5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861 056,3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/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rgbClr val="0066FF"/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Функциональная</a:t>
            </a:r>
            <a:r>
              <a:rPr lang="ru-RU" sz="1600" dirty="0">
                <a:solidFill>
                  <a:srgbClr val="FFFF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990099"/>
                </a:solidFill>
              </a:rPr>
              <a:t>Экономическая</a:t>
            </a:r>
            <a:r>
              <a:rPr lang="ru-RU" sz="1600" dirty="0">
                <a:solidFill>
                  <a:srgbClr val="990099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Расходы  на 2015 год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2015 -2017 годы 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311" y="1000111"/>
          <a:ext cx="8501092" cy="57150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00829"/>
                <a:gridCol w="2000263"/>
              </a:tblGrid>
              <a:tr h="5000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2015 ГОД</a:t>
                      </a: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CC0099"/>
                          </a:solidFill>
                          <a:latin typeface="Times New Roman"/>
                        </a:rPr>
                        <a:t>ВСЕГО РАСХОДОВ:</a:t>
                      </a:r>
                      <a:br>
                        <a:rPr lang="ru-RU" sz="1400" b="1" i="0" u="none" strike="noStrike">
                          <a:solidFill>
                            <a:srgbClr val="CC0099"/>
                          </a:solidFill>
                          <a:latin typeface="Times New Roman"/>
                        </a:rPr>
                      </a:br>
                      <a:endParaRPr lang="ru-RU" sz="1400" b="1" i="0" u="none" strike="noStrike">
                        <a:solidFill>
                          <a:srgbClr val="CC0099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CC0099"/>
                          </a:solidFill>
                          <a:latin typeface="Times New Roman"/>
                        </a:rPr>
                        <a:t>1 777 246,9</a:t>
                      </a:r>
                      <a:endParaRPr lang="ru-RU" sz="1400" b="1" i="0" u="none" strike="noStrike" dirty="0">
                        <a:solidFill>
                          <a:srgbClr val="CC0099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ОБЩЕСТВЕННОГО ПОРЯДКА И ПРОТИВОДЕЙСТВИЕ ПРЕСТУПНОСТИ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488,9</a:t>
                      </a: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 Комплексные меры профилактики правонарушений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414,0</a:t>
                      </a: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 Комплексные меры противодействия злоупотреблению наркотиками и их незаконному обороту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74,9</a:t>
                      </a: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ОБРАЗОВАНИЯ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1 049 352,3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дошкольного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220 860,2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общего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603 137,1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дополнительного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58 462,0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Организация отдыха и оздоровления детей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9 829,6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Другие вопросы в области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14 950,0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Строительство и реконструкция учреждений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96 160,0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Реализация молодежной политики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280,0</a:t>
                      </a: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Социализация детей – сирот и детей,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нуждающихся в защите государства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45 673,4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2015 -2017 годы 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3" y="1000111"/>
          <a:ext cx="8715435" cy="51728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4745"/>
                <a:gridCol w="2050690"/>
              </a:tblGrid>
              <a:tr h="362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2015 ГОД</a:t>
                      </a:r>
                    </a:p>
                  </a:txBody>
                  <a:tcPr marL="9525" marR="9525" marT="9525" marB="0" anchor="ctr"/>
                </a:tc>
              </a:tr>
              <a:tr h="42634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ПОДДЕРЖКА ГРАЖДАН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15 144,0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2634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И ПОДДЕРЖКА МАЛОГО И СРЕДНЕГО ПРЕДПРИНИМАТЕЛЬСТВА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328,0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2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ЗАЩИТА НАСЕЛЕНИЯ И ТЕРРИТОРИИ ОТ ЧРЕЗВЫЧАЙНЫХ СИТУАЦИЙ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4 753,0</a:t>
                      </a:r>
                    </a:p>
                  </a:txBody>
                  <a:tcPr marL="9525" marR="9525" marT="9525" marB="0" anchor="ctr"/>
                </a:tc>
              </a:tr>
              <a:tr h="42634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 ИМУЩЕСТВОМ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773,0</a:t>
                      </a:r>
                    </a:p>
                  </a:txBody>
                  <a:tcPr marL="9525" marR="9525" marT="9525" marB="0" anchor="ctr"/>
                </a:tc>
              </a:tr>
              <a:tr h="61077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СЕЛЬСКОГО ХОЗЯЙСТВА, ПРОИЗВОДСТВА ПИЩЕВЫХ ПРОДУКТОВ И ИНФРАСТРУКТУРЫ АГРОПРОДОВОЛЬСТВЕННОГО РЫНКА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138 658,8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2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сельского хозяйства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486,0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2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Устойчивое развитие сельских территорий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133 781,7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2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ТРАНСПОРТНОЙ СИСТЕМЫ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15 707,0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077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материально-технической базы организаций пассажирского автомобильного транспорта общего пользования, обновление транпортной системы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13 401,0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1017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Повышение безопасности дорожного движения и развитие дорожного хозяйства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119,0</a:t>
                      </a:r>
                    </a:p>
                  </a:txBody>
                  <a:tcPr marL="9525" marR="9525" marT="9525" marB="0" anchor="ctr"/>
                </a:tc>
              </a:tr>
              <a:tr h="362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Реконструкция и капитальный ремонт автомобильных дорог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2 187,0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2015 -2017 годы 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3" y="1000111"/>
          <a:ext cx="8715435" cy="5619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4745"/>
                <a:gridCol w="2050690"/>
              </a:tblGrid>
              <a:tr h="5000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2015 ГОД</a:t>
                      </a:r>
                    </a:p>
                  </a:txBody>
                  <a:tcPr marL="9525" marR="9525" marT="9525" marB="0" anchor="ctr"/>
                </a:tc>
              </a:tr>
              <a:tr h="3410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75 877,9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10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Библиотечное обслуживание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9 302,9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Музейная деятельность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15 312,0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10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Дополнительное образование детей в сфере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48 676,0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реализации муниципальной программы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2 587,0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5445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ЭНЕРГОЭФФЕКТИВНОСТЬ И РАЗВИТИЕ ЭНЕРГЕТИКИ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7 151,6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ФИЗИЧЕСКОЙ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40 555,0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СОДЕЙСТВИЕ РАЗВИТИЮ МУНИЦИПАЛЬНЫХ ОБРАЗОВАНИЙ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173 950,0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МУНИЦИПАЛЬНЫМИ ФИНАНСАМИ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153 156,0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491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МУНИЦИПАЛЬНОГ УПРАВЛЕНИЕ И ГРАЖДАНСКОЕ ОБЩЕСТВО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81 353,0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81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муниципальной службы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Информационное общество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646,0</a:t>
                      </a: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деятельности органов местного самоуправления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41 981,0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Служба технического обеспечения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38 666,0</a:t>
                      </a: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ДОСТУПНЫМ И КОМФОРТНЫМ ЖИЛЬЕМ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14 003,6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ДОСТУПНАЯ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СРЕДА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3994,8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НЕПРОГРАМНЫЕ РАСХОДЫ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2 000,0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2015-2017 годы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5"/>
          <a:ext cx="8401081" cy="54783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7676"/>
                <a:gridCol w="1357322"/>
                <a:gridCol w="1428760"/>
                <a:gridCol w="1357323"/>
              </a:tblGrid>
              <a:tr h="4735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9044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9234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9234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1590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1590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(ЛЬГОТНЫЙ ПРОЕЗД) САДОВОДОВ - ОГОРОДНИКОВ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95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899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 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2015-2017 годы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357297"/>
          <a:ext cx="8429685" cy="51435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3556"/>
                <a:gridCol w="1445920"/>
                <a:gridCol w="1735104"/>
                <a:gridCol w="1735105"/>
              </a:tblGrid>
              <a:tr h="52885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8147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33 670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31 872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33 016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24489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95 340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25 516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22 200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04358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Иные дотации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245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04358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129 255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57 388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55 216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7516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бюджета на 2015 год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0033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563 096,4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доходы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 132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493,6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955 650,9 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1 651 240,9  </a:t>
            </a:r>
            <a:r>
              <a:rPr lang="ru-RU" sz="2200" b="1" dirty="0"/>
              <a:t>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/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16 226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17 464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8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100 947,0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5 321,9  тыс.руб.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22 010,2 тыс.руб.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82 107,6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67 019,2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1 121 919,7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27 211,3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173 900,0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40 555,0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7 000,0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129 255,0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1 777 246,9 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/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/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 на 2015 год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2015 год – 563 096,4 тыс. рублей</a:t>
            </a:r>
            <a:endParaRPr lang="ru-RU" sz="2400" b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1297</TotalTime>
  <Words>1381</Words>
  <Application>Microsoft Office PowerPoint</Application>
  <PresentationFormat>Экран (4:3)</PresentationFormat>
  <Paragraphs>280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Основные показатели бюджета на 2015 год</vt:lpstr>
      <vt:lpstr>Доходы бюджета района</vt:lpstr>
      <vt:lpstr>Доходы на 2015 год</vt:lpstr>
      <vt:lpstr>Налоговые доходы Лискинского муниципального района на 2015 год – 563 096,4 тыс. рублей</vt:lpstr>
      <vt:lpstr>Неналоговые доходы Лискинского муниципального района на 2015 год – 132 493,6 тыс.рублей</vt:lpstr>
      <vt:lpstr>Безвозмездные поступления в бюджет Лискинского муниципального района на 2015 год – 955 650,9 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2015 год</vt:lpstr>
      <vt:lpstr>«Программная» структура расходов Лискинского муниципального района  на 2015 -2017 годы </vt:lpstr>
      <vt:lpstr>«Программная» структура расходов Лискинского муниципального района  на 2015 -2017 годы </vt:lpstr>
      <vt:lpstr>«Программная» структура расходов Лискинского муниципального района  на 2015 -2017 годы </vt:lpstr>
      <vt:lpstr>Публичные нормативные обязательства Лискинского муниципального района на 2015-2017 годы</vt:lpstr>
      <vt:lpstr>Межбюджетные трансферты из бюджета муниципального района бюджетам поселений на период 2015-2017 годы</vt:lpstr>
      <vt:lpstr>Источники финансирования дефицита бюджета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zayv</cp:lastModifiedBy>
  <cp:revision>116</cp:revision>
  <dcterms:created xsi:type="dcterms:W3CDTF">2015-04-13T12:32:27Z</dcterms:created>
  <dcterms:modified xsi:type="dcterms:W3CDTF">2015-11-19T06:45:30Z</dcterms:modified>
</cp:coreProperties>
</file>