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</p:sldMasterIdLst>
  <p:notesMasterIdLst>
    <p:notesMasterId r:id="rId31"/>
  </p:notesMasterIdLst>
  <p:sldIdLst>
    <p:sldId id="256" r:id="rId2"/>
    <p:sldId id="257" r:id="rId3"/>
    <p:sldId id="258" r:id="rId4"/>
    <p:sldId id="259" r:id="rId5"/>
    <p:sldId id="260" r:id="rId6"/>
    <p:sldId id="281" r:id="rId7"/>
    <p:sldId id="282" r:id="rId8"/>
    <p:sldId id="283" r:id="rId9"/>
    <p:sldId id="261" r:id="rId10"/>
    <p:sldId id="263" r:id="rId11"/>
    <p:sldId id="262" r:id="rId12"/>
    <p:sldId id="276" r:id="rId13"/>
    <p:sldId id="277" r:id="rId14"/>
    <p:sldId id="278" r:id="rId15"/>
    <p:sldId id="264" r:id="rId16"/>
    <p:sldId id="265" r:id="rId17"/>
    <p:sldId id="266" r:id="rId18"/>
    <p:sldId id="267" r:id="rId19"/>
    <p:sldId id="270" r:id="rId20"/>
    <p:sldId id="279" r:id="rId21"/>
    <p:sldId id="280" r:id="rId22"/>
    <p:sldId id="272" r:id="rId23"/>
    <p:sldId id="284" r:id="rId24"/>
    <p:sldId id="285" r:id="rId25"/>
    <p:sldId id="286" r:id="rId26"/>
    <p:sldId id="273" r:id="rId27"/>
    <p:sldId id="274" r:id="rId28"/>
    <p:sldId id="287" r:id="rId29"/>
    <p:sldId id="275" r:id="rId30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C0099"/>
    <a:srgbClr val="990099"/>
    <a:srgbClr val="003300"/>
    <a:srgbClr val="CC0066"/>
    <a:srgbClr val="660033"/>
    <a:srgbClr val="000066"/>
    <a:srgbClr val="CC3300"/>
    <a:srgbClr val="92D050"/>
    <a:srgbClr val="0000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19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1.7303692558316281E-2"/>
          <c:y val="0"/>
          <c:w val="0.68593470074718565"/>
          <c:h val="0.9437751330242000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0.1622869672375519"/>
                  <c:y val="3.1474205142725677E-2"/>
                </c:manualLayout>
              </c:layout>
              <c:spPr/>
              <c:txPr>
                <a:bodyPr/>
                <a:lstStyle/>
                <a:p>
                  <a:pPr>
                    <a:defRPr sz="2800"/>
                  </a:pPr>
                  <a:endParaRPr lang="ru-RU"/>
                </a:p>
              </c:txPr>
              <c:showPercent val="1"/>
            </c:dLbl>
            <c:dLbl>
              <c:idx val="1"/>
              <c:spPr/>
              <c:txPr>
                <a:bodyPr/>
                <a:lstStyle/>
                <a:p>
                  <a:pPr>
                    <a:defRPr sz="2800"/>
                  </a:pPr>
                  <a:endParaRPr lang="ru-RU"/>
                </a:p>
              </c:txPr>
            </c:dLbl>
            <c:dLbl>
              <c:idx val="2"/>
              <c:layout>
                <c:manualLayout>
                  <c:x val="0.16214185233652773"/>
                  <c:y val="-7.570871453526283E-2"/>
                </c:manualLayout>
              </c:layout>
              <c:tx>
                <c:rich>
                  <a:bodyPr/>
                  <a:lstStyle/>
                  <a:p>
                    <a:r>
                      <a:rPr lang="en-US" sz="2800" dirty="0"/>
                      <a:t>53%</a:t>
                    </a:r>
                  </a:p>
                </c:rich>
              </c:tx>
              <c:showPercent val="1"/>
            </c:dLbl>
            <c:showPercent val="1"/>
            <c:showLeaderLines val="1"/>
          </c:dLbls>
          <c:cat>
            <c:strRef>
              <c:f>Лист1!$A$2:$A$4</c:f>
              <c:strCache>
                <c:ptCount val="3"/>
                <c:pt idx="0">
                  <c:v>Налоговые доходы</c:v>
                </c:pt>
                <c:pt idx="1">
                  <c:v>Неналоговые доходы</c:v>
                </c:pt>
                <c:pt idx="2">
                  <c:v>Безвозмездные поступления</c:v>
                </c:pt>
              </c:strCache>
            </c:strRef>
          </c:cat>
          <c:val>
            <c:numRef>
              <c:f>Лист1!$B$2:$B$4</c:f>
              <c:numCache>
                <c:formatCode>0.0%</c:formatCode>
                <c:ptCount val="3"/>
                <c:pt idx="0">
                  <c:v>0.3600000000000001</c:v>
                </c:pt>
                <c:pt idx="1">
                  <c:v>9.5000000000000043E-2</c:v>
                </c:pt>
                <c:pt idx="2">
                  <c:v>0.54500000000000004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ayout>
        <c:manualLayout>
          <c:xMode val="edge"/>
          <c:yMode val="edge"/>
          <c:x val="0.64229005328410382"/>
          <c:y val="0.59021048564388412"/>
          <c:w val="0.33789172234840742"/>
          <c:h val="0.37276618136971129"/>
        </c:manualLayout>
      </c:layout>
      <c:txPr>
        <a:bodyPr/>
        <a:lstStyle/>
        <a:p>
          <a:pPr>
            <a:defRPr sz="2000"/>
          </a:pPr>
          <a:endParaRPr lang="ru-RU"/>
        </a:p>
      </c:txPr>
    </c:legend>
    <c:plotVisOnly val="1"/>
  </c:chart>
  <c:spPr>
    <a:gradFill rotWithShape="1">
      <a:gsLst>
        <a:gs pos="0">
          <a:schemeClr val="accent6">
            <a:tint val="15000"/>
            <a:satMod val="250000"/>
          </a:schemeClr>
        </a:gs>
        <a:gs pos="49000">
          <a:schemeClr val="accent6">
            <a:tint val="50000"/>
            <a:satMod val="200000"/>
          </a:schemeClr>
        </a:gs>
        <a:gs pos="49100">
          <a:schemeClr val="accent6">
            <a:tint val="64000"/>
            <a:satMod val="160000"/>
          </a:schemeClr>
        </a:gs>
        <a:gs pos="92000">
          <a:schemeClr val="accent6">
            <a:tint val="50000"/>
            <a:satMod val="200000"/>
          </a:schemeClr>
        </a:gs>
        <a:gs pos="100000">
          <a:schemeClr val="accent6">
            <a:tint val="43000"/>
            <a:satMod val="190000"/>
          </a:schemeClr>
        </a:gs>
      </a:gsLst>
      <a:lin ang="5400000" scaled="1"/>
    </a:gradFill>
    <a:ln w="11430" cap="flat" cmpd="sng" algn="ctr">
      <a:solidFill>
        <a:schemeClr val="accent6"/>
      </a:solidFill>
      <a:prstDash val="solid"/>
    </a:ln>
    <a:effectLst>
      <a:outerShdw blurRad="50800" dist="25000" dir="5400000" rotWithShape="0">
        <a:schemeClr val="accent6">
          <a:shade val="30000"/>
          <a:satMod val="150000"/>
          <a:alpha val="38000"/>
        </a:schemeClr>
      </a:outerShdw>
    </a:effectLst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0"/>
          <c:y val="0.30948194838281529"/>
          <c:w val="0.99203621788590557"/>
          <c:h val="0.6568432966848425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Налоговые доходы Лискинского муниципального района на 2015 год - 544165 тыс. рублей</c:v>
                </c:pt>
              </c:strCache>
            </c:strRef>
          </c:tx>
          <c:explosion val="27"/>
          <c:dLbls>
            <c:showPercent val="1"/>
            <c:showLeaderLines val="1"/>
          </c:dLbls>
          <c:cat>
            <c:strRef>
              <c:f>Лист1!$A$2:$A$5</c:f>
              <c:strCache>
                <c:ptCount val="4"/>
                <c:pt idx="0">
                  <c:v>налог на доходы физических лиц</c:v>
                </c:pt>
                <c:pt idx="1">
                  <c:v>единый налог на вмененный доход</c:v>
                </c:pt>
                <c:pt idx="2">
                  <c:v>госпошлина</c:v>
                </c:pt>
                <c:pt idx="3">
                  <c:v>остальные налоговые доходы</c:v>
                </c:pt>
              </c:strCache>
            </c:strRef>
          </c:cat>
          <c:val>
            <c:numRef>
              <c:f>Лист1!$B$2:$B$5</c:f>
              <c:numCache>
                <c:formatCode>#,##0</c:formatCode>
                <c:ptCount val="4"/>
                <c:pt idx="0">
                  <c:v>481150</c:v>
                </c:pt>
                <c:pt idx="1">
                  <c:v>65500</c:v>
                </c:pt>
                <c:pt idx="2">
                  <c:v>9934</c:v>
                </c:pt>
                <c:pt idx="3">
                  <c:v>1480</c:v>
                </c:pt>
              </c:numCache>
            </c:numRef>
          </c:val>
        </c:ser>
        <c:dLbls>
          <c:showPercent val="1"/>
        </c:dLbls>
      </c:pie3DChart>
    </c:plotArea>
    <c:legend>
      <c:legendPos val="t"/>
      <c:layout>
        <c:manualLayout>
          <c:xMode val="edge"/>
          <c:yMode val="edge"/>
          <c:x val="0.13633229445971198"/>
          <c:y val="1.4611837122120058E-2"/>
          <c:w val="0.79041740683778139"/>
          <c:h val="0.25634953355257478"/>
        </c:manualLayout>
      </c:layout>
      <c:txPr>
        <a:bodyPr/>
        <a:lstStyle/>
        <a:p>
          <a:pPr>
            <a:defRPr sz="2000">
              <a:latin typeface="Bookman Old Style" pitchFamily="18" charset="0"/>
            </a:defRPr>
          </a:pPr>
          <a:endParaRPr lang="ru-RU"/>
        </a:p>
      </c:txPr>
    </c:legend>
    <c:plotVisOnly val="1"/>
  </c:chart>
  <c:spPr>
    <a:solidFill>
      <a:schemeClr val="accent3">
        <a:lumMod val="40000"/>
        <a:lumOff val="60000"/>
      </a:schemeClr>
    </a:solidFill>
    <a:ln>
      <a:solidFill>
        <a:schemeClr val="accent3">
          <a:lumMod val="75000"/>
        </a:schemeClr>
      </a:solidFill>
    </a:ln>
  </c:spPr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3.2870577750403786E-2"/>
          <c:y val="0.4397226141491799"/>
          <c:w val="0.96712942224960075"/>
          <c:h val="0.4966245277541184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9"/>
          <c:dLbls>
            <c:showPercent val="1"/>
            <c:showLeaderLines val="1"/>
          </c:dLbls>
          <c:cat>
            <c:strRef>
              <c:f>Лист1!$A$2:$A$5</c:f>
              <c:strCache>
                <c:ptCount val="4"/>
                <c:pt idx="0">
                  <c:v>доходы от использования имущества, находящегося в государственной и муниципальной собственности</c:v>
                </c:pt>
                <c:pt idx="1">
                  <c:v>доходы от оказания платных услуг и компенсации затрат государства</c:v>
                </c:pt>
                <c:pt idx="2">
                  <c:v>доходы от продажи материальных и нематериальных активов</c:v>
                </c:pt>
                <c:pt idx="3">
                  <c:v>остальные неналоговые доходы</c:v>
                </c:pt>
              </c:strCache>
            </c:strRef>
          </c:cat>
          <c:val>
            <c:numRef>
              <c:f>Лист1!$B$2:$B$5</c:f>
              <c:numCache>
                <c:formatCode>#,##0</c:formatCode>
                <c:ptCount val="4"/>
                <c:pt idx="0">
                  <c:v>56894</c:v>
                </c:pt>
                <c:pt idx="1">
                  <c:v>39638</c:v>
                </c:pt>
                <c:pt idx="2">
                  <c:v>43002</c:v>
                </c:pt>
                <c:pt idx="3">
                  <c:v>8529</c:v>
                </c:pt>
              </c:numCache>
            </c:numRef>
          </c:val>
        </c:ser>
        <c:dLbls>
          <c:showPercent val="1"/>
        </c:dLbls>
      </c:pie3DChart>
    </c:plotArea>
    <c:legend>
      <c:legendPos val="t"/>
      <c:layout>
        <c:manualLayout>
          <c:xMode val="edge"/>
          <c:yMode val="edge"/>
          <c:x val="6.2951650780494542E-2"/>
          <c:y val="5.4974433406689074E-2"/>
          <c:w val="0.92034732716094458"/>
          <c:h val="0.38801579936232866"/>
        </c:manualLayout>
      </c:layout>
      <c:txPr>
        <a:bodyPr/>
        <a:lstStyle/>
        <a:p>
          <a:pPr>
            <a:defRPr sz="2000">
              <a:latin typeface="Bookman Old Style" pitchFamily="18" charset="0"/>
            </a:defRPr>
          </a:pPr>
          <a:endParaRPr lang="ru-RU"/>
        </a:p>
      </c:txPr>
    </c:legend>
    <c:plotVisOnly val="1"/>
  </c:chart>
  <c:spPr>
    <a:solidFill>
      <a:schemeClr val="accent5">
        <a:lumMod val="40000"/>
        <a:lumOff val="60000"/>
      </a:schemeClr>
    </a:solidFill>
    <a:ln>
      <a:solidFill>
        <a:schemeClr val="accent5">
          <a:lumMod val="75000"/>
        </a:schemeClr>
      </a:solidFill>
    </a:ln>
  </c:spPr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3.3250044327482103E-2"/>
          <c:y val="0.19627318284895484"/>
          <c:w val="0.94897230232276009"/>
          <c:h val="0.7779653388782987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1"/>
            <c:explosion val="18"/>
          </c:dPt>
          <c:dLbls>
            <c:dLbl>
              <c:idx val="1"/>
              <c:layout>
                <c:manualLayout>
                  <c:x val="4.7521102214507685E-2"/>
                  <c:y val="6.6525582259505375E-2"/>
                </c:manualLayout>
              </c:layout>
              <c:showPercent val="1"/>
            </c:dLbl>
            <c:showPercent val="1"/>
            <c:showLeaderLines val="1"/>
          </c:dLbls>
          <c:cat>
            <c:strRef>
              <c:f>Лист1!$A$2:$A$3</c:f>
              <c:strCache>
                <c:ptCount val="2"/>
                <c:pt idx="0">
                  <c:v>безвозмездные поступления от других бюджетов</c:v>
                </c:pt>
                <c:pt idx="1">
                  <c:v>прочие безвозмездные поступления</c:v>
                </c:pt>
              </c:strCache>
            </c:strRef>
          </c:cat>
          <c:val>
            <c:numRef>
              <c:f>Лист1!$B$2:$B$3</c:f>
              <c:numCache>
                <c:formatCode>#,##0</c:formatCode>
                <c:ptCount val="2"/>
                <c:pt idx="0">
                  <c:v>818959.4</c:v>
                </c:pt>
                <c:pt idx="1">
                  <c:v>25470</c:v>
                </c:pt>
              </c:numCache>
            </c:numRef>
          </c:val>
        </c:ser>
        <c:dLbls>
          <c:showPercent val="1"/>
        </c:dLbls>
      </c:pie3DChart>
      <c:spPr>
        <a:gradFill rotWithShape="1">
          <a:gsLst>
            <a:gs pos="0">
              <a:schemeClr val="accent3">
                <a:tint val="98000"/>
                <a:shade val="25000"/>
                <a:satMod val="250000"/>
              </a:schemeClr>
            </a:gs>
            <a:gs pos="68000">
              <a:schemeClr val="accent3">
                <a:tint val="86000"/>
                <a:satMod val="115000"/>
              </a:schemeClr>
            </a:gs>
            <a:gs pos="100000">
              <a:schemeClr val="accent3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 w="9525" cap="flat" cmpd="sng" algn="ctr">
          <a:solidFill>
            <a:schemeClr val="accent3">
              <a:shade val="50000"/>
              <a:satMod val="10300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shade val="9000"/>
              <a:satMod val="105000"/>
              <a:alpha val="48000"/>
            </a:schemeClr>
          </a:outerShdw>
        </a:effectLst>
      </c:spPr>
    </c:plotArea>
    <c:legend>
      <c:legendPos val="t"/>
      <c:txPr>
        <a:bodyPr/>
        <a:lstStyle/>
        <a:p>
          <a:pPr>
            <a:defRPr sz="2000">
              <a:latin typeface="Bookman Old Style" pitchFamily="18" charset="0"/>
            </a:defRPr>
          </a:pPr>
          <a:endParaRPr lang="ru-RU"/>
        </a:p>
      </c:txPr>
    </c:legend>
    <c:plotVisOnly val="1"/>
  </c:chart>
  <c:spPr>
    <a:solidFill>
      <a:schemeClr val="accent2">
        <a:lumMod val="20000"/>
        <a:lumOff val="80000"/>
      </a:schemeClr>
    </a:solidFill>
    <a:ln>
      <a:solidFill>
        <a:schemeClr val="accent2">
          <a:lumMod val="75000"/>
        </a:schemeClr>
      </a:solidFill>
    </a:ln>
  </c:spPr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8"/>
  <c:chart>
    <c:title>
      <c:layout>
        <c:manualLayout>
          <c:xMode val="edge"/>
          <c:yMode val="edge"/>
          <c:x val="0.96684722222222264"/>
          <c:y val="0"/>
        </c:manualLayout>
      </c:layout>
    </c:title>
    <c:plotArea>
      <c:layout>
        <c:manualLayout>
          <c:layoutTarget val="inner"/>
          <c:xMode val="edge"/>
          <c:yMode val="edge"/>
          <c:x val="0.49559131671041118"/>
          <c:y val="2.3818299022503712E-2"/>
          <c:w val="0.50440868328958965"/>
          <c:h val="0.95262078514773152"/>
        </c:manualLayout>
      </c:layout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%</c:v>
                </c:pt>
              </c:strCache>
            </c:strRef>
          </c:tx>
          <c:dLbls>
            <c:dLbl>
              <c:idx val="3"/>
              <c:tx>
                <c:rich>
                  <a:bodyPr/>
                  <a:lstStyle/>
                  <a:p>
                    <a:r>
                      <a:rPr lang="ru-RU" sz="2000" dirty="0"/>
                      <a:t>
5%</a:t>
                    </a:r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2000"/>
                </a:pPr>
                <a:endParaRPr lang="ru-RU"/>
              </a:p>
            </c:txPr>
            <c:showVal val="1"/>
          </c:dLbls>
          <c:cat>
            <c:strRef>
              <c:f>Лист1!$A$2:$A$12</c:f>
              <c:strCache>
                <c:ptCount val="11"/>
                <c:pt idx="0">
                  <c:v>МЕЖБЮДЖЕТНЫЕ ТРАНСФЕРТЫ ОБЩЕГО ХАРАКТЕРА БЮДЖЕТАМ СУБЪЕКТОВ РОССИЙСКОЙ ФЕДЕРАЦИИ И МУНИЦИПАЛЬНЫХ ОБРАЗОВАНИЙ</c:v>
                </c:pt>
                <c:pt idx="1">
                  <c:v>ОБСЛУЖИВАНИЕ ГОСУДАРСТВЕННОГО И МУНИЦИПАЛЬНОГО ДОЛГА</c:v>
                </c:pt>
                <c:pt idx="2">
                  <c:v>ФИЗИЧЕСКАЯ КУЛЬТУРА И СПОРТ</c:v>
                </c:pt>
                <c:pt idx="3">
                  <c:v>СОЦИАЛЬНАЯ ПОЛИТИКА</c:v>
                </c:pt>
                <c:pt idx="4">
                  <c:v>ЗДРАВООХРАНЕНИЕ</c:v>
                </c:pt>
                <c:pt idx="5">
                  <c:v>КУЛЬТУРА, КИНЕМАТОГРАФИЯ</c:v>
                </c:pt>
                <c:pt idx="6">
                  <c:v>ОБРАЗОВАНИЕ</c:v>
                </c:pt>
                <c:pt idx="7">
                  <c:v>ЖИЛИЩНО-КОММУНАЛЬНОЕ ХОЗЯЙСТВО</c:v>
                </c:pt>
                <c:pt idx="8">
                  <c:v>НАЦИОНАЛЬНАЯ ЭКОНОМИКА</c:v>
                </c:pt>
                <c:pt idx="9">
                  <c:v>НАЦИОНАЛЬНАЯ БЕЗОПАСНОСТЬ И ПРАВООХРАНИТЕЛЬНАЯ ДЕЯТЕЛЬНОСТЬ</c:v>
                </c:pt>
                <c:pt idx="10">
                  <c:v>ОБЩЕГОСУДАРСТВЕННЫЕ ВОПРОСЫ</c:v>
                </c:pt>
              </c:strCache>
            </c:strRef>
          </c:cat>
          <c:val>
            <c:numRef>
              <c:f>Лист1!$B$2:$B$12</c:f>
              <c:numCache>
                <c:formatCode>0.0%</c:formatCode>
                <c:ptCount val="11"/>
                <c:pt idx="0">
                  <c:v>8.1000000000000003E-2</c:v>
                </c:pt>
                <c:pt idx="1">
                  <c:v>9.0000000000000028E-3</c:v>
                </c:pt>
                <c:pt idx="2">
                  <c:v>3.0000000000000002E-2</c:v>
                </c:pt>
                <c:pt idx="3">
                  <c:v>4.8000000000000001E-2</c:v>
                </c:pt>
                <c:pt idx="4" formatCode="0.00%">
                  <c:v>3.0000000000000019E-4</c:v>
                </c:pt>
                <c:pt idx="5">
                  <c:v>1.900000000000001E-2</c:v>
                </c:pt>
                <c:pt idx="6">
                  <c:v>0.7120000000000003</c:v>
                </c:pt>
                <c:pt idx="7">
                  <c:v>2.5999999999999999E-2</c:v>
                </c:pt>
                <c:pt idx="8">
                  <c:v>5.0000000000000027E-3</c:v>
                </c:pt>
                <c:pt idx="9">
                  <c:v>5.0000000000000027E-3</c:v>
                </c:pt>
                <c:pt idx="10">
                  <c:v>6.5000000000000002E-2</c:v>
                </c:pt>
              </c:numCache>
            </c:numRef>
          </c:val>
        </c:ser>
        <c:dLbls>
          <c:showVal val="1"/>
        </c:dLbls>
        <c:overlap val="-25"/>
        <c:axId val="110867584"/>
        <c:axId val="110857600"/>
      </c:barChart>
      <c:valAx>
        <c:axId val="110857600"/>
        <c:scaling>
          <c:orientation val="minMax"/>
        </c:scaling>
        <c:delete val="1"/>
        <c:axPos val="b"/>
        <c:numFmt formatCode="0.0%" sourceLinked="1"/>
        <c:majorTickMark val="none"/>
        <c:tickLblPos val="none"/>
        <c:crossAx val="110867584"/>
        <c:crosses val="autoZero"/>
        <c:crossBetween val="between"/>
      </c:valAx>
      <c:catAx>
        <c:axId val="110867584"/>
        <c:scaling>
          <c:orientation val="minMax"/>
        </c:scaling>
        <c:axPos val="l"/>
        <c:numFmt formatCode="0.0%" sourceLinked="1"/>
        <c:majorTickMark val="none"/>
        <c:tickLblPos val="nextTo"/>
        <c:txPr>
          <a:bodyPr/>
          <a:lstStyle/>
          <a:p>
            <a:pPr>
              <a:defRPr>
                <a:solidFill>
                  <a:srgbClr val="CC0066"/>
                </a:solidFill>
              </a:defRPr>
            </a:pPr>
            <a:endParaRPr lang="ru-RU"/>
          </a:p>
        </c:txPr>
        <c:crossAx val="110857600"/>
        <c:crosses val="autoZero"/>
        <c:auto val="1"/>
        <c:lblAlgn val="ctr"/>
        <c:lblOffset val="100"/>
      </c:catAx>
    </c:plotArea>
    <c:plotVisOnly val="1"/>
  </c:chart>
  <c:spPr>
    <a:gradFill rotWithShape="1">
      <a:gsLst>
        <a:gs pos="0">
          <a:schemeClr val="accent3">
            <a:tint val="70000"/>
            <a:satMod val="130000"/>
          </a:schemeClr>
        </a:gs>
        <a:gs pos="43000">
          <a:schemeClr val="accent3">
            <a:tint val="44000"/>
            <a:satMod val="165000"/>
          </a:schemeClr>
        </a:gs>
        <a:gs pos="93000">
          <a:schemeClr val="accent3">
            <a:tint val="15000"/>
            <a:satMod val="165000"/>
          </a:schemeClr>
        </a:gs>
        <a:gs pos="100000">
          <a:schemeClr val="accent3">
            <a:tint val="5000"/>
            <a:satMod val="250000"/>
          </a:schemeClr>
        </a:gs>
      </a:gsLst>
      <a:path path="circle">
        <a:fillToRect l="50000" t="130000" r="50000" b="-30000"/>
      </a:path>
    </a:gradFill>
    <a:ln w="9525" cap="flat" cmpd="sng" algn="ctr">
      <a:solidFill>
        <a:schemeClr val="accent3">
          <a:shade val="50000"/>
          <a:satMod val="103000"/>
        </a:schemeClr>
      </a:solidFill>
      <a:prstDash val="solid"/>
    </a:ln>
    <a:effectLst>
      <a:outerShdw blurRad="57150" dist="38100" dir="5400000" algn="ctr" rotWithShape="0">
        <a:schemeClr val="accent3">
          <a:shade val="9000"/>
          <a:satMod val="105000"/>
          <a:alpha val="48000"/>
        </a:schemeClr>
      </a:outerShdw>
    </a:effectLst>
  </c:spPr>
  <c:txPr>
    <a:bodyPr/>
    <a:lstStyle/>
    <a:p>
      <a:pPr>
        <a:defRPr sz="1200" b="1">
          <a:solidFill>
            <a:srgbClr val="CC0066"/>
          </a:solidFill>
          <a:latin typeface="Times New Roman" pitchFamily="18" charset="0"/>
          <a:ea typeface="+mn-ea"/>
          <a:cs typeface="Times New Roman" pitchFamily="18" charset="0"/>
        </a:defRPr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9353D9-8433-4D8E-86FC-392ADCE1CDAF}" type="datetimeFigureOut">
              <a:rPr lang="ru-RU" smtClean="0"/>
              <a:pPr/>
              <a:t>07.06.2016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DE0CB5-0E97-4184-96D3-F7A9C4CD803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DE0CB5-0E97-4184-96D3-F7A9C4CD803D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07.06.2016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07.06.2016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07.06.2016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07.06.2016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07.06.2016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07.06.2016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07.06.2016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07.06.2016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07.06.2016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07.06.2016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07.06.2016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CD6CF3B-B9F0-4116-BC09-D600605E07AC}" type="datetimeFigureOut">
              <a:rPr lang="ru-RU" smtClean="0"/>
              <a:pPr/>
              <a:t>07.06.2016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533400"/>
            <a:ext cx="9001156" cy="2895600"/>
          </a:xfrm>
        </p:spPr>
        <p:txBody>
          <a:bodyPr/>
          <a:lstStyle/>
          <a:p>
            <a:r>
              <a:rPr lang="ru-RU" sz="6000" dirty="0" smtClean="0">
                <a:solidFill>
                  <a:srgbClr val="FFFF00"/>
                </a:solidFill>
                <a:latin typeface="Bookman Old Style" pitchFamily="18" charset="0"/>
              </a:rPr>
              <a:t>БЮДЖЕТ ДЛЯ ГРАЖДАН</a:t>
            </a:r>
            <a:endParaRPr lang="ru-RU" sz="6000" dirty="0">
              <a:solidFill>
                <a:srgbClr val="FFFF00"/>
              </a:solidFill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00" y="4000504"/>
            <a:ext cx="7686546" cy="2000264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ru-RU" sz="3200" b="1" dirty="0" smtClean="0">
                <a:solidFill>
                  <a:srgbClr val="000099"/>
                </a:solidFill>
                <a:latin typeface="Bookman Old Style" pitchFamily="18" charset="0"/>
              </a:rPr>
              <a:t>Уточненный Бюджет  Лискинского муниципального района Воронежской области на 2016 год</a:t>
            </a:r>
          </a:p>
          <a:p>
            <a:pPr algn="ctr"/>
            <a:endParaRPr lang="ru-RU" b="1" dirty="0" smtClean="0">
              <a:solidFill>
                <a:srgbClr val="000099"/>
              </a:solidFill>
              <a:latin typeface="Bookman Old Style" pitchFamily="18" charset="0"/>
            </a:endParaRPr>
          </a:p>
          <a:p>
            <a:pPr algn="ctr"/>
            <a:r>
              <a:rPr lang="ru-RU" b="1" dirty="0" smtClean="0">
                <a:solidFill>
                  <a:srgbClr val="000099"/>
                </a:solidFill>
                <a:latin typeface="Bookman Old Style" pitchFamily="18" charset="0"/>
              </a:rPr>
              <a:t>Принят Советом народных депутатов Лискинского муниципального района от 03.06.2016г. </a:t>
            </a:r>
            <a:r>
              <a:rPr lang="ru-RU" b="1" smtClean="0">
                <a:solidFill>
                  <a:srgbClr val="000099"/>
                </a:solidFill>
                <a:latin typeface="Bookman Old Style" pitchFamily="18" charset="0"/>
              </a:rPr>
              <a:t>№ </a:t>
            </a:r>
            <a:r>
              <a:rPr lang="ru-RU" b="1" smtClean="0">
                <a:solidFill>
                  <a:srgbClr val="000099"/>
                </a:solidFill>
                <a:latin typeface="Bookman Old Style" pitchFamily="18" charset="0"/>
              </a:rPr>
              <a:t>51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256_7dfd11db55d9c1694cc84a8bea8aae57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1285860"/>
            <a:ext cx="2500330" cy="1659511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"/>
          <p:cNvSpPr txBox="1">
            <a:spLocks/>
          </p:cNvSpPr>
          <p:nvPr/>
        </p:nvSpPr>
        <p:spPr>
          <a:xfrm>
            <a:off x="0" y="1285860"/>
            <a:ext cx="9144000" cy="521497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vert="horz" lIns="0" rIns="0" bIns="0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5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320040"/>
            <a:ext cx="8501122" cy="822944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0000FF"/>
                </a:solidFill>
                <a:latin typeface="Bookman Old Style" pitchFamily="18" charset="0"/>
              </a:rPr>
              <a:t>Доходы бюджета района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4" name="AutoShape 5"/>
          <p:cNvSpPr>
            <a:spLocks noGrp="1" noChangeArrowheads="1"/>
          </p:cNvSpPr>
          <p:nvPr>
            <p:ph idx="1"/>
          </p:nvPr>
        </p:nvSpPr>
        <p:spPr bwMode="auto">
          <a:xfrm>
            <a:off x="2786050" y="1643050"/>
            <a:ext cx="3786214" cy="1000132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19050">
            <a:solidFill>
              <a:srgbClr val="FFFF00"/>
            </a:solidFill>
            <a:round/>
            <a:headEnd/>
            <a:tailEnd/>
          </a:ln>
          <a:effectLst/>
        </p:spPr>
        <p:txBody>
          <a:bodyPr lIns="126000" rIns="126000" anchor="ctr">
            <a:normAutofit/>
          </a:bodyPr>
          <a:lstStyle/>
          <a:p>
            <a:pPr algn="ctr">
              <a:buNone/>
            </a:pPr>
            <a:r>
              <a:rPr lang="ru-RU" sz="3200" b="1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Доходы бюджета</a:t>
            </a: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3143240" y="3500438"/>
            <a:ext cx="2728913" cy="23034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r>
              <a:rPr lang="ru-RU" sz="1600" b="1" dirty="0">
                <a:solidFill>
                  <a:srgbClr val="CC0099"/>
                </a:solidFill>
              </a:rPr>
              <a:t>Неналоговые доходы – поступления от уплаты пошлин и сборов, установленных законодательством РФ и штрафов за нарушение законодательства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214282" y="3500438"/>
            <a:ext cx="2703512" cy="2308225"/>
          </a:xfrm>
          <a:prstGeom prst="rect">
            <a:avLst/>
          </a:prstGeom>
          <a:gradFill>
            <a:gsLst>
              <a:gs pos="0">
                <a:srgbClr val="92D050"/>
              </a:gs>
              <a:gs pos="68000">
                <a:schemeClr val="accent1">
                  <a:tint val="86000"/>
                  <a:satMod val="115000"/>
                </a:schemeClr>
              </a:gs>
              <a:gs pos="100000">
                <a:schemeClr val="accent1">
                  <a:tint val="50000"/>
                  <a:satMod val="150000"/>
                </a:schemeClr>
              </a:gs>
            </a:gsLst>
          </a:gradFill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chemeClr val="accent4">
                    <a:lumMod val="50000"/>
                  </a:schemeClr>
                </a:solidFill>
              </a:rPr>
              <a:t>Налоговые доходы – поступления в бюджет от уплаты налогов, установленных Налоговым кодексом РФ</a:t>
            </a:r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6000760" y="3500438"/>
            <a:ext cx="2887662" cy="23161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rgbClr val="0000FF"/>
                </a:solidFill>
              </a:rPr>
              <a:t>Безвозмездные поступления - это финансовая помощь из бюджетов других уровней</a:t>
            </a:r>
          </a:p>
        </p:txBody>
      </p:sp>
      <p:sp>
        <p:nvSpPr>
          <p:cNvPr id="8" name="AutoShape 11"/>
          <p:cNvSpPr>
            <a:spLocks noChangeArrowheads="1"/>
          </p:cNvSpPr>
          <p:nvPr/>
        </p:nvSpPr>
        <p:spPr bwMode="auto">
          <a:xfrm rot="7897213">
            <a:off x="1130910" y="2382880"/>
            <a:ext cx="1611312" cy="882650"/>
          </a:xfrm>
          <a:prstGeom prst="curvedUpArrow">
            <a:avLst>
              <a:gd name="adj1" fmla="val 33789"/>
              <a:gd name="adj2" fmla="val 72700"/>
              <a:gd name="adj3" fmla="val 74671"/>
            </a:avLst>
          </a:prstGeom>
          <a:solidFill>
            <a:srgbClr val="CCFFCC"/>
          </a:solidFill>
          <a:ln w="19050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AutoShape 9"/>
          <p:cNvSpPr>
            <a:spLocks noChangeArrowheads="1"/>
          </p:cNvSpPr>
          <p:nvPr/>
        </p:nvSpPr>
        <p:spPr bwMode="auto">
          <a:xfrm rot="2313247">
            <a:off x="6603093" y="2454914"/>
            <a:ext cx="1701800" cy="694126"/>
          </a:xfrm>
          <a:prstGeom prst="curvedDownArrow">
            <a:avLst>
              <a:gd name="adj1" fmla="val 49229"/>
              <a:gd name="adj2" fmla="val 98704"/>
              <a:gd name="adj3" fmla="val 83417"/>
            </a:avLst>
          </a:prstGeom>
          <a:solidFill>
            <a:srgbClr val="3333FF"/>
          </a:solidFill>
          <a:ln w="19050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AutoShape 12"/>
          <p:cNvSpPr>
            <a:spLocks noChangeArrowheads="1"/>
          </p:cNvSpPr>
          <p:nvPr/>
        </p:nvSpPr>
        <p:spPr bwMode="auto">
          <a:xfrm>
            <a:off x="4286248" y="2786058"/>
            <a:ext cx="766763" cy="492125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CC0066"/>
          </a:solidFill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 dirty="0">
              <a:solidFill>
                <a:srgbClr val="CC0099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8186766" cy="60863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Доходы на 2016 год</a:t>
            </a:r>
            <a:endParaRPr lang="ru-RU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88" y="1500174"/>
          <a:ext cx="8572530" cy="49561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8358246" cy="857256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Налоговые доходы Лискинского муниципального района на 2016 год – 558 064,0 тыс. рублей</a:t>
            </a:r>
            <a:endParaRPr lang="ru-RU" sz="2400" b="1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643050"/>
          <a:ext cx="8572560" cy="50006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58204" cy="114298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Неналоговые доходы Лискинского муниципального района на 2016 год – 148 063,0 тыс.рублей</a:t>
            </a:r>
            <a:endParaRPr lang="ru-RU" sz="2400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357298"/>
          <a:ext cx="8572560" cy="52149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1000132"/>
          </a:xfrm>
        </p:spPr>
        <p:txBody>
          <a:bodyPr>
            <a:noAutofit/>
          </a:bodyPr>
          <a:lstStyle/>
          <a:p>
            <a:pPr algn="ctr"/>
            <a:r>
              <a:rPr lang="ru-RU" sz="2600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Безвозмездные поступления в бюджет Лискинского муниципального района на 2016 год – 844 429,4 тыс.рублей</a:t>
            </a:r>
            <a:endParaRPr lang="ru-RU" sz="2600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714488"/>
          <a:ext cx="8572560" cy="47149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429684" cy="121444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Структура доходов бюджета Лискинского муниципального района </a:t>
            </a:r>
            <a:endParaRPr lang="ru-RU" sz="3600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714487"/>
          <a:ext cx="8643998" cy="48674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25346"/>
                <a:gridCol w="3418652"/>
              </a:tblGrid>
              <a:tr h="617842"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2016 год</a:t>
                      </a:r>
                      <a:endParaRPr lang="ru-RU" sz="24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1211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 всего </a:t>
                      </a:r>
                    </a:p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(тыс. рублей)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1 550 655,9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13249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66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Налоговые доходы</a:t>
                      </a:r>
                      <a:endParaRPr lang="ru-RU" sz="2400" b="1" dirty="0">
                        <a:solidFill>
                          <a:srgbClr val="66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558</a:t>
                      </a:r>
                      <a:r>
                        <a:rPr lang="ru-RU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064,0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1211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66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Неналоговые доходы</a:t>
                      </a:r>
                      <a:endParaRPr lang="ru-RU" sz="2400" b="1" dirty="0">
                        <a:solidFill>
                          <a:srgbClr val="66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148</a:t>
                      </a:r>
                      <a:r>
                        <a:rPr lang="ru-RU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063,0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1211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66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  <a:endParaRPr lang="ru-RU" sz="2400" b="1" dirty="0">
                        <a:solidFill>
                          <a:srgbClr val="66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smtClean="0">
                          <a:latin typeface="Times New Roman" pitchFamily="18" charset="0"/>
                          <a:cs typeface="Times New Roman" pitchFamily="18" charset="0"/>
                        </a:rPr>
                        <a:t>844</a:t>
                      </a:r>
                      <a:r>
                        <a:rPr lang="ru-RU" sz="2400" baseline="0" smtClean="0">
                          <a:latin typeface="Times New Roman" pitchFamily="18" charset="0"/>
                          <a:cs typeface="Times New Roman" pitchFamily="18" charset="0"/>
                        </a:rPr>
                        <a:t> 429,4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107157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accent2"/>
                </a:solidFill>
                <a:latin typeface="Bookman Old Style" pitchFamily="18" charset="0"/>
              </a:rPr>
              <a:t>Основные мероприятия </a:t>
            </a:r>
            <a:br>
              <a:rPr lang="ru-RU" sz="2800" b="1" dirty="0" smtClean="0">
                <a:solidFill>
                  <a:schemeClr val="accent2"/>
                </a:solidFill>
                <a:latin typeface="Bookman Old Style" pitchFamily="18" charset="0"/>
              </a:rPr>
            </a:br>
            <a:r>
              <a:rPr lang="ru-RU" sz="2800" b="1" dirty="0" smtClean="0">
                <a:solidFill>
                  <a:schemeClr val="accent2"/>
                </a:solidFill>
                <a:latin typeface="Bookman Old Style" pitchFamily="18" charset="0"/>
              </a:rPr>
              <a:t>по мобилизации доходов бюджета</a:t>
            </a:r>
            <a:endParaRPr lang="ru-RU" sz="2800" b="1" dirty="0"/>
          </a:p>
        </p:txBody>
      </p:sp>
      <p:sp>
        <p:nvSpPr>
          <p:cNvPr id="4" name="AutoShape 12"/>
          <p:cNvSpPr>
            <a:spLocks noGrp="1" noChangeArrowheads="1"/>
          </p:cNvSpPr>
          <p:nvPr>
            <p:ph idx="1"/>
          </p:nvPr>
        </p:nvSpPr>
        <p:spPr bwMode="auto">
          <a:xfrm>
            <a:off x="0" y="1285860"/>
            <a:ext cx="3214678" cy="2071702"/>
          </a:xfrm>
          <a:prstGeom prst="wedgeEllipseCallout">
            <a:avLst>
              <a:gd name="adj1" fmla="val 63111"/>
              <a:gd name="adj2" fmla="val 49269"/>
            </a:avLst>
          </a:prstGeom>
          <a:solidFill>
            <a:srgbClr val="CCFFCC"/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lIns="0" tIns="0" rIns="0" bIns="0">
            <a:noAutofit/>
          </a:bodyPr>
          <a:lstStyle/>
          <a:p>
            <a:pPr algn="ctr">
              <a:buNone/>
            </a:pPr>
            <a:r>
              <a:rPr lang="ru-RU" sz="1150" b="1" dirty="0">
                <a:solidFill>
                  <a:srgbClr val="660033"/>
                </a:solidFill>
                <a:latin typeface="Bookman Old Style" pitchFamily="18" charset="0"/>
              </a:rPr>
              <a:t>Работа </a:t>
            </a:r>
            <a:r>
              <a:rPr lang="ru-RU" sz="1150" b="1" dirty="0" smtClean="0">
                <a:solidFill>
                  <a:srgbClr val="660033"/>
                </a:solidFill>
                <a:latin typeface="Bookman Old Style" pitchFamily="18" charset="0"/>
              </a:rPr>
              <a:t>с организациями, выплачивающими </a:t>
            </a:r>
            <a:r>
              <a:rPr lang="ru-RU" sz="1150" b="1" dirty="0">
                <a:solidFill>
                  <a:srgbClr val="660033"/>
                </a:solidFill>
                <a:latin typeface="Bookman Old Style" pitchFamily="18" charset="0"/>
              </a:rPr>
              <a:t>заработную плату работникам ниже прожиточного минимума и использующими «конвертные» </a:t>
            </a:r>
            <a:r>
              <a:rPr lang="ru-RU" sz="1150" b="1" dirty="0" smtClean="0">
                <a:solidFill>
                  <a:srgbClr val="660033"/>
                </a:solidFill>
                <a:latin typeface="Bookman Old Style" pitchFamily="18" charset="0"/>
              </a:rPr>
              <a:t>зарплатные </a:t>
            </a:r>
            <a:r>
              <a:rPr lang="ru-RU" sz="1150" b="1" dirty="0">
                <a:solidFill>
                  <a:srgbClr val="660033"/>
                </a:solidFill>
                <a:latin typeface="Bookman Old Style" pitchFamily="18" charset="0"/>
              </a:rPr>
              <a:t>схемы </a:t>
            </a:r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306" y="1857364"/>
            <a:ext cx="1915776" cy="2155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AutoShape 14"/>
          <p:cNvSpPr>
            <a:spLocks noChangeArrowheads="1"/>
          </p:cNvSpPr>
          <p:nvPr/>
        </p:nvSpPr>
        <p:spPr bwMode="auto">
          <a:xfrm>
            <a:off x="500034" y="4357694"/>
            <a:ext cx="2865439" cy="1500198"/>
          </a:xfrm>
          <a:prstGeom prst="wedgeEllipseCallout">
            <a:avLst>
              <a:gd name="adj1" fmla="val 59699"/>
              <a:gd name="adj2" fmla="val -87616"/>
            </a:avLst>
          </a:prstGeom>
          <a:solidFill>
            <a:srgbClr val="CCFFCC"/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/>
            <a:r>
              <a:rPr lang="ru-RU" sz="1200" b="1" dirty="0">
                <a:solidFill>
                  <a:srgbClr val="660033"/>
                </a:solidFill>
                <a:latin typeface="Bookman Old Style" pitchFamily="18" charset="0"/>
              </a:rPr>
              <a:t>Проведение мероприятий, направленных на снижение недоимки по налоговым платежам</a:t>
            </a:r>
          </a:p>
        </p:txBody>
      </p:sp>
      <p:sp>
        <p:nvSpPr>
          <p:cNvPr id="7" name="AutoShape 10"/>
          <p:cNvSpPr>
            <a:spLocks noChangeArrowheads="1"/>
          </p:cNvSpPr>
          <p:nvPr/>
        </p:nvSpPr>
        <p:spPr bwMode="auto">
          <a:xfrm>
            <a:off x="5572132" y="3429000"/>
            <a:ext cx="3357554" cy="3235122"/>
          </a:xfrm>
          <a:prstGeom prst="wedgeEllipseCallout">
            <a:avLst>
              <a:gd name="adj1" fmla="val -58486"/>
              <a:gd name="adj2" fmla="val -103583"/>
            </a:avLst>
          </a:prstGeom>
          <a:solidFill>
            <a:srgbClr val="CCFFCC"/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ctr"/>
            <a:r>
              <a:rPr lang="ru-RU" sz="1150" b="1" dirty="0" smtClean="0">
                <a:solidFill>
                  <a:srgbClr val="660033"/>
                </a:solidFill>
                <a:latin typeface="Bookman Old Style" pitchFamily="18" charset="0"/>
              </a:rPr>
              <a:t>Работа с администраторами доходов бюджета района, направленная на повышение качества администрирования доходных источников, повышение уровня ответственности за выполнение прогнозных показателей, снижение недоимки по администрируемым платежам</a:t>
            </a:r>
            <a:endParaRPr lang="ru-RU" sz="1150" b="1" dirty="0">
              <a:solidFill>
                <a:srgbClr val="660033"/>
              </a:solidFill>
              <a:latin typeface="Bookman Old Style" pitchFamily="18" charset="0"/>
            </a:endParaRPr>
          </a:p>
        </p:txBody>
      </p:sp>
      <p:pic>
        <p:nvPicPr>
          <p:cNvPr id="8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3174" y="2928934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496" y="450057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40" y="1785926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5715016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592933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592933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86710" y="307181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3143248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1214422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1142984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20040"/>
            <a:ext cx="9144000" cy="537192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Расходы  бюджета  района</a:t>
            </a:r>
            <a:endParaRPr lang="ru-RU" sz="3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57232"/>
            <a:ext cx="9144000" cy="5598504"/>
          </a:xfrm>
          <a:blipFill>
            <a:blip r:embed="rId2" cstate="print"/>
            <a:stretch>
              <a:fillRect/>
            </a:stretch>
          </a:blip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>
              <a:buNone/>
            </a:pPr>
            <a:r>
              <a:rPr lang="ru-RU" sz="1800" b="1" u="sng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Расходы бюджета района – денежные средства, направляемые на финансовое обеспечение задач и функций государства и местного самоуправления</a:t>
            </a:r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 </a:t>
            </a:r>
          </a:p>
          <a:p>
            <a:endParaRPr lang="ru-RU" dirty="0"/>
          </a:p>
        </p:txBody>
      </p:sp>
      <p:sp>
        <p:nvSpPr>
          <p:cNvPr id="4" name="AutoShape 6"/>
          <p:cNvSpPr>
            <a:spLocks noChangeArrowheads="1"/>
          </p:cNvSpPr>
          <p:nvPr/>
        </p:nvSpPr>
        <p:spPr bwMode="auto">
          <a:xfrm>
            <a:off x="3357554" y="1714488"/>
            <a:ext cx="2428892" cy="107157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126000" rIns="126000" anchor="ctr"/>
          <a:lstStyle/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Классификация расходов</a:t>
            </a:r>
          </a:p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по признакам</a:t>
            </a:r>
          </a:p>
        </p:txBody>
      </p:sp>
      <p:sp>
        <p:nvSpPr>
          <p:cNvPr id="5" name="AutoShape 10"/>
          <p:cNvSpPr>
            <a:spLocks noChangeArrowheads="1"/>
          </p:cNvSpPr>
          <p:nvPr/>
        </p:nvSpPr>
        <p:spPr bwMode="auto">
          <a:xfrm rot="7897213">
            <a:off x="1499955" y="2107366"/>
            <a:ext cx="1611313" cy="1042054"/>
          </a:xfrm>
          <a:prstGeom prst="curvedUpArrow">
            <a:avLst>
              <a:gd name="adj1" fmla="val 33789"/>
              <a:gd name="adj2" fmla="val 72700"/>
              <a:gd name="adj3" fmla="val 74671"/>
            </a:avLst>
          </a:prstGeom>
          <a:solidFill>
            <a:srgbClr val="CCFFCC"/>
          </a:solidFill>
          <a:ln w="19050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AutoShape 12"/>
          <p:cNvSpPr>
            <a:spLocks noChangeArrowheads="1"/>
          </p:cNvSpPr>
          <p:nvPr/>
        </p:nvSpPr>
        <p:spPr bwMode="auto">
          <a:xfrm>
            <a:off x="4143372" y="3000372"/>
            <a:ext cx="766763" cy="492125"/>
          </a:xfrm>
          <a:prstGeom prst="downArrow">
            <a:avLst>
              <a:gd name="adj1" fmla="val 50000"/>
              <a:gd name="adj2" fmla="val 25000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7" name="AutoShape 11"/>
          <p:cNvSpPr>
            <a:spLocks noChangeArrowheads="1"/>
          </p:cNvSpPr>
          <p:nvPr/>
        </p:nvSpPr>
        <p:spPr bwMode="auto">
          <a:xfrm rot="2313247">
            <a:off x="5904997" y="2270814"/>
            <a:ext cx="1834599" cy="792828"/>
          </a:xfrm>
          <a:prstGeom prst="curvedDownArrow">
            <a:avLst>
              <a:gd name="adj1" fmla="val 49229"/>
              <a:gd name="adj2" fmla="val 98704"/>
              <a:gd name="adj3" fmla="val 83417"/>
            </a:avLst>
          </a:prstGeom>
          <a:solidFill>
            <a:srgbClr val="3366FF"/>
          </a:solidFill>
          <a:ln w="1905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42844" y="3643314"/>
            <a:ext cx="2801938" cy="26130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rgbClr val="003300"/>
                </a:solidFill>
              </a:rPr>
              <a:t>Функциональная</a:t>
            </a:r>
            <a:r>
              <a:rPr lang="ru-RU" sz="1600" dirty="0">
                <a:solidFill>
                  <a:srgbClr val="003300"/>
                </a:solidFill>
              </a:rPr>
              <a:t> классификация отражает направление средств бюджета на выполнение основных функций государства (раздел→ подраздел→ целевые статьи→ виды расходов)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071802" y="3643314"/>
            <a:ext cx="2801937" cy="26130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Ведомственная </a:t>
            </a:r>
            <a:r>
              <a:rPr lang="ru-RU" sz="1600" dirty="0">
                <a:solidFill>
                  <a:schemeClr val="accent6">
                    <a:lumMod val="50000"/>
                  </a:schemeClr>
                </a:solidFill>
              </a:rPr>
              <a:t>классификация расходов бюджета непосредственно связана со структурой управления, она отображает группировку юридических лиц, получающих бюджетные средства (главные распорядители средств бюджета)</a:t>
            </a: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6035675" y="3643314"/>
            <a:ext cx="2965481" cy="26130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rgbClr val="0000FF"/>
                </a:solidFill>
              </a:rPr>
              <a:t>Экономическая</a:t>
            </a:r>
            <a:r>
              <a:rPr lang="ru-RU" sz="1600" dirty="0">
                <a:solidFill>
                  <a:srgbClr val="0000FF"/>
                </a:solidFill>
              </a:rPr>
              <a:t> классификация показывает деление расходов государства на текущие и капитальные, а также на выплату заработной платы, на материальные затраты, на приобретение товаров и услуг (категория расходов→ группы→ предметные статьи→ подстатьи</a:t>
            </a:r>
            <a:r>
              <a:rPr lang="ru-RU" sz="1600" dirty="0">
                <a:solidFill>
                  <a:srgbClr val="990099"/>
                </a:solidFill>
              </a:rPr>
              <a:t>)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428628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Расходы  на 2016 год</a:t>
            </a:r>
            <a:endParaRPr lang="ru-RU" sz="32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928670"/>
          <a:ext cx="8786874" cy="57150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7143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2016 год</a:t>
            </a:r>
            <a:endParaRPr lang="ru-RU" sz="24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214310" y="1000111"/>
          <a:ext cx="8572531" cy="56978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55459"/>
                <a:gridCol w="2017072"/>
              </a:tblGrid>
              <a:tr h="50006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НАИМЕНОВАНИЕ ПРОГРАММЫ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FFFF00"/>
                          </a:solidFill>
                          <a:latin typeface="Times New Roman"/>
                        </a:rPr>
                        <a:t>2016</a:t>
                      </a:r>
                      <a:r>
                        <a:rPr lang="ru-RU" sz="1400" b="1" i="0" u="none" strike="noStrike" baseline="0" dirty="0" smtClean="0">
                          <a:solidFill>
                            <a:srgbClr val="FFFF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400" b="1" i="0" u="none" strike="noStrike" dirty="0" smtClean="0">
                          <a:solidFill>
                            <a:srgbClr val="FFFF00"/>
                          </a:solidFill>
                          <a:latin typeface="Times New Roman"/>
                        </a:rPr>
                        <a:t>ГОД</a:t>
                      </a:r>
                      <a:endParaRPr lang="ru-RU" sz="1400" b="1" i="0" u="none" strike="noStrike" dirty="0">
                        <a:solidFill>
                          <a:srgbClr val="FFFF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5719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CC0099"/>
                          </a:solidFill>
                          <a:latin typeface="Times New Roman"/>
                        </a:rPr>
                        <a:t>ВСЕГО РАСХОДОВ:</a:t>
                      </a:r>
                      <a:br>
                        <a:rPr lang="ru-RU" sz="1400" b="1" i="0" u="none" strike="noStrike">
                          <a:solidFill>
                            <a:srgbClr val="CC0099"/>
                          </a:solidFill>
                          <a:latin typeface="Times New Roman"/>
                        </a:rPr>
                      </a:br>
                      <a:endParaRPr lang="ru-RU" sz="1400" b="1" i="0" u="none" strike="noStrike">
                        <a:solidFill>
                          <a:srgbClr val="CC0099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CC0099"/>
                          </a:solidFill>
                          <a:latin typeface="Times New Roman"/>
                        </a:rPr>
                        <a:t>1 643 635,2</a:t>
                      </a:r>
                      <a:endParaRPr lang="ru-RU" sz="1400" b="1" i="0" u="none" strike="noStrike" dirty="0">
                        <a:solidFill>
                          <a:srgbClr val="CC0099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5344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ОБЕСПЕЧЕНИЕ ОБЩЕСТВЕННОГО ПОРЯДКА И ПРОТИВОДЕЙСТВИЕ ПРЕСТУПНОСТИ 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520,9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8546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 Комплексные меры профилактики правонарушений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442,0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5344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 Комплексные меры противодействия злоупотреблению наркотиками и их незаконному обороту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78,9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8546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РАЗВИТИЕ ОБРАЗОВАНИЯ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1 132 604,3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8546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Развитие дошкольного образования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249 897,0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8546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Развитие общего образования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572 923,8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8546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Развитие дополнительного образования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73 160,0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8546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 Организация отдыха и оздоровления детей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950,0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8546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 Другие вопросы в области образования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18 017,9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8546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 Строительство и реконструкция учреждений образования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155 304,6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8546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 Реализация молодежной политики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300,0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8546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- Социализация детей – сирот и детей,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нуждающихся в защите государства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62 051,0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Bookman Old Style" pitchFamily="18" charset="0"/>
              </a:rPr>
              <a:t>   </a:t>
            </a:r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Что такое бюджет?</a:t>
            </a:r>
            <a:endParaRPr lang="ru-RU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14422"/>
            <a:ext cx="8501122" cy="535785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just"/>
            <a:r>
              <a:rPr lang="ru-RU" b="1" u="sng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</a:rPr>
              <a:t>БЮДЖЕТ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</a:rPr>
              <a:t> 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(от </a:t>
            </a:r>
            <a:r>
              <a:rPr lang="ru-RU" b="1" dirty="0" err="1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старонормандского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bougette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– кошель, сумка, кожаный мешок) –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самоуправления.</a:t>
            </a:r>
          </a:p>
          <a:p>
            <a:pPr algn="just">
              <a:buNone/>
            </a:pPr>
            <a:endParaRPr lang="ru-RU" b="1" dirty="0" smtClean="0">
              <a:ln>
                <a:solidFill>
                  <a:srgbClr val="000099"/>
                </a:solidFill>
              </a:ln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u="sng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</a:rPr>
              <a:t>БЮДЖЕТ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</a:rPr>
              <a:t> – это план доходов и расходов. Каждый житель Лискинского района является участником формирования этого плана, с одной стороны как налогоплательщик, наполняя доходы бюджета, с другой – он получает часть расходов как потребитель общественных услуг.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429684" cy="785794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2016 год</a:t>
            </a:r>
            <a:endParaRPr lang="ru-RU" sz="24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214283" y="857231"/>
          <a:ext cx="8715435" cy="58057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64745"/>
                <a:gridCol w="2050690"/>
              </a:tblGrid>
              <a:tr h="32928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НАИМЕНОВАНИЕ ПРОГРАММЫ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FFFF00"/>
                          </a:solidFill>
                          <a:latin typeface="Times New Roman"/>
                        </a:rPr>
                        <a:t>2016</a:t>
                      </a:r>
                      <a:r>
                        <a:rPr lang="ru-RU" sz="1400" b="1" i="0" u="none" strike="noStrike" baseline="0" dirty="0" smtClean="0">
                          <a:solidFill>
                            <a:srgbClr val="FFFF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400" b="1" i="0" u="none" strike="noStrike" dirty="0" smtClean="0">
                          <a:solidFill>
                            <a:srgbClr val="FFFF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ГОД</a:t>
                      </a:r>
                    </a:p>
                  </a:txBody>
                  <a:tcPr marL="9525" marR="9525" marT="9525" marB="0" anchor="ctr"/>
                </a:tc>
              </a:tr>
              <a:tr h="387362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СОЦИАЛЬНАЯ ПОДДЕРЖКА ГРАЖДАН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12 304,0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3093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РАЗВИТИЕ И ПОДДЕРЖКА МАЛОГО И СРЕДНЕГО ПРЕДПРИНИМАТЕЛЬСТВА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330,0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2928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ЗАЩИТА НАСЕЛЕНИЯ И ТЕРРИТОРИИ ОТ ЧРЕЗВЫЧАЙНЫХ СИТУАЦИЙ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7 476,0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1017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УПРАВЛЕНИЕ МУНИЦИПАЛЬНЫМ ИМУЩЕСТВОМ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1 260,0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4169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РАЗВИТИЕ СЕЛЬСКОГО ХОЗЯЙСТВА, ПРОИЗВОДСТВА ПИЩЕВЫХ ПРОДУКТОВ И ИНФРАСТРУКТУРЫ АГРОПРОДОВОЛЬСТВЕННОГО РЫНКА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100 829,0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2928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- Проведение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сельскохозяйственной переписи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1796,4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2928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 Развитие сельского хозяйства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4 917,6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2928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Устойчивое развитие сельских территорий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94 115,0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2928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РАЗВИТИЕ ТРАНСПОРТНОЙ СИСТЕМЫ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971,0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56834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Повышение безопасности дорожного движения и развитие дорожного хозяйства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971,0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72664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РАЗВИТИЕ КУЛЬТУРЫ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80 041,2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2928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Библиотечное обслуживание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12 653,2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2928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Музейная деятельность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17 364,0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2928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Дополнительное образование детей в сфере культуры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47 619,0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29285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Обеспечение реализации муниципальной программы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2 405,0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7143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2016 год</a:t>
            </a:r>
            <a:endParaRPr lang="ru-RU" sz="24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214282" y="1000114"/>
          <a:ext cx="8715435" cy="57150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13478"/>
                <a:gridCol w="2101957"/>
              </a:tblGrid>
              <a:tr h="55607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НАИМЕНОВАНИЕ ПРОГРАММЫ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FFFF00"/>
                          </a:solidFill>
                          <a:latin typeface="Times New Roman"/>
                        </a:rPr>
                        <a:t>2016 </a:t>
                      </a:r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ГОД</a:t>
                      </a:r>
                    </a:p>
                  </a:txBody>
                  <a:tcPr marL="9525" marR="9525" marT="9525" marB="0" anchor="ctr"/>
                </a:tc>
              </a:tr>
              <a:tr h="408632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ЭНЕРГОЭФФЕКТИВНОСТЬ И РАЗВИТИЕ ЭНЕРГЕТИКИ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1 510,0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2251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РАЗВИТИЕ ФИЗИЧЕСКОЙ КУЛЬТУРЫ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49 648,0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2238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СОДЕЙСТВИЕ РАЗВИТИЮ МУНИЦИПАЛЬНЫХ ОБРАЗОВАНИЙ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600,0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2238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УПРАВЛЕНИЕ МУНИЦИПАЛЬНЫМИ ФИНАНСАМИ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165 286,0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6131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-Управление муниципальными финансами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16 200,0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722368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Создание условий для эффективного и ответственного управления муниципальными финансами, повышение устойчивости бюджетов поселений Лискинского муниципального района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133 216,0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6131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- Обеспечение реализации муниципальной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программы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15 870,0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61313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МУНИЦИПАЛЬНОГ УПРАВЛЕНИЕ И ГРАЖДАНСКОЕ ОБЩЕСТВО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88 781,5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64852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Развитие муниципальной службы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160,0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2238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Информационное общество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1 235,0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2238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Обеспечение деятельности органов местного самоуправления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41 377,0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2238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 Служба технического обеспечения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46 009,5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2238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ОБЕСПЕЧЕНИЕ ДОСТУПНЫМ И КОМФОРТНЫМ ЖИЛЬЕМ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1 433,6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22380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НЕПРОГРАМНЫЕ РАСХОДЫ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39,7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686800" cy="785818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Публичные нормативные обязательства Лискинского муниципального района на 2016 год</a:t>
            </a:r>
            <a:endParaRPr lang="ru-RU" sz="24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214425"/>
          <a:ext cx="8043890" cy="49212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22802"/>
                <a:gridCol w="2021088"/>
              </a:tblGrid>
              <a:tr h="47354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Тип  обязательства</a:t>
                      </a:r>
                      <a:endParaRPr lang="ru-RU" sz="1600" b="1" i="0" u="none" strike="noStrike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2016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57063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</a:p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(тыс.рублей)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9 569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5706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 ПОДДЕРЖКА МАЛОИМУЩИХ ГРАЖДАН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3000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5706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 ПОДДЕРЖКА ВЕТЕРАНОВ ВОЙНЫ И ТРУДА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144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5706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 ПОДДЕРЖКА ПОЧЁТНЫХ ГРАЖДАН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2 225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2951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СОФИНАНСИРОВАНИЕ МЕРОПРИЯТИЙ НА ОБЕСПЕЧЕНИЕ ЖИЛЬЁМ МОЛОДЫХ СЕМЕЙ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1 200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38998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СОФИНАНСИРОВАНИЕ МЕРОПРИЯТИЙ ПО УЛУЧШЕНИЮ ЖИЛИЩНЫХ УСЛОВИЙ ГРАЖДАН, В ТОМ ЧИСЛЕ МОЛОДЫХ СЕМЕЙ И МОЛОДЫХ СПЕЦИАЛИСТОВ, ПРОЖИВАЮЩИХ И РАБОТАЮЩИХ В СЕЛЬСКОЙ МЕСТНОСТИ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3 000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8572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Распределение бюджетных ассигнований в объекты капитального строительства муниципальной собственности Лискинского муниципального района на 2016 год</a:t>
            </a:r>
            <a:endParaRPr lang="ru-RU" sz="20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120210"/>
          <a:ext cx="8329641" cy="50948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25972"/>
                <a:gridCol w="438837"/>
                <a:gridCol w="1364832"/>
              </a:tblGrid>
              <a:tr h="51425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err="1">
                          <a:solidFill>
                            <a:srgbClr val="FFFF00"/>
                          </a:solidFill>
                          <a:latin typeface="Times New Roman"/>
                        </a:rPr>
                        <a:t>Рз</a:t>
                      </a:r>
                      <a:endParaRPr lang="ru-RU" sz="1400" b="1" i="0" u="none" strike="noStrike" dirty="0">
                        <a:solidFill>
                          <a:srgbClr val="FFFF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Сумма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(тыс. рублей)</a:t>
                      </a:r>
                    </a:p>
                  </a:txBody>
                  <a:tcPr marL="9525" marR="9525" marT="9525" marB="0" anchor="ctr"/>
                </a:tc>
              </a:tr>
              <a:tr h="33878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latin typeface="Times New Roman"/>
                        </a:rPr>
                        <a:t>ВСЕГО, в том числе: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298 654,6 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33878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ЖИЛИЩНО-КОММУНАЛЬНОЕ ХОЗЯЙСТВО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40 407,2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101728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Воронежской области "Развитие сельского хозяйства, производства пищевых продуктов и инфраструктуры агропродовольственного рынка на 2014-2020 годы"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40 407,2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51425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latin typeface="Times New Roman"/>
                        </a:rPr>
                        <a:t>Подпрограмма 2  "Устойчивое развитие сельских территорий на 2014-2020 годы"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40 407,2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33878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latin typeface="Times New Roman"/>
                        </a:rPr>
                        <a:t>Мероприятия по развитию водоснабжения в сельской местности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33 920,2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33878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Реконструкция водопроводных сетей в с. Средний Икорец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6 366,0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33878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latin typeface="Times New Roman"/>
                        </a:rPr>
                        <a:t>Водопроводные сети в с. </a:t>
                      </a:r>
                      <a:r>
                        <a:rPr lang="ru-RU" sz="1400" b="0" i="0" u="none" strike="noStrike" dirty="0" err="1">
                          <a:latin typeface="Times New Roman"/>
                        </a:rPr>
                        <a:t>Лискинское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27 554,2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33878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latin typeface="Times New Roman"/>
                        </a:rPr>
                        <a:t>Мероприятия по развитию газоснабжения в сельской местности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6 487,0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33878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Газопровод в с. Средний Икорец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1</a:t>
                      </a:r>
                      <a:r>
                        <a:rPr lang="ru-RU" sz="1400" b="0" i="0" u="none" strike="noStrike" baseline="0" dirty="0" smtClean="0">
                          <a:latin typeface="Times New Roman"/>
                        </a:rPr>
                        <a:t> 997</a:t>
                      </a:r>
                      <a:r>
                        <a:rPr lang="ru-RU" sz="1400" b="0" i="0" u="none" strike="noStrike" dirty="0" smtClean="0">
                          <a:latin typeface="Times New Roman"/>
                        </a:rPr>
                        <a:t>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33878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Газопровод в с. Высокое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2</a:t>
                      </a:r>
                      <a:r>
                        <a:rPr lang="ru-RU" sz="1400" b="0" i="0" u="none" strike="noStrike" baseline="0" dirty="0" smtClean="0">
                          <a:latin typeface="Times New Roman"/>
                        </a:rPr>
                        <a:t> 393</a:t>
                      </a:r>
                      <a:r>
                        <a:rPr lang="ru-RU" sz="1400" b="0" i="0" u="none" strike="noStrike" dirty="0" smtClean="0">
                          <a:latin typeface="Times New Roman"/>
                        </a:rPr>
                        <a:t>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33878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Газопровод в х. Никольский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2</a:t>
                      </a:r>
                      <a:r>
                        <a:rPr lang="ru-RU" sz="1400" b="0" i="0" u="none" strike="noStrike" baseline="0" dirty="0" smtClean="0">
                          <a:latin typeface="Times New Roman"/>
                        </a:rPr>
                        <a:t> 097</a:t>
                      </a:r>
                      <a:r>
                        <a:rPr lang="ru-RU" sz="1400" b="0" i="0" u="none" strike="noStrike" dirty="0" smtClean="0">
                          <a:latin typeface="Times New Roman"/>
                        </a:rPr>
                        <a:t>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8572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Распределение бюджетных ассигнований в объекты капитального строительства муниципальной собственности Лискинского муниципального района на 2016 год</a:t>
            </a:r>
            <a:endParaRPr lang="ru-RU" sz="20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14282" y="1000110"/>
          <a:ext cx="8715436" cy="57072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29486"/>
                <a:gridCol w="357904"/>
                <a:gridCol w="1428046"/>
              </a:tblGrid>
              <a:tr h="44562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err="1">
                          <a:solidFill>
                            <a:srgbClr val="FFFF00"/>
                          </a:solidFill>
                          <a:latin typeface="Times New Roman"/>
                        </a:rPr>
                        <a:t>Рз</a:t>
                      </a:r>
                      <a:endParaRPr lang="ru-RU" sz="1400" b="1" i="0" u="none" strike="noStrike" dirty="0">
                        <a:solidFill>
                          <a:srgbClr val="FFFF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Сумма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(тыс. рублей)</a:t>
                      </a:r>
                    </a:p>
                  </a:txBody>
                  <a:tcPr marL="9525" marR="9525" marT="9525" marB="0" anchor="ctr"/>
                </a:tc>
              </a:tr>
              <a:tr h="26160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ОБРАЗОВАНИЕ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205 107,4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44562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Воронежской области "Развитие образования Лискинского муниципального района 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154 399,6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33479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latin typeface="Times New Roman"/>
                        </a:rPr>
                        <a:t>Подпрограмма 6  "Строительство и реконструкция учреждений образования"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154 399,6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43113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latin typeface="Times New Roman"/>
                        </a:rPr>
                        <a:t>Мероприятия по строительству и реконструкции детскких дошкольных учреждений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94 636,6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3943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Строительство д/с по ул. Титова в г. Лиски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94 636,6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43113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latin typeface="Times New Roman"/>
                        </a:rPr>
                        <a:t>Мероприятия по строительству и реконструкции общеобразовательных учреждений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59 763,0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33479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Строительство пристройки к СОШ № 1 г. Лиски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59 763,0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66356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«Развитие сельского хозяйства, производства пищевых продуктов и инфраструктуры агропродовольственного рынка»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50 707,8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33479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latin typeface="Times New Roman"/>
                        </a:rPr>
                        <a:t>Подпрограмма 2 «Устойчивое развитие сельских территорий»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50 707,8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33479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latin typeface="Times New Roman"/>
                        </a:rPr>
                        <a:t>Мероприятия по развитию сети общеобразовательных учреждений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50 707,8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33479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Строительство МКОУ "Дивногорская СОШ"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50</a:t>
                      </a:r>
                      <a:r>
                        <a:rPr lang="ru-RU" sz="1400" b="0" i="0" u="none" strike="noStrike" baseline="0" dirty="0" smtClean="0">
                          <a:latin typeface="Times New Roman"/>
                        </a:rPr>
                        <a:t> 707,8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33479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КУЛЬТУРА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11 </a:t>
                      </a:r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700,0</a:t>
                      </a:r>
                    </a:p>
                  </a:txBody>
                  <a:tcPr marL="9525" marR="9525" marT="9525" marB="0" anchor="ctr"/>
                </a:tc>
              </a:tr>
              <a:tr h="44562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«Развитие культуры Лискинского муниципального района 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baseline="0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 11 </a:t>
                      </a:r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700,0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33479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latin typeface="Times New Roman"/>
                        </a:rPr>
                        <a:t>Подпрограмма 2 «Музейная деятельность»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11 </a:t>
                      </a:r>
                      <a:r>
                        <a:rPr lang="ru-RU" sz="1400" b="1" i="0" u="none" strike="noStrike" dirty="0">
                          <a:latin typeface="Times New Roman"/>
                        </a:rPr>
                        <a:t>700,0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64294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Распределение бюджетных ассигнований в объекты капитального строительства муниципальной собственности Лискинского муниципального района на 2016 год</a:t>
            </a:r>
            <a:endParaRPr lang="ru-RU" sz="20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14282" y="942859"/>
          <a:ext cx="8715436" cy="57879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28228"/>
                <a:gridCol w="459162"/>
                <a:gridCol w="1428046"/>
              </a:tblGrid>
              <a:tr h="42044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err="1">
                          <a:solidFill>
                            <a:srgbClr val="FFFF00"/>
                          </a:solidFill>
                          <a:latin typeface="Times New Roman"/>
                        </a:rPr>
                        <a:t>Рз</a:t>
                      </a:r>
                      <a:endParaRPr lang="ru-RU" sz="1400" b="1" i="0" u="none" strike="noStrike" dirty="0">
                        <a:solidFill>
                          <a:srgbClr val="FFFF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Сумма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(тыс. рублей)</a:t>
                      </a:r>
                    </a:p>
                  </a:txBody>
                  <a:tcPr marL="9525" marR="9525" marT="9525" marB="0" anchor="ctr"/>
                </a:tc>
              </a:tr>
              <a:tr h="420441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Мероприятия по капитальным вложениям в объекты недвижимого 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имущества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муниципальной собственности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11 </a:t>
                      </a:r>
                      <a:r>
                        <a:rPr lang="ru-RU" sz="1400" b="1" i="0" u="none" strike="noStrike" dirty="0">
                          <a:latin typeface="Times New Roman"/>
                        </a:rPr>
                        <a:t>700,0</a:t>
                      </a:r>
                    </a:p>
                  </a:txBody>
                  <a:tcPr marL="9525" marR="9525" marT="9525" marB="0" anchor="b"/>
                </a:tc>
              </a:tr>
              <a:tr h="32789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Строительство надземной галереи к музею в г. Лиски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11</a:t>
                      </a:r>
                      <a:r>
                        <a:rPr lang="ru-RU" sz="1400" b="0" i="0" u="none" strike="noStrike" baseline="0" dirty="0" smtClean="0">
                          <a:latin typeface="Times New Roman"/>
                        </a:rPr>
                        <a:t> </a:t>
                      </a:r>
                      <a:r>
                        <a:rPr lang="ru-RU" sz="1400" b="0" i="0" u="none" strike="noStrike" dirty="0" smtClean="0">
                          <a:latin typeface="Times New Roman"/>
                        </a:rPr>
                        <a:t>700,0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43067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ЗДРАВООХРАНЕНИЕ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550,0</a:t>
                      </a:r>
                    </a:p>
                  </a:txBody>
                  <a:tcPr marL="9525" marR="9525" marT="9525" marB="0" anchor="ctr"/>
                </a:tc>
              </a:tr>
              <a:tr h="42044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«Содействие развитию муниципальных образований и местного самоуправления»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550,0</a:t>
                      </a:r>
                    </a:p>
                  </a:txBody>
                  <a:tcPr marL="9525" marR="9525" marT="9525" marB="0" anchor="b"/>
                </a:tc>
              </a:tr>
              <a:tr h="23449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latin typeface="Times New Roman"/>
                        </a:rPr>
                        <a:t>Подпрограмма 1 «Строительство и реконструкция объектов  здравоохранения»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550,0</a:t>
                      </a:r>
                    </a:p>
                  </a:txBody>
                  <a:tcPr marL="9525" marR="9525" marT="9525" marB="0" anchor="b"/>
                </a:tc>
              </a:tr>
              <a:tr h="32789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latin typeface="Times New Roman"/>
                        </a:rPr>
                        <a:t>Мероприятие по строительству и реконструкции объектов здравоохранения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550,0</a:t>
                      </a:r>
                    </a:p>
                  </a:txBody>
                  <a:tcPr marL="9525" marR="9525" marT="9525" marB="0" anchor="b"/>
                </a:tc>
              </a:tr>
              <a:tr h="21481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Строительство ФАП в с.Никольское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550,0</a:t>
                      </a:r>
                    </a:p>
                  </a:txBody>
                  <a:tcPr marL="9525" marR="9525" marT="9525" marB="0" anchor="b"/>
                </a:tc>
              </a:tr>
              <a:tr h="32789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ФИЗИЧЕСКАЯ КУЛЬТУРА И СПОРТ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40 890,0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2044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Воронежской области "Развитие физической культуры и спорта"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40 890,0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32789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latin typeface="Times New Roman"/>
                        </a:rPr>
                        <a:t>Подпрограмма 1 "Развитие физической культуры и спорта"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40 890,0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420441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Мероприятия по капитальным вложениям в объекты недвижимого 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имущества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муниципальной собственности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40 890,0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36704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latin typeface="Times New Roman"/>
                        </a:rPr>
                        <a:t>Строительство спортивной площадки </a:t>
                      </a:r>
                      <a:r>
                        <a:rPr lang="ru-RU" sz="1400" b="0" i="0" u="none" strike="noStrike" dirty="0" err="1">
                          <a:latin typeface="Times New Roman"/>
                        </a:rPr>
                        <a:t>с.Колыбелка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1 310,0</a:t>
                      </a:r>
                    </a:p>
                  </a:txBody>
                  <a:tcPr marL="9525" marR="9525" marT="9525" marB="0" anchor="b"/>
                </a:tc>
              </a:tr>
              <a:tr h="25833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Строительство стадиона в пгт. Давыдовка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latin typeface="Times New Roman"/>
                        </a:rPr>
                        <a:t>6 402,0</a:t>
                      </a:r>
                    </a:p>
                  </a:txBody>
                  <a:tcPr marL="9525" marR="9525" marT="9525" marB="0" anchor="ctr"/>
                </a:tc>
              </a:tr>
              <a:tr h="39085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latin typeface="Times New Roman"/>
                        </a:rPr>
                        <a:t>Строительство стадиона "Локомотив" в г. Лиски (</a:t>
                      </a:r>
                      <a:r>
                        <a:rPr lang="ru-RU" sz="1400" b="0" i="0" u="none" strike="noStrike" dirty="0" smtClean="0">
                          <a:latin typeface="Times New Roman"/>
                        </a:rPr>
                        <a:t>ПСД + строительство восточной триб.)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31 965,0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9085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Многофункциональная спортивная площадка МКОУ СОШ № 1 г. Лиски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1</a:t>
                      </a:r>
                      <a:r>
                        <a:rPr lang="ru-RU" sz="1400" b="0" i="0" u="none" strike="noStrike" baseline="0" dirty="0" smtClean="0">
                          <a:latin typeface="Times New Roman"/>
                        </a:rPr>
                        <a:t> 213,0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643998" cy="92869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 из бюджета муниципального района бюджетам поселений на период 2016 год</a:t>
            </a:r>
            <a:endParaRPr lang="ru-RU" sz="24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643050"/>
          <a:ext cx="8429684" cy="42585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42996"/>
                <a:gridCol w="2786688"/>
              </a:tblGrid>
              <a:tr h="493205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2016 год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95097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Дотация на выравнивание бюджетной обеспеченности поселений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35 478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83466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Дотация на поддержку мер по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обеспечению сбалансированности бюджетов поселений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97 468,0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43397">
                <a:tc>
                  <a:txBody>
                    <a:bodyPr/>
                    <a:lstStyle/>
                    <a:p>
                      <a:pPr algn="l"/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Прочие межбюджетные</a:t>
                      </a:r>
                      <a:r>
                        <a:rPr lang="ru-RU" sz="20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трансферты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270,0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43397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</a:p>
                    <a:p>
                      <a:pPr algn="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(тыс.рублей)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133 216,0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0"/>
            <a:ext cx="8786874" cy="857232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Bookman Old Style" pitchFamily="18" charset="0"/>
              </a:rPr>
              <a:t>Источники финансирования дефицита бюджета</a:t>
            </a:r>
            <a:endParaRPr lang="ru-RU" sz="2400" b="1" dirty="0">
              <a:solidFill>
                <a:srgbClr val="990099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idx="1"/>
          </p:nvPr>
        </p:nvSpPr>
        <p:spPr bwMode="auto">
          <a:xfrm>
            <a:off x="357189" y="2071679"/>
            <a:ext cx="7643836" cy="428627"/>
          </a:xfrm>
          <a:prstGeom prst="rect">
            <a:avLst/>
          </a:prstGeom>
          <a:solidFill>
            <a:srgbClr val="99CCFF"/>
          </a:solidFill>
          <a:ln w="1587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anchor="ctr">
            <a:normAutofit fontScale="77500" lnSpcReduction="20000"/>
          </a:bodyPr>
          <a:lstStyle/>
          <a:p>
            <a:pPr algn="ctr">
              <a:buNone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Источниками финансирования дефицита бюджета района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928670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В процессе принятия и исполнения бюджета района большое значение приобретает сбалансированность доходов и расходов. Если доходы превышают расходы, то возникает </a:t>
            </a:r>
            <a:r>
              <a:rPr lang="ru-RU" sz="1600" b="1" u="sng" dirty="0" smtClean="0">
                <a:solidFill>
                  <a:srgbClr val="FF0000"/>
                </a:solidFill>
              </a:rPr>
              <a:t>профицит</a:t>
            </a:r>
            <a:r>
              <a:rPr lang="ru-RU" sz="1600" b="1" dirty="0" smtClean="0">
                <a:solidFill>
                  <a:srgbClr val="FF0000"/>
                </a:solidFill>
              </a:rPr>
              <a:t>. Но чаще всего расходы превышают доходы. В таком случае возникает </a:t>
            </a:r>
            <a:r>
              <a:rPr lang="ru-RU" sz="1600" b="1" u="sng" dirty="0" smtClean="0">
                <a:solidFill>
                  <a:srgbClr val="FF0000"/>
                </a:solidFill>
              </a:rPr>
              <a:t>дефицит</a:t>
            </a:r>
            <a:endParaRPr lang="ru-RU" sz="1600" b="1" dirty="0">
              <a:solidFill>
                <a:srgbClr val="FF0000"/>
              </a:solidFill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731838" y="2970213"/>
            <a:ext cx="1954212" cy="1695450"/>
          </a:xfrm>
          <a:prstGeom prst="rect">
            <a:avLst/>
          </a:prstGeom>
          <a:solidFill>
            <a:srgbClr val="CCFFCC"/>
          </a:solidFill>
          <a:ln w="1587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rgbClr val="660033"/>
                </a:solidFill>
              </a:rPr>
              <a:t>бюджетные кредиты,</a:t>
            </a:r>
            <a:r>
              <a:rPr lang="ru-RU" sz="1400" dirty="0">
                <a:solidFill>
                  <a:srgbClr val="660033"/>
                </a:solidFill>
              </a:rPr>
              <a:t> полученные от бюджетов других уровней бюджетной системы РФ</a:t>
            </a: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3143240" y="2928934"/>
            <a:ext cx="1992313" cy="1685925"/>
          </a:xfrm>
          <a:prstGeom prst="rect">
            <a:avLst/>
          </a:prstGeom>
          <a:solidFill>
            <a:srgbClr val="CCFFCC"/>
          </a:solidFill>
          <a:ln w="1587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rgbClr val="660033"/>
                </a:solidFill>
              </a:rPr>
              <a:t>кредиты,</a:t>
            </a:r>
          </a:p>
          <a:p>
            <a:pPr algn="ctr"/>
            <a:r>
              <a:rPr lang="ru-RU" sz="1400" dirty="0">
                <a:solidFill>
                  <a:srgbClr val="660033"/>
                </a:solidFill>
              </a:rPr>
              <a:t> полученные от кредитных организаций</a:t>
            </a: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715008" y="2928934"/>
            <a:ext cx="2071702" cy="1643074"/>
          </a:xfrm>
          <a:prstGeom prst="rect">
            <a:avLst/>
          </a:prstGeom>
          <a:solidFill>
            <a:srgbClr val="CCFFCC"/>
          </a:solidFill>
          <a:ln w="1587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rgbClr val="660033"/>
                </a:solidFill>
              </a:rPr>
              <a:t>изменение остатков</a:t>
            </a:r>
            <a:r>
              <a:rPr lang="ru-RU" sz="1000" dirty="0">
                <a:solidFill>
                  <a:srgbClr val="660033"/>
                </a:solidFill>
              </a:rPr>
              <a:t> </a:t>
            </a:r>
            <a:r>
              <a:rPr lang="ru-RU" sz="1400" dirty="0">
                <a:solidFill>
                  <a:srgbClr val="660033"/>
                </a:solidFill>
              </a:rPr>
              <a:t>средств на счетах по учету средств местного бюджета</a:t>
            </a:r>
          </a:p>
        </p:txBody>
      </p:sp>
      <p:sp>
        <p:nvSpPr>
          <p:cNvPr id="10" name="Rectangle 19"/>
          <p:cNvSpPr>
            <a:spLocks noChangeArrowheads="1"/>
          </p:cNvSpPr>
          <p:nvPr/>
        </p:nvSpPr>
        <p:spPr bwMode="auto">
          <a:xfrm>
            <a:off x="1285852" y="5143512"/>
            <a:ext cx="3044825" cy="915988"/>
          </a:xfrm>
          <a:prstGeom prst="rect">
            <a:avLst/>
          </a:prstGeom>
          <a:solidFill>
            <a:srgbClr val="FFCCFF"/>
          </a:solidFill>
          <a:ln w="15875">
            <a:solidFill>
              <a:srgbClr val="FF99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chemeClr val="accent1">
                    <a:lumMod val="50000"/>
                  </a:schemeClr>
                </a:solidFill>
              </a:rPr>
              <a:t>муниципальный долг,</a:t>
            </a:r>
          </a:p>
          <a:p>
            <a:pPr algn="ctr"/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то есть совокупность долговых обязательств муниципального образования</a:t>
            </a:r>
          </a:p>
        </p:txBody>
      </p:sp>
      <p:sp>
        <p:nvSpPr>
          <p:cNvPr id="11" name="Line 15"/>
          <p:cNvSpPr>
            <a:spLocks noChangeShapeType="1"/>
          </p:cNvSpPr>
          <p:nvPr/>
        </p:nvSpPr>
        <p:spPr bwMode="auto">
          <a:xfrm>
            <a:off x="1142976" y="2643182"/>
            <a:ext cx="6488112" cy="0"/>
          </a:xfrm>
          <a:prstGeom prst="line">
            <a:avLst/>
          </a:prstGeom>
          <a:noFill/>
          <a:ln w="15875">
            <a:solidFill>
              <a:srgbClr val="3366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dirty="0"/>
          </a:p>
        </p:txBody>
      </p:sp>
      <p:cxnSp>
        <p:nvCxnSpPr>
          <p:cNvPr id="15" name="Прямая со стрелкой 14"/>
          <p:cNvCxnSpPr/>
          <p:nvPr/>
        </p:nvCxnSpPr>
        <p:spPr>
          <a:xfrm rot="5400000">
            <a:off x="1000100" y="2786058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5400000">
            <a:off x="7501752" y="2785264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5400000">
            <a:off x="4001290" y="2785264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1428728" y="4929198"/>
            <a:ext cx="27146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rot="5400000" flipH="1" flipV="1">
            <a:off x="1321571" y="4822041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rot="5400000" flipH="1" flipV="1">
            <a:off x="4037009" y="4821247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785818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Источники внутреннего финансирования дефицита </a:t>
            </a:r>
            <a:r>
              <a:rPr lang="ru-RU" sz="2400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районного бюджета на 2016 год                     </a:t>
            </a:r>
            <a:endParaRPr lang="ru-RU" sz="2400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058556"/>
          <a:ext cx="8229600" cy="55265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29378"/>
                <a:gridCol w="1900222"/>
              </a:tblGrid>
              <a:tr h="72007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0" u="none" strike="noStrike" dirty="0" smtClean="0">
                          <a:solidFill>
                            <a:srgbClr val="FFFF00"/>
                          </a:solidFill>
                          <a:latin typeface="Times New Roman"/>
                        </a:rPr>
                        <a:t>Наименование 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0" u="none" strike="noStrike" dirty="0" smtClean="0">
                          <a:solidFill>
                            <a:srgbClr val="FFFF00"/>
                          </a:solidFill>
                          <a:latin typeface="Times New Roman"/>
                        </a:rPr>
                        <a:t>Сумма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(тыс. рублей</a:t>
                      </a:r>
                      <a:endParaRPr lang="ru-RU" sz="1600" dirty="0"/>
                    </a:p>
                  </a:txBody>
                  <a:tcPr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Итого источников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93 078,8</a:t>
                      </a:r>
                      <a:endParaRPr lang="ru-RU" sz="16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Бюджетные кредиты, полученные из областного бюджета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32 797,9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- получение бюджетных кредитов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141 599,1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- погашение бюджетных кредитов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-108 801,2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Кредиты, полученные от кредитных организаций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53 000,0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- получение кредитов от кредитных организаций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88 000,0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- погашение кредитов от кредитных организаций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- 35 000,0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Бюджетные кредиты бюджетам поселений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- получение бюджетных кредитов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-3 000,0</a:t>
                      </a:r>
                    </a:p>
                  </a:txBody>
                  <a:tcPr marL="9525" marR="9525" marT="9525" marB="0" anchor="ctr"/>
                </a:tc>
              </a:tr>
              <a:tr h="432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- погашение бюджетных кредитов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3 000,0</a:t>
                      </a:r>
                    </a:p>
                  </a:txBody>
                  <a:tcPr marL="9525" marR="9525" marT="9525" marB="0" anchor="ctr"/>
                </a:tc>
              </a:tr>
              <a:tr h="432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Изменение остатков средств бюджетов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7 280,9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867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Уважаемые жители Лискинского района</a:t>
            </a:r>
            <a:endParaRPr lang="ru-RU" sz="4000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214422"/>
            <a:ext cx="8572560" cy="5241314"/>
          </a:xfrm>
          <a:blipFill>
            <a:blip r:embed="rId2" cstate="print"/>
            <a:stretch>
              <a:fillRect/>
            </a:stretch>
          </a:blipFill>
        </p:spPr>
        <p:txBody>
          <a:bodyPr>
            <a:normAutofit fontScale="25000" lnSpcReduction="20000"/>
          </a:bodyPr>
          <a:lstStyle/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Администрация  Лискинского  муниципального  района  Воронежской  области представляет  информационный  раздел </a:t>
            </a:r>
            <a:r>
              <a:rPr lang="ru-RU" sz="6400" b="1" u="sng" dirty="0" smtClean="0">
                <a:solidFill>
                  <a:srgbClr val="FFFF00"/>
                </a:solidFill>
              </a:rPr>
              <a:t>«Бюджет  для  граждан»,  </a:t>
            </a:r>
            <a:r>
              <a:rPr lang="ru-RU" sz="6400" b="1" dirty="0" smtClean="0">
                <a:solidFill>
                  <a:srgbClr val="FFFF00"/>
                </a:solidFill>
              </a:rPr>
              <a:t>созданный  для обеспечения  открытости  и  прозрачности  бюджета  и  бюджетного  процесса  для населения.  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Бюджет для граждан - это упрощенная версия бюджетного документа, которая использует неформальный язык и доступные форматы, чтобы облегчить для граждан понимание бюджета. 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Она содержит информационно-аналитический материал, доступный для широкого круга неподготовленных пользователей: основы бюджета и бюджетного процесса, исполнение бюджета, проект бюджета, муниципальные программы и другая информация для граждан. 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Уже  сегодня  информация  о  всех  стадиях  бюджетного  процесса,  о  плановых показателях бюджета района и его исполнении доступна для всех заинтересованных пользователей  и  размещается  на  официальном  интернет  - портале  Лискинского муниципального района.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Надеемся,  что  представление  бюджета  и  бюджетного  процесса  в  Лискинском муниципальном  районе   в  понятной  для  жителей  форме  повысит  уровень общественного участия граждан </a:t>
            </a:r>
            <a:r>
              <a:rPr lang="ru-RU" sz="6400" b="1" dirty="0" smtClean="0">
                <a:solidFill>
                  <a:srgbClr val="FFFF00"/>
                </a:solidFill>
                <a:latin typeface="Bookman Old Style" pitchFamily="18" charset="0"/>
              </a:rPr>
              <a:t>в бюджетном процессе района.</a:t>
            </a:r>
          </a:p>
          <a:p>
            <a:endParaRPr lang="ru-RU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20040"/>
            <a:ext cx="9144000" cy="60863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Основные параметры бюджета</a:t>
            </a:r>
            <a:endParaRPr lang="ru-RU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6" descr="1354528072_4009_thumbzoom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7" y="1357298"/>
            <a:ext cx="2357454" cy="207170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928926" y="1500174"/>
            <a:ext cx="621507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>
                <a:solidFill>
                  <a:srgbClr val="CC0066"/>
                </a:solidFill>
              </a:rPr>
              <a:t>ДОХОДЫ</a:t>
            </a:r>
            <a:r>
              <a:rPr lang="ru-RU" u="sng" dirty="0" smtClean="0">
                <a:solidFill>
                  <a:srgbClr val="CC0066"/>
                </a:solidFill>
              </a:rPr>
              <a:t> </a:t>
            </a:r>
            <a:r>
              <a:rPr lang="ru-RU" b="1" u="sng" dirty="0" smtClean="0">
                <a:solidFill>
                  <a:srgbClr val="CC0066"/>
                </a:solidFill>
              </a:rPr>
              <a:t>БЮДЖЕТА</a:t>
            </a:r>
            <a:r>
              <a:rPr lang="ru-RU" u="sng" dirty="0" smtClean="0">
                <a:solidFill>
                  <a:srgbClr val="CC0066"/>
                </a:solidFill>
              </a:rPr>
              <a:t> </a:t>
            </a:r>
          </a:p>
          <a:p>
            <a:pPr algn="ctr"/>
            <a:endParaRPr lang="ru-RU" dirty="0" smtClean="0">
              <a:solidFill>
                <a:srgbClr val="CC0066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dirty="0">
                <a:solidFill>
                  <a:srgbClr val="CC0066"/>
                </a:solidFill>
              </a:rPr>
              <a:t> </a:t>
            </a:r>
            <a:r>
              <a:rPr lang="ru-RU" b="1" dirty="0" smtClean="0">
                <a:solidFill>
                  <a:srgbClr val="CC0066"/>
                </a:solidFill>
              </a:rPr>
              <a:t>НАЛОГОВЫЕ </a:t>
            </a:r>
            <a:r>
              <a:rPr lang="ru-RU" b="1" dirty="0">
                <a:solidFill>
                  <a:srgbClr val="CC0066"/>
                </a:solidFill>
              </a:rPr>
              <a:t>и НЕНАЛОГОВЫЕ </a:t>
            </a:r>
            <a:r>
              <a:rPr lang="ru-RU" b="1" dirty="0" smtClean="0">
                <a:solidFill>
                  <a:srgbClr val="CC0066"/>
                </a:solidFill>
              </a:rPr>
              <a:t>ДОХОДЫ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 БЕЗВОЗМЕЗДНЫЕ </a:t>
            </a:r>
            <a:r>
              <a:rPr lang="ru-RU" b="1" dirty="0">
                <a:solidFill>
                  <a:srgbClr val="CC0066"/>
                </a:solidFill>
              </a:rPr>
              <a:t>ПОСТУПЛЕНИЯ </a:t>
            </a:r>
            <a:endParaRPr lang="ru-RU" b="1" dirty="0" smtClean="0">
              <a:solidFill>
                <a:srgbClr val="CC0066"/>
              </a:solidFill>
            </a:endParaRPr>
          </a:p>
          <a:p>
            <a:r>
              <a:rPr lang="ru-RU" b="1" dirty="0" smtClean="0">
                <a:solidFill>
                  <a:srgbClr val="CC0066"/>
                </a:solidFill>
              </a:rPr>
              <a:t>(в </a:t>
            </a:r>
            <a:r>
              <a:rPr lang="ru-RU" b="1" dirty="0">
                <a:solidFill>
                  <a:srgbClr val="CC0066"/>
                </a:solidFill>
              </a:rPr>
              <a:t>виде ДОТАЦИЙ, СУБСИДИЙ, СУБВЕНЦИЙ и ИНЫХ МЕЖБЮДЖТНЫХ </a:t>
            </a:r>
            <a:r>
              <a:rPr lang="ru-RU" b="1" dirty="0" smtClean="0">
                <a:solidFill>
                  <a:srgbClr val="CC0066"/>
                </a:solidFill>
              </a:rPr>
              <a:t>ТРАНСФЕРТОВ)</a:t>
            </a:r>
            <a:endParaRPr lang="ru-RU" b="1" dirty="0">
              <a:solidFill>
                <a:srgbClr val="CC0066"/>
              </a:solidFill>
            </a:endParaRPr>
          </a:p>
        </p:txBody>
      </p:sp>
      <p:pic>
        <p:nvPicPr>
          <p:cNvPr id="7" name="Picture 7" descr="1672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9" y="4071942"/>
            <a:ext cx="2390761" cy="2066921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000364" y="3786190"/>
            <a:ext cx="614363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>
                <a:solidFill>
                  <a:srgbClr val="CC0066"/>
                </a:solidFill>
              </a:rPr>
              <a:t>РАСХОДЫ БЮДЖЕТА</a:t>
            </a:r>
            <a:r>
              <a:rPr lang="ru-RU" u="sng" dirty="0" smtClean="0">
                <a:solidFill>
                  <a:srgbClr val="CC0066"/>
                </a:solidFill>
              </a:rPr>
              <a:t> </a:t>
            </a:r>
          </a:p>
          <a:p>
            <a:pPr algn="ctr"/>
            <a:endParaRPr lang="ru-RU" dirty="0" smtClean="0">
              <a:solidFill>
                <a:srgbClr val="CC0066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СОЦИАЛЬНО ЗНАЧИМЫЕ РАСХОДЫ  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РАСХОДЫ НА ОКАЗАНИЕ ГОСУДАРСТВЕННЫХ (МУНИЦИПАЛЬНЫХ) УСЛУГ 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СОЦИАЛЬНОЕ ОБЕСПЕЧЕНИЕ НАСЕЛЕНИЯ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БЮДЖЕТНЫЕ ИНВЕСТИЦИИ</a:t>
            </a:r>
            <a:endParaRPr lang="ru-RU" b="1" dirty="0">
              <a:solidFill>
                <a:srgbClr val="CC0066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-214346" y="6143644"/>
            <a:ext cx="9144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Сбалансированность бюджета по доходам и расходам – основополагающее требование, предъявляемое к органам, составляющим и утверждающим бюджет</a:t>
            </a:r>
            <a:endParaRPr lang="ru-RU" sz="1400" b="1" dirty="0">
              <a:solidFill>
                <a:schemeClr val="tx2">
                  <a:lumMod val="50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8186766" cy="175163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Бюджетный процесс -  ежегодное формирование и исполнение бюджета</a:t>
            </a:r>
            <a:endParaRPr lang="ru-RU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6000768"/>
            <a:ext cx="6838976" cy="454968"/>
          </a:xfrm>
        </p:spPr>
        <p:txBody>
          <a:bodyPr>
            <a:normAutofit fontScale="92500" lnSpcReduction="10000"/>
          </a:bodyPr>
          <a:lstStyle/>
          <a:p>
            <a:endParaRPr lang="ru-RU" dirty="0"/>
          </a:p>
        </p:txBody>
      </p:sp>
      <p:pic>
        <p:nvPicPr>
          <p:cNvPr id="15362" name="Picture 2" descr="&amp;Bcy;&amp;yucy;&amp;dcy;&amp;zhcy;&amp;iecy;&amp;tcy;&amp;ncy;&amp;ycy;&amp;jcy; &amp;pcy;&amp;rcy;&amp;ocy;&amp;tscy;&amp;iecy;&amp;scy;&amp;s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2071678"/>
            <a:ext cx="7818834" cy="478632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9"/>
          <p:cNvSpPr>
            <a:spLocks noGrp="1" noChangeArrowheads="1"/>
          </p:cNvSpPr>
          <p:nvPr>
            <p:ph type="title"/>
          </p:nvPr>
        </p:nvSpPr>
        <p:spPr>
          <a:xfrm>
            <a:off x="214282" y="0"/>
            <a:ext cx="8715436" cy="1071546"/>
          </a:xfrm>
          <a:noFill/>
          <a:ln/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latin typeface="Bookman Old Style" pitchFamily="18" charset="0"/>
              </a:rPr>
              <a:t>Возможности влияния гражданина на составление бюджета</a:t>
            </a:r>
          </a:p>
        </p:txBody>
      </p:sp>
      <p:pic>
        <p:nvPicPr>
          <p:cNvPr id="5" name="Picture 2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142984"/>
            <a:ext cx="1960379" cy="1455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AutoShape 4"/>
          <p:cNvSpPr>
            <a:spLocks noChangeArrowheads="1"/>
          </p:cNvSpPr>
          <p:nvPr/>
        </p:nvSpPr>
        <p:spPr bwMode="auto">
          <a:xfrm rot="5400000">
            <a:off x="2351072" y="1292210"/>
            <a:ext cx="869950" cy="857250"/>
          </a:xfrm>
          <a:prstGeom prst="chevron">
            <a:avLst>
              <a:gd name="adj" fmla="val 2537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algn="ctr"/>
            <a:r>
              <a:rPr lang="ru-RU" sz="2400" b="1" dirty="0">
                <a:solidFill>
                  <a:srgbClr val="FFFF00"/>
                </a:solidFill>
              </a:rPr>
              <a:t>1</a:t>
            </a:r>
          </a:p>
        </p:txBody>
      </p:sp>
      <p:sp>
        <p:nvSpPr>
          <p:cNvPr id="7" name="Rectangle 17"/>
          <p:cNvSpPr>
            <a:spLocks noChangeArrowheads="1"/>
          </p:cNvSpPr>
          <p:nvPr/>
        </p:nvSpPr>
        <p:spPr bwMode="auto">
          <a:xfrm>
            <a:off x="3371850" y="1285860"/>
            <a:ext cx="5772150" cy="6731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Публичные слушания по проекту бюджета района</a:t>
            </a:r>
          </a:p>
        </p:txBody>
      </p:sp>
      <p:sp>
        <p:nvSpPr>
          <p:cNvPr id="8" name="AutoShape 13"/>
          <p:cNvSpPr>
            <a:spLocks noChangeArrowheads="1"/>
          </p:cNvSpPr>
          <p:nvPr/>
        </p:nvSpPr>
        <p:spPr bwMode="auto">
          <a:xfrm rot="5400000">
            <a:off x="353983" y="3146423"/>
            <a:ext cx="863600" cy="857250"/>
          </a:xfrm>
          <a:prstGeom prst="chevron">
            <a:avLst>
              <a:gd name="adj" fmla="val 25185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algn="ctr"/>
            <a:r>
              <a:rPr lang="ru-RU" sz="2400" b="1" dirty="0">
                <a:solidFill>
                  <a:srgbClr val="FFFF00"/>
                </a:solidFill>
              </a:rPr>
              <a:t>2</a:t>
            </a:r>
          </a:p>
        </p:txBody>
      </p:sp>
      <p:sp>
        <p:nvSpPr>
          <p:cNvPr id="9" name="Rectangle 16"/>
          <p:cNvSpPr>
            <a:spLocks noChangeArrowheads="1"/>
          </p:cNvSpPr>
          <p:nvPr/>
        </p:nvSpPr>
        <p:spPr bwMode="auto">
          <a:xfrm>
            <a:off x="1285852" y="3143248"/>
            <a:ext cx="5715040" cy="64611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tabLst>
                <a:tab pos="1611313" algn="l"/>
              </a:tabLst>
            </a:pPr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Публичные слушания по отчету об исполнении бюджета района</a:t>
            </a:r>
          </a:p>
        </p:txBody>
      </p:sp>
      <p:pic>
        <p:nvPicPr>
          <p:cNvPr id="10" name="Picture 2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72330" y="2643182"/>
            <a:ext cx="1860550" cy="126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4572008"/>
            <a:ext cx="2106612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AutoShape 14"/>
          <p:cNvSpPr>
            <a:spLocks noChangeArrowheads="1"/>
          </p:cNvSpPr>
          <p:nvPr/>
        </p:nvSpPr>
        <p:spPr bwMode="auto">
          <a:xfrm rot="5400000">
            <a:off x="2390759" y="4895861"/>
            <a:ext cx="792163" cy="858838"/>
          </a:xfrm>
          <a:prstGeom prst="chevron">
            <a:avLst>
              <a:gd name="adj" fmla="val 2500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algn="ctr"/>
            <a:r>
              <a:rPr lang="ru-RU" sz="2400" b="1" dirty="0">
                <a:solidFill>
                  <a:srgbClr val="FFFF00"/>
                </a:solidFill>
              </a:rPr>
              <a:t>3</a:t>
            </a: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3294063" y="4929198"/>
            <a:ext cx="5849937" cy="5762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Публичные обсуждения муниципальных программ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9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50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500"/>
                            </p:stCondLst>
                            <p:childTnLst>
                              <p:par>
                                <p:cTn id="2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500"/>
                            </p:stCondLst>
                            <p:childTnLst>
                              <p:par>
                                <p:cTn id="33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big3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214290"/>
            <a:ext cx="8572560" cy="641155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428628"/>
          </a:xfrm>
        </p:spPr>
        <p:txBody>
          <a:bodyPr>
            <a:noAutofit/>
          </a:bodyPr>
          <a:lstStyle/>
          <a:p>
            <a:pPr algn="ctr"/>
            <a:r>
              <a:rPr lang="ru-RU" sz="3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Административно-территориальное деление</a:t>
            </a:r>
            <a:endParaRPr lang="ru-RU" sz="30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voronezhskaya-obl-gidroremont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933904" y="1935163"/>
            <a:ext cx="5276192" cy="4389437"/>
          </a:xfrm>
          <a:blipFill>
            <a:blip r:embed="rId2" cstate="print"/>
            <a:stretch>
              <a:fillRect/>
            </a:stretch>
          </a:blipFill>
        </p:spPr>
      </p:pic>
      <p:pic>
        <p:nvPicPr>
          <p:cNvPr id="1026" name="Picture 2" descr="http://gidroremont.ru/wp-content/uploads/2015/04/voronezhskaya-obl-gidroremont.gif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071538" y="1071546"/>
            <a:ext cx="7215238" cy="546770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big.2jpeg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0662" y="357166"/>
            <a:ext cx="8900494" cy="621510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571504"/>
          </a:xfrm>
        </p:spPr>
        <p:txBody>
          <a:bodyPr>
            <a:normAutofit/>
          </a:bodyPr>
          <a:lstStyle/>
          <a:p>
            <a:r>
              <a:rPr lang="ru-RU" sz="3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Административно-территориальное деление</a:t>
            </a:r>
            <a:endParaRPr lang="ru-RU" sz="3000" dirty="0"/>
          </a:p>
        </p:txBody>
      </p:sp>
      <p:pic>
        <p:nvPicPr>
          <p:cNvPr id="7" name="Рисунок 6" descr="Raion.jpg"/>
          <p:cNvPicPr>
            <a:picLocks noChangeAspect="1"/>
          </p:cNvPicPr>
          <p:nvPr/>
        </p:nvPicPr>
        <p:blipFill>
          <a:blip r:embed="rId3" cstate="print">
            <a:lum bright="-10000"/>
          </a:blip>
          <a:stretch>
            <a:fillRect/>
          </a:stretch>
        </p:blipFill>
        <p:spPr>
          <a:xfrm>
            <a:off x="500034" y="1428736"/>
            <a:ext cx="7087370" cy="5080685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Административно-территориальное деление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42910" y="785794"/>
            <a:ext cx="77867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Ожидаемая численность Лискинского муниципального района  на 2016 г. –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101 095 </a:t>
            </a:r>
            <a:r>
              <a:rPr lang="ru-RU" b="1" dirty="0" smtClean="0"/>
              <a:t>чел. </a:t>
            </a:r>
          </a:p>
          <a:p>
            <a:pPr algn="ctr"/>
            <a:r>
              <a:rPr lang="ru-RU" b="1" dirty="0" smtClean="0"/>
              <a:t>                                                                 г.Лиски –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54 581 </a:t>
            </a:r>
            <a:r>
              <a:rPr lang="ru-RU" b="1" dirty="0" smtClean="0"/>
              <a:t>чел</a:t>
            </a:r>
            <a:endParaRPr lang="ru-RU" b="1" dirty="0"/>
          </a:p>
        </p:txBody>
      </p:sp>
    </p:spTree>
  </p:cSld>
  <p:clrMapOvr>
    <a:masterClrMapping/>
  </p:clrMapOvr>
  <p:transition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35719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0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Административно-территориальное деление</a:t>
            </a:r>
            <a:endParaRPr lang="ru-RU" sz="3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714356"/>
            <a:ext cx="8429684" cy="600079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>
              <a:buNone/>
            </a:pPr>
            <a:r>
              <a:rPr lang="ru-RU" sz="13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состав Лискинского муниципального района входят 23 поселения: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Городское поселение г.Лиски (административный центр г.Лиски)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Давыдовское городское поселение (административный центр р.п. Давыдовка)</a:t>
            </a:r>
          </a:p>
          <a:p>
            <a:pPr>
              <a:buNone/>
            </a:pPr>
            <a:r>
              <a:rPr lang="ru-RU" sz="1300" b="1" u="sng" dirty="0" smtClean="0">
                <a:latin typeface="Times New Roman" pitchFamily="18" charset="0"/>
                <a:cs typeface="Times New Roman" pitchFamily="18" charset="0"/>
              </a:rPr>
              <a:t>Сельские поселения: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Высокинское сельское поселение (административный центр с. Высокое)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Бодеевское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Бодеево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Залуженское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Залужное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Колыбельское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Колыбелка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Краснознаменское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Лискинское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Ковалевское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Ковалево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Нижеикорецкое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Нижний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Икорец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Петровское сельское поселение (административный центр с. Петровское)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Почепское сельское поселение (административный центр с. Почепское)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Петропавловское сельское поселение (административный центр с. Петропавловка)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Селявинское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Селявное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Степнянское сельское поселение (административный центр пос.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с-за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"Вторая пятилетка")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Старохворостанское сельское поселение (административный центр с. Старая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Хворостань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Среднеикорецкое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Средний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Икорец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Тресоруковское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Тресоруково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Щученское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Щучье)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Дракинское сельское поселение (административный центр с. Дракино)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Троицкое сельское поселение (административный центр с. Троицкое)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Копанищенское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Копанище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Сторожевское второе сельское поселение (административный центр с. 2-е Сторожевое)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Коломыцевское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Коломыцево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1300" dirty="0"/>
          </a:p>
        </p:txBody>
      </p:sp>
    </p:spTree>
  </p:cSld>
  <p:clrMapOvr>
    <a:masterClrMapping/>
  </p:clrMapOvr>
  <p:transition>
    <p:dissolv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42918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Основные показатели бюджета на 2016 год</a:t>
            </a:r>
            <a:endParaRPr lang="ru-RU" sz="32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AutoShape 9"/>
          <p:cNvSpPr>
            <a:spLocks noGrp="1" noChangeArrowheads="1"/>
          </p:cNvSpPr>
          <p:nvPr>
            <p:ph idx="1"/>
          </p:nvPr>
        </p:nvSpPr>
        <p:spPr bwMode="auto">
          <a:xfrm>
            <a:off x="142844" y="857232"/>
            <a:ext cx="2286016" cy="1214427"/>
          </a:xfrm>
          <a:prstGeom prst="homePlate">
            <a:avLst>
              <a:gd name="adj" fmla="val 41299"/>
            </a:avLst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>
            <a:normAutofit fontScale="77500" lnSpcReduction="20000"/>
          </a:bodyPr>
          <a:lstStyle/>
          <a:p>
            <a:pPr algn="ctr">
              <a:buNone/>
            </a:pPr>
            <a:r>
              <a:rPr lang="ru-RU" b="1" dirty="0">
                <a:solidFill>
                  <a:srgbClr val="003300"/>
                </a:solidFill>
                <a:latin typeface="Bookman Old Style" pitchFamily="18" charset="0"/>
              </a:rPr>
              <a:t>Налоговые доходы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3300"/>
                </a:solidFill>
                <a:latin typeface="Bookman Old Style" pitchFamily="18" charset="0"/>
              </a:rPr>
              <a:t>558 064,0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3300"/>
                </a:solidFill>
                <a:latin typeface="Bookman Old Style" pitchFamily="18" charset="0"/>
              </a:rPr>
              <a:t>тыс.руб</a:t>
            </a:r>
            <a:r>
              <a:rPr lang="ru-RU" b="1" dirty="0">
                <a:solidFill>
                  <a:srgbClr val="003300"/>
                </a:solidFill>
              </a:rPr>
              <a:t>.</a:t>
            </a:r>
          </a:p>
        </p:txBody>
      </p:sp>
      <p:sp>
        <p:nvSpPr>
          <p:cNvPr id="5" name="AutoShape 11"/>
          <p:cNvSpPr>
            <a:spLocks noChangeArrowheads="1"/>
          </p:cNvSpPr>
          <p:nvPr/>
        </p:nvSpPr>
        <p:spPr bwMode="auto">
          <a:xfrm>
            <a:off x="142844" y="2500306"/>
            <a:ext cx="2262188" cy="1368425"/>
          </a:xfrm>
          <a:prstGeom prst="homePlate">
            <a:avLst>
              <a:gd name="adj" fmla="val 41328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</a:rPr>
              <a:t>Неналоговые 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</a:rPr>
              <a:t>148 063,0 тыс.руб</a:t>
            </a: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</a:rPr>
              <a:t>.</a:t>
            </a:r>
          </a:p>
        </p:txBody>
      </p:sp>
      <p:sp>
        <p:nvSpPr>
          <p:cNvPr id="6" name="AutoShape 10"/>
          <p:cNvSpPr>
            <a:spLocks noChangeArrowheads="1"/>
          </p:cNvSpPr>
          <p:nvPr/>
        </p:nvSpPr>
        <p:spPr bwMode="auto">
          <a:xfrm>
            <a:off x="142845" y="4500570"/>
            <a:ext cx="2214578" cy="1368425"/>
          </a:xfrm>
          <a:prstGeom prst="homePlate">
            <a:avLst>
              <a:gd name="adj" fmla="val 41328"/>
            </a:avLst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 b="1" dirty="0">
                <a:solidFill>
                  <a:srgbClr val="000066"/>
                </a:solidFill>
                <a:latin typeface="Bookman Old Style" pitchFamily="18" charset="0"/>
              </a:rPr>
              <a:t>Безвозмездные </a:t>
            </a:r>
            <a:r>
              <a:rPr lang="ru-RU" b="1" dirty="0">
                <a:solidFill>
                  <a:srgbClr val="000066"/>
                </a:solidFill>
                <a:latin typeface="Bookman Old Style" pitchFamily="18" charset="0"/>
              </a:rPr>
              <a:t>поступления</a:t>
            </a:r>
          </a:p>
          <a:p>
            <a:pPr algn="ctr"/>
            <a:r>
              <a:rPr lang="ru-RU" b="1" dirty="0" smtClean="0">
                <a:solidFill>
                  <a:srgbClr val="000066"/>
                </a:solidFill>
                <a:latin typeface="Bookman Old Style" pitchFamily="18" charset="0"/>
              </a:rPr>
              <a:t>844 429,4 тыс.руб</a:t>
            </a:r>
            <a:r>
              <a:rPr lang="ru-RU" b="1" dirty="0">
                <a:solidFill>
                  <a:srgbClr val="000066"/>
                </a:solidFill>
                <a:latin typeface="Bookman Old Style" pitchFamily="18" charset="0"/>
              </a:rPr>
              <a:t>.</a:t>
            </a: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 rot="10800000">
            <a:off x="2428860" y="928670"/>
            <a:ext cx="701675" cy="5286412"/>
          </a:xfrm>
          <a:prstGeom prst="rect">
            <a:avLst/>
          </a:prstGeom>
          <a:solidFill>
            <a:srgbClr val="FFFF99"/>
          </a:solidFill>
          <a:ln w="1905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 algn="ctr"/>
            <a:r>
              <a:rPr lang="ru-RU" sz="2200" b="1" dirty="0"/>
              <a:t>Доходы бюджета </a:t>
            </a:r>
            <a:r>
              <a:rPr lang="ru-RU" sz="2200" b="1" dirty="0" smtClean="0"/>
              <a:t>1 550 556,4 тыс.руб</a:t>
            </a:r>
            <a:r>
              <a:rPr lang="ru-RU" sz="2200" dirty="0"/>
              <a:t>.</a:t>
            </a:r>
          </a:p>
        </p:txBody>
      </p:sp>
      <p:sp>
        <p:nvSpPr>
          <p:cNvPr id="8" name="AutoShape 4"/>
          <p:cNvSpPr>
            <a:spLocks noChangeArrowheads="1"/>
          </p:cNvSpPr>
          <p:nvPr/>
        </p:nvSpPr>
        <p:spPr bwMode="auto">
          <a:xfrm rot="16200000">
            <a:off x="3386137" y="2614598"/>
            <a:ext cx="1514474" cy="2000265"/>
          </a:xfrm>
          <a:prstGeom prst="upDownArrowCallout">
            <a:avLst>
              <a:gd name="adj1" fmla="val 25000"/>
              <a:gd name="adj2" fmla="val 25000"/>
              <a:gd name="adj3" fmla="val 16919"/>
              <a:gd name="adj4" fmla="val 50000"/>
            </a:avLst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eaVert" wrap="none" anchor="ctr"/>
          <a:lstStyle/>
          <a:p>
            <a:pPr algn="ctr"/>
            <a:r>
              <a:rPr lang="ru-RU" sz="2400" b="1" dirty="0"/>
              <a:t>БЮДЖЕТ</a:t>
            </a: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3143240" y="1071546"/>
            <a:ext cx="2000264" cy="129698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Доходы в расчете</a:t>
            </a:r>
          </a:p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на 1 человека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 </a:t>
            </a:r>
          </a:p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15 338 руб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.</a:t>
            </a: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3143240" y="4643446"/>
            <a:ext cx="2000264" cy="151288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Расходы в расчете на 1 человека</a:t>
            </a:r>
          </a:p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16 258 руб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. </a:t>
            </a:r>
          </a:p>
        </p:txBody>
      </p:sp>
      <p:sp>
        <p:nvSpPr>
          <p:cNvPr id="11" name="AutoShape 12"/>
          <p:cNvSpPr>
            <a:spLocks noChangeArrowheads="1"/>
          </p:cNvSpPr>
          <p:nvPr/>
        </p:nvSpPr>
        <p:spPr bwMode="auto">
          <a:xfrm rot="10800000">
            <a:off x="5929322" y="642918"/>
            <a:ext cx="3214678" cy="500066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Общегосударственные вопросы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107 151,2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2" name="AutoShape 12"/>
          <p:cNvSpPr>
            <a:spLocks noChangeArrowheads="1"/>
          </p:cNvSpPr>
          <p:nvPr/>
        </p:nvSpPr>
        <p:spPr bwMode="auto">
          <a:xfrm rot="10800000">
            <a:off x="5929322" y="1142984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Национальная безопасность</a:t>
            </a: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7 996,9 тыс.руб.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AutoShape 12"/>
          <p:cNvSpPr>
            <a:spLocks noChangeArrowheads="1"/>
          </p:cNvSpPr>
          <p:nvPr/>
        </p:nvSpPr>
        <p:spPr bwMode="auto">
          <a:xfrm rot="10800000">
            <a:off x="5929322" y="1714488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endParaRPr lang="ru-RU" sz="1400" b="1" dirty="0" smtClean="0"/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Национальная экономика</a:t>
            </a: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8 298,6  тыс.руб.</a:t>
            </a:r>
          </a:p>
          <a:p>
            <a:pPr algn="ctr"/>
            <a:r>
              <a:rPr lang="ru-RU" sz="1400" b="1" dirty="0" smtClean="0"/>
              <a:t>.</a:t>
            </a:r>
            <a:endParaRPr lang="ru-RU" sz="1400" b="1" dirty="0"/>
          </a:p>
        </p:txBody>
      </p:sp>
      <p:sp>
        <p:nvSpPr>
          <p:cNvPr id="14" name="AutoShape 12"/>
          <p:cNvSpPr>
            <a:spLocks noChangeArrowheads="1"/>
          </p:cNvSpPr>
          <p:nvPr/>
        </p:nvSpPr>
        <p:spPr bwMode="auto">
          <a:xfrm rot="10800000">
            <a:off x="5929322" y="4572008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Социальная политика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78 555,0 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5" name="AutoShape 12"/>
          <p:cNvSpPr>
            <a:spLocks noChangeArrowheads="1"/>
          </p:cNvSpPr>
          <p:nvPr/>
        </p:nvSpPr>
        <p:spPr bwMode="auto">
          <a:xfrm rot="10800000">
            <a:off x="5929322" y="2285992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ЖКХ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40 407,2 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тыс.руб.</a:t>
            </a:r>
          </a:p>
        </p:txBody>
      </p:sp>
      <p:sp>
        <p:nvSpPr>
          <p:cNvPr id="17" name="AutoShape 12"/>
          <p:cNvSpPr>
            <a:spLocks noChangeArrowheads="1"/>
          </p:cNvSpPr>
          <p:nvPr/>
        </p:nvSpPr>
        <p:spPr bwMode="auto">
          <a:xfrm rot="10800000">
            <a:off x="5929322" y="2857496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Образование</a:t>
            </a: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1 170 380,1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8" name="AutoShape 12"/>
          <p:cNvSpPr>
            <a:spLocks noChangeArrowheads="1"/>
          </p:cNvSpPr>
          <p:nvPr/>
        </p:nvSpPr>
        <p:spPr bwMode="auto">
          <a:xfrm rot="10800000">
            <a:off x="5929322" y="3429000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Культура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32 432,2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9" name="AutoShape 12"/>
          <p:cNvSpPr>
            <a:spLocks noChangeArrowheads="1"/>
          </p:cNvSpPr>
          <p:nvPr/>
        </p:nvSpPr>
        <p:spPr bwMode="auto">
          <a:xfrm rot="10800000">
            <a:off x="5929322" y="4000504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Здравоохранение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550,0 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0" name="AutoShape 12"/>
          <p:cNvSpPr>
            <a:spLocks noChangeArrowheads="1"/>
          </p:cNvSpPr>
          <p:nvPr/>
        </p:nvSpPr>
        <p:spPr bwMode="auto">
          <a:xfrm rot="10800000">
            <a:off x="5929322" y="5143512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Физическая культура и спорт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49 648,0 </a:t>
            </a: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1" name="AutoShape 12"/>
          <p:cNvSpPr>
            <a:spLocks noChangeArrowheads="1"/>
          </p:cNvSpPr>
          <p:nvPr/>
        </p:nvSpPr>
        <p:spPr bwMode="auto">
          <a:xfrm rot="10800000">
            <a:off x="5929322" y="5715016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Обслуживание гос.(муниц.) долга</a:t>
            </a:r>
            <a:endParaRPr lang="ru-RU" sz="13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15 000,0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2" name="AutoShape 12"/>
          <p:cNvSpPr>
            <a:spLocks noChangeArrowheads="1"/>
          </p:cNvSpPr>
          <p:nvPr/>
        </p:nvSpPr>
        <p:spPr bwMode="auto">
          <a:xfrm rot="10800000">
            <a:off x="5929322" y="6286520"/>
            <a:ext cx="3214678" cy="571480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Межбюджетные трансферты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133 216,0 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3" name="Rectangle 8"/>
          <p:cNvSpPr>
            <a:spLocks noChangeArrowheads="1"/>
          </p:cNvSpPr>
          <p:nvPr/>
        </p:nvSpPr>
        <p:spPr bwMode="auto">
          <a:xfrm rot="10800000">
            <a:off x="5143504" y="1000108"/>
            <a:ext cx="701675" cy="5256213"/>
          </a:xfrm>
          <a:prstGeom prst="rect">
            <a:avLst/>
          </a:prstGeom>
          <a:solidFill>
            <a:srgbClr val="FFFF99"/>
          </a:solidFill>
          <a:ln w="19050">
            <a:solidFill>
              <a:srgbClr val="FFFF00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pPr algn="ctr"/>
            <a:r>
              <a:rPr lang="ru-RU" sz="2200" b="1" dirty="0"/>
              <a:t>Расходы бюджета </a:t>
            </a:r>
            <a:r>
              <a:rPr lang="ru-RU" sz="2200" b="1" dirty="0" smtClean="0"/>
              <a:t>1 643 635,2 тыс.руб</a:t>
            </a:r>
            <a:r>
              <a:rPr lang="ru-RU" sz="2200" b="1" dirty="0"/>
              <a:t>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500"/>
                            </p:stCondLst>
                            <p:childTnLst>
                              <p:par>
                                <p:cTn id="2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500"/>
                            </p:stCondLst>
                            <p:childTnLst>
                              <p:par>
                                <p:cTn id="3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2500"/>
                            </p:stCondLst>
                            <p:childTnLst>
                              <p:par>
                                <p:cTn id="3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4500"/>
                            </p:stCondLst>
                            <p:childTnLst>
                              <p:par>
                                <p:cTn id="4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6500"/>
                            </p:stCondLst>
                            <p:childTnLst>
                              <p:par>
                                <p:cTn id="4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8500"/>
                            </p:stCondLst>
                            <p:childTnLst>
                              <p:par>
                                <p:cTn id="5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500"/>
                            </p:stCondLst>
                            <p:childTnLst>
                              <p:par>
                                <p:cTn id="5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2500"/>
                            </p:stCondLst>
                            <p:childTnLst>
                              <p:par>
                                <p:cTn id="6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4500"/>
                            </p:stCondLst>
                            <p:childTnLst>
                              <p:par>
                                <p:cTn id="6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6500"/>
                            </p:stCondLst>
                            <p:childTnLst>
                              <p:par>
                                <p:cTn id="7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8500"/>
                            </p:stCondLst>
                            <p:childTnLst>
                              <p:par>
                                <p:cTn id="7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0500"/>
                            </p:stCondLst>
                            <p:childTnLst>
                              <p:par>
                                <p:cTn id="8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32500"/>
                            </p:stCondLst>
                            <p:childTnLst>
                              <p:par>
                                <p:cTn id="8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34500"/>
                            </p:stCondLst>
                            <p:childTnLst>
                              <p:par>
                                <p:cTn id="91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93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1949</TotalTime>
  <Words>2153</Words>
  <Application>Microsoft Office PowerPoint</Application>
  <PresentationFormat>Экран (4:3)</PresentationFormat>
  <Paragraphs>432</Paragraphs>
  <Slides>29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Поток</vt:lpstr>
      <vt:lpstr>БЮДЖЕТ ДЛЯ ГРАЖДАН</vt:lpstr>
      <vt:lpstr>   Что такое бюджет?</vt:lpstr>
      <vt:lpstr>Основные параметры бюджета</vt:lpstr>
      <vt:lpstr>Бюджетный процесс -  ежегодное формирование и исполнение бюджета</vt:lpstr>
      <vt:lpstr>Возможности влияния гражданина на составление бюджета</vt:lpstr>
      <vt:lpstr>Административно-территориальное деление</vt:lpstr>
      <vt:lpstr>Административно-территориальное деление</vt:lpstr>
      <vt:lpstr>Административно-территориальное деление</vt:lpstr>
      <vt:lpstr>Основные показатели бюджета на 2016 год</vt:lpstr>
      <vt:lpstr>Доходы бюджета района</vt:lpstr>
      <vt:lpstr>Доходы на 2016 год</vt:lpstr>
      <vt:lpstr>Налоговые доходы Лискинского муниципального района на 2016 год – 558 064,0 тыс. рублей</vt:lpstr>
      <vt:lpstr>Неналоговые доходы Лискинского муниципального района на 2016 год – 148 063,0 тыс.рублей</vt:lpstr>
      <vt:lpstr>Безвозмездные поступления в бюджет Лискинского муниципального района на 2016 год – 844 429,4 тыс.рублей</vt:lpstr>
      <vt:lpstr>Структура доходов бюджета Лискинского муниципального района </vt:lpstr>
      <vt:lpstr>Основные мероприятия  по мобилизации доходов бюджета</vt:lpstr>
      <vt:lpstr>Расходы  бюджета  района</vt:lpstr>
      <vt:lpstr>Расходы  на 2016 год</vt:lpstr>
      <vt:lpstr>«Программная» структура расходов Лискинского муниципального района  на 2016 год</vt:lpstr>
      <vt:lpstr>«Программная» структура расходов Лискинского муниципального района  на 2016 год</vt:lpstr>
      <vt:lpstr>«Программная» структура расходов Лискинского муниципального района  на 2016 год</vt:lpstr>
      <vt:lpstr>Публичные нормативные обязательства Лискинского муниципального района на 2016 год</vt:lpstr>
      <vt:lpstr>Распределение бюджетных ассигнований в объекты капитального строительства муниципальной собственности Лискинского муниципального района на 2016 год</vt:lpstr>
      <vt:lpstr>Распределение бюджетных ассигнований в объекты капитального строительства муниципальной собственности Лискинского муниципального района на 2016 год</vt:lpstr>
      <vt:lpstr>Распределение бюджетных ассигнований в объекты капитального строительства муниципальной собственности Лискинского муниципального района на 2016 год</vt:lpstr>
      <vt:lpstr>Межбюджетные трансферты из бюджета муниципального района бюджетам поселений на период 2016 год</vt:lpstr>
      <vt:lpstr>Источники финансирования дефицита бюджета</vt:lpstr>
      <vt:lpstr>Источники внутреннего финансирования дефицита  районного бюджета на 2016 год                     </vt:lpstr>
      <vt:lpstr>Уважаемые жители Лискинского района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ДЛЯ ГРАЖДАН</dc:title>
  <dc:creator>zayv</dc:creator>
  <cp:lastModifiedBy>zayv</cp:lastModifiedBy>
  <cp:revision>160</cp:revision>
  <dcterms:created xsi:type="dcterms:W3CDTF">2015-04-13T12:32:27Z</dcterms:created>
  <dcterms:modified xsi:type="dcterms:W3CDTF">2016-06-07T10:39:03Z</dcterms:modified>
</cp:coreProperties>
</file>