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88" r:id="rId21"/>
    <p:sldId id="289" r:id="rId22"/>
    <p:sldId id="292" r:id="rId23"/>
    <p:sldId id="272" r:id="rId24"/>
    <p:sldId id="284" r:id="rId25"/>
    <p:sldId id="290" r:id="rId26"/>
    <p:sldId id="291" r:id="rId27"/>
    <p:sldId id="273" r:id="rId28"/>
    <p:sldId id="274" r:id="rId29"/>
    <p:sldId id="287" r:id="rId30"/>
    <p:sldId id="275" r:id="rId3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66"/>
    <a:srgbClr val="CC0099"/>
    <a:srgbClr val="990099"/>
    <a:srgbClr val="003300"/>
    <a:srgbClr val="660033"/>
    <a:srgbClr val="000066"/>
    <a:srgbClr val="CC3300"/>
    <a:srgbClr val="92D05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92558316281E-2"/>
          <c:y val="0"/>
          <c:w val="0.68593470074718565"/>
          <c:h val="0.943775133024201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843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811"/>
                  <c:y val="-7.5708714535263025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0.37327876894454581</c:v>
                </c:pt>
                <c:pt idx="1">
                  <c:v>0.16152632498008568</c:v>
                </c:pt>
                <c:pt idx="2">
                  <c:v>0.50184709969437136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10727"/>
          <c:y val="0.5902104856438859"/>
          <c:w val="0.32439664836401894"/>
          <c:h val="0.40978945718171766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0948194838281701"/>
          <c:w val="0.99203621788590557"/>
          <c:h val="0.656843296684847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4"/>
          <c:dPt>
            <c:idx val="0"/>
            <c:explosion val="4"/>
          </c:dPt>
          <c:dLbls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479865</c:v>
                </c:pt>
                <c:pt idx="1">
                  <c:v>62400</c:v>
                </c:pt>
                <c:pt idx="2">
                  <c:v>7750</c:v>
                </c:pt>
                <c:pt idx="3">
                  <c:v>43375</c:v>
                </c:pt>
                <c:pt idx="4">
                  <c:v>661.1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870577750403959E-2"/>
          <c:y val="0.43972261414918073"/>
          <c:w val="0.96712942224960341"/>
          <c:h val="0.496624527754119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54062</c:v>
                </c:pt>
                <c:pt idx="1">
                  <c:v>40788</c:v>
                </c:pt>
                <c:pt idx="2">
                  <c:v>151576.9</c:v>
                </c:pt>
                <c:pt idx="3">
                  <c:v>10630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3005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3003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explosion val="18"/>
          </c:dPt>
          <c:dLbls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718960</c:v>
                </c:pt>
                <c:pt idx="1">
                  <c:v>79700</c:v>
                </c:pt>
              </c:numCache>
            </c:numRef>
          </c:val>
        </c:ser>
        <c:dLbls>
          <c:showPercent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8"/>
  <c:chart>
    <c:title>
      <c:layout/>
    </c:title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7.9673521073757872E-2</c:v>
                </c:pt>
                <c:pt idx="1">
                  <c:v>8.7003508677497947E-3</c:v>
                </c:pt>
                <c:pt idx="2">
                  <c:v>3.1196732101812206E-2</c:v>
                </c:pt>
                <c:pt idx="3">
                  <c:v>3.8750840743905536E-2</c:v>
                </c:pt>
                <c:pt idx="4">
                  <c:v>6.5658647881951802E-4</c:v>
                </c:pt>
                <c:pt idx="5">
                  <c:v>5.0267089171172084E-2</c:v>
                </c:pt>
                <c:pt idx="6">
                  <c:v>0.6602906822026321</c:v>
                </c:pt>
                <c:pt idx="7">
                  <c:v>2.070376094127124E-2</c:v>
                </c:pt>
                <c:pt idx="8">
                  <c:v>3.035593019395286E-2</c:v>
                </c:pt>
                <c:pt idx="9">
                  <c:v>6.565168760125758E-3</c:v>
                </c:pt>
                <c:pt idx="10">
                  <c:v>7.2839337464801299E-2</c:v>
                </c:pt>
              </c:numCache>
            </c:numRef>
          </c:val>
        </c:ser>
        <c:dLbls>
          <c:showVal val="1"/>
        </c:dLbls>
        <c:overlap val="-25"/>
        <c:axId val="111038464"/>
        <c:axId val="111032576"/>
      </c:barChart>
      <c:valAx>
        <c:axId val="111032576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111038464"/>
        <c:crosses val="autoZero"/>
        <c:crossBetween val="between"/>
      </c:valAx>
      <c:catAx>
        <c:axId val="111038464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11032576"/>
        <c:crosses val="autoZero"/>
        <c:auto val="1"/>
        <c:lblAlgn val="ctr"/>
        <c:lblOffset val="100"/>
      </c:catAx>
    </c:plotArea>
    <c:plotVisOnly val="1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22.09.2017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Уточненный Бюджет  Лискинского муниципального района Воронежской области на 2017 год и плановый период 2018-2019 годов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Принят Советом народных депутатов Лискинского муниципального района Воронежской области от 05.06.2017 г. № 104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 на 2017 год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2017 год – 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594 51,1 тыс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  <a:endParaRPr lang="ru-RU" sz="24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2017 год – </a:t>
            </a:r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257 056,9 тыс.рублей</a:t>
            </a:r>
            <a:endParaRPr lang="ru-RU" sz="2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2017 год – </a:t>
            </a:r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798 660,0 тыс.рублей</a:t>
            </a:r>
            <a:endParaRPr lang="ru-RU" sz="2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/>
                <a:gridCol w="1908808"/>
                <a:gridCol w="1908808"/>
                <a:gridCol w="1908808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1 649 768,0</a:t>
                      </a:r>
                    </a:p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1 406 492,3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1 458 727,4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594 051,1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625 057,0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661 148,0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257 056,9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125 989,0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mtClean="0">
                          <a:latin typeface="Times New Roman" pitchFamily="18" charset="0"/>
                          <a:cs typeface="Times New Roman" pitchFamily="18" charset="0"/>
                        </a:rPr>
                        <a:t>128</a:t>
                      </a:r>
                      <a:r>
                        <a:rPr lang="ru-RU" baseline="0" smtClean="0">
                          <a:latin typeface="Times New Roman" pitchFamily="18" charset="0"/>
                          <a:cs typeface="Times New Roman" pitchFamily="18" charset="0"/>
                        </a:rPr>
                        <a:t> 080,0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798 660,0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655 446,3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669 499,4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/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Расходы  на 2017 год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6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11"/>
                <a:gridCol w="3547266"/>
                <a:gridCol w="1226764"/>
                <a:gridCol w="1581488"/>
                <a:gridCol w="1625830"/>
              </a:tblGrid>
              <a:tr h="9055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93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ПРОГРАМНЫЕ РАСХОДЫ ВСЕГО, </a:t>
                      </a:r>
                      <a:endParaRPr lang="ru-RU" sz="1600" b="1" i="0" u="none" strike="noStrike" dirty="0" smtClean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в </a:t>
                      </a:r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1 724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068,4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1 436 145,8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1 350 885,6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err="1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</a:t>
                      </a:r>
                      <a:r>
                        <a:rPr lang="ru-RU" sz="16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1 724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068,4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1 436 145,8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1 350 885,6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преступности»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6 203,8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572,2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586,6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1 125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177,0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935 102,6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959 023,4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267,0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11 924,0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11 994,0</a:t>
                      </a:r>
                    </a:p>
                  </a:txBody>
                  <a:tcPr marL="9525" marR="9525" marT="9525" marB="0" anchor="ctr"/>
                </a:tc>
              </a:tr>
              <a:tr h="11025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84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4786346"/>
                <a:gridCol w="1143008"/>
                <a:gridCol w="1071570"/>
                <a:gridCol w="1214445"/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673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5 115,0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5 142,0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5 172,0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825,0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840,0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855,0</a:t>
                      </a:r>
                    </a:p>
                  </a:txBody>
                  <a:tcPr marL="9525" marR="9525" marT="9525" marB="0" anchor="ctr"/>
                </a:tc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341,1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41 473,5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25 634,1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302,0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40 834,0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44 510,0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135 714,9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97 678,5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62 002,0</a:t>
                      </a: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1 017,0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517,0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11565"/>
          <a:ext cx="8715437" cy="559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5207830"/>
                <a:gridCol w="1000132"/>
                <a:gridCol w="1071570"/>
                <a:gridCol w="1000133"/>
              </a:tblGrid>
              <a:tr h="7986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1780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53 785,3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69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465,0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8 812,0</a:t>
                      </a: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1 182,0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</a:tr>
              <a:tr h="99604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276,6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129 019,0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135 094,0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102 841,0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101 998,0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95 605,5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9860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876,1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1.16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Государственная программа Воронежской области «Развитие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сельского хозяйства, производства пищевых продуктов и инфраструктуры агропродовольственного рынка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»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718,7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2017-2019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11565"/>
          <a:ext cx="8715437" cy="53515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5207830"/>
                <a:gridCol w="1000132"/>
                <a:gridCol w="1071570"/>
                <a:gridCol w="1000133"/>
              </a:tblGrid>
              <a:tr h="7986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(2017г.)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(2018г.)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(2019г.)</a:t>
                      </a:r>
                    </a:p>
                  </a:txBody>
                  <a:tcPr marL="9525" marR="9525" marT="9525" marB="0" anchor="ctr"/>
                </a:tc>
              </a:tr>
              <a:tr h="17805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Государственная программа Воронежской области «Обеспечение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качественными жилищно-коммунальными услугами</a:t>
                      </a: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»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15 085,9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1.18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программа Воронежской области «Доступная среда»</a:t>
                      </a:r>
                    </a:p>
                    <a:p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1 010,0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996049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Непрограмные расходы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</a:tr>
              <a:tr h="79860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</a:tr>
              <a:tr h="60115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2017 - 2019 года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5"/>
          <a:ext cx="8043888" cy="5244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8480"/>
                <a:gridCol w="1345136"/>
                <a:gridCol w="1345136"/>
                <a:gridCol w="1345136"/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17755,4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6 824,0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6 894,0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1780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ПОДДЕРЖКА  (ЛЬГОТНЫЙ ПРОЕЗД) САДОВОДОВ ОГОРОДНИКОВ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1873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4476,1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0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9012,3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00107"/>
          <a:ext cx="8715436" cy="5511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6412"/>
                <a:gridCol w="285752"/>
                <a:gridCol w="1000132"/>
                <a:gridCol w="1071570"/>
                <a:gridCol w="1071570"/>
              </a:tblGrid>
              <a:tr h="2453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197 724,5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132 173,0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11 766,6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35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20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608,8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35 193,5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11 766,6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475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 ВО"Развитие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сельского хозяйства, производства пищевых продуктов и инфраструктуры агропродовольственного рынка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17 208,8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35 193,5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11 766,6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86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2  "Устойчивое развитие сельских территорий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17 208,8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35 193,5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11 766,6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76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водоснабжения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17 208,8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35 193,5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11 766,6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35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с.Троицкое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2 523,8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9 176,2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64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с. Средний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Икорец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2 000,0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с.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Аношкино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14 927,6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п.Давыдовка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2 775,0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2 727,5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с.Песковатка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2 924,0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с.Ковалево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2 523,8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водопр-х сетей в с.Петровское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3 521,0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2 523,8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с.Масловка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4 841,2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3 795,0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887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Строительство водозабора в п. Давыдовка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9 910,0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290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ЛМР ВО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"Обеспечение </a:t>
                      </a:r>
                      <a:r>
                        <a:rPr lang="ru-RU" sz="1400" b="1" i="0" u="none" strike="noStrike" dirty="0" err="1" smtClean="0">
                          <a:solidFill>
                            <a:srgbClr val="0000FF"/>
                          </a:solidFill>
                          <a:latin typeface="Times New Roman"/>
                        </a:rPr>
                        <a:t>достпным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и комфортным жильем и коммунальными услугами населения Лискинского муниципального района Воронежской области"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3 400,0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24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2  "Обеспечение жильем медицинских работников"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3 400,0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8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Приобретение жилья для медработников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3 400,0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928673"/>
          <a:ext cx="8715435" cy="5432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0726"/>
                <a:gridCol w="357190"/>
                <a:gridCol w="1000132"/>
                <a:gridCol w="928694"/>
                <a:gridCol w="928693"/>
              </a:tblGrid>
              <a:tr h="2451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181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62 627,0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628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59 069,0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220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6  "Строительство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59 069,0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220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Мероприятия по строительству и реконструкции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42 202,0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 пристройки к СОШ № 1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4 600,0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пристройки к СОШ № 12г.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30 250,0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181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 smtClean="0">
                          <a:solidFill>
                            <a:schemeClr val="tx1"/>
                          </a:solidFill>
                          <a:latin typeface="Times New Roman"/>
                        </a:rPr>
                        <a:t>Проек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пристройки СОШ № 10г. Лиски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7 352,0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284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Мероприятия по строительству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и реконструкции общеобразовательных учреждений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16867,0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28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Строительство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baseline="0" dirty="0" err="1" smtClean="0">
                          <a:solidFill>
                            <a:schemeClr val="tx1"/>
                          </a:solidFill>
                          <a:latin typeface="Times New Roman"/>
                        </a:rPr>
                        <a:t>лыжероллерной</a:t>
                      </a:r>
                      <a:r>
                        <a:rPr lang="ru-RU" sz="14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трассы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16867,0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28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smtClean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smtClean="0">
                          <a:latin typeface="Times New Roman"/>
                        </a:rPr>
                        <a:t> </a:t>
                      </a:r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smtClean="0">
                          <a:solidFill>
                            <a:srgbClr val="0000FF"/>
                          </a:solidFill>
                          <a:latin typeface="Times New Roman"/>
                        </a:rPr>
                        <a:t>3 558,0</a:t>
                      </a:r>
                      <a:endParaRPr lang="ru-RU" sz="1400" b="1" i="0" u="none" strike="noStrike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smtClean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«Устойчивое развитие сельских территорий»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3 558,0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сети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3 558,0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56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МКОУ "Дивногорская СОШ"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3 558,0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54757"/>
          <a:ext cx="8715435" cy="5583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0726"/>
                <a:gridCol w="500066"/>
                <a:gridCol w="857256"/>
                <a:gridCol w="1071570"/>
                <a:gridCol w="785817"/>
              </a:tblGrid>
              <a:tr h="24017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11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КУЛЬТУРА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69 146,4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2607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«Развитие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культуры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ЛМР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»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69 146,4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2 «Музейная деятельность»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69 146,4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353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69 146,4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надземной галереи к музею в г. Лиски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2 723,0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дом культуры с.Дракино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66 423,4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36 276,5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135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ЛМР«Содействие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35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1 «Строительство и реконструкция объектов  здравоохранения»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353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Мероприятие по строительству и реконструкции объектов здравоохранения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1 132,0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ремонто строительные работы по кровле ВТЭК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832,0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ФАП в с.Дракино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300,0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44 210,3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60 703,0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135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ЛМР ВО"Развитие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44 210,3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60 703,0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44 210,3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60 703,0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1353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44 210,3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60 703,0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Спортивный комплекс в г.Лиски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42 858,3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60 703,0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11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спорт.площадки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с.Тресоруково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1 352,0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2017 - 2019 годы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429685" cy="4685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/>
                <a:gridCol w="1677555"/>
                <a:gridCol w="1677555"/>
                <a:gridCol w="1677555"/>
              </a:tblGrid>
              <a:tr h="49320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9509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35 878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34 546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36 009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346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101 214,6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58 289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62 901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137 362,6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93 105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99 180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2017 - 2019 годы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8556"/>
          <a:ext cx="8229601" cy="5704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847"/>
                <a:gridCol w="1299918"/>
                <a:gridCol w="1299918"/>
                <a:gridCol w="1299918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74 300,4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66  507,7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- 36 341,8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- 91 326,9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-7  263,8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8 270,0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- 99 596,9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-7 263,8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93 071,2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73 771,5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- 36 341,8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131 071,2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204 842,7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168 500,9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-38 000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- 131 071,2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- 204 842,7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72 556,1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7516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2017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100 201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54 692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проекта бюджета на 2017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594 051,1</a:t>
            </a:r>
            <a:endParaRPr lang="ru-RU" b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257 056,9 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798 660,0 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 649 768,0 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/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20 463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21 307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125 580,0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11 318,8  тыс.руб.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52 335,7  тыс.руб.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66 809,1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35 694,7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1 138 386,3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86 663,9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1 132,0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53 785,3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15 000,0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137 362,6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1 724 068,4 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2602</TotalTime>
  <Words>2587</Words>
  <Application>Microsoft Office PowerPoint</Application>
  <PresentationFormat>Экран (4:3)</PresentationFormat>
  <Paragraphs>619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проекта бюджета на 2017 год</vt:lpstr>
      <vt:lpstr>Доходы бюджета района</vt:lpstr>
      <vt:lpstr>Доходы на 2017 год</vt:lpstr>
      <vt:lpstr>Налоговые доходы Лискинского муниципального района на 2017 год – 594 51,1 тыс. рублей</vt:lpstr>
      <vt:lpstr>Неналоговые доходы Лискинского муниципального района на 2017 год – 257 056,9 тыс.рублей</vt:lpstr>
      <vt:lpstr>Безвозмездные поступления в бюджет Лискинского муниципального района на 2017 год – 798 660,0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2017 год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«Программная» структура расходов Лискинского муниципального района  на 2017-2019 года</vt:lpstr>
      <vt:lpstr>Публичные нормативные обязательства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2017 - 2019 года</vt:lpstr>
      <vt:lpstr>Межбюджетные трансферты из бюджета муниципального района бюджетам поселений на период 2017 - 2019 годы</vt:lpstr>
      <vt:lpstr>Источники финансирования дефицита бюджета</vt:lpstr>
      <vt:lpstr>Источники внутреннего финансирования дефицита  районного бюджета на 2017 - 2019 годы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233</cp:revision>
  <dcterms:created xsi:type="dcterms:W3CDTF">2015-04-13T12:32:27Z</dcterms:created>
  <dcterms:modified xsi:type="dcterms:W3CDTF">2017-09-22T05:42:14Z</dcterms:modified>
</cp:coreProperties>
</file>