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91" r:id="rId27"/>
    <p:sldId id="273" r:id="rId28"/>
    <p:sldId id="274" r:id="rId29"/>
    <p:sldId id="287" r:id="rId30"/>
    <p:sldId id="275" r:id="rId3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  <a:srgbClr val="CC0099"/>
    <a:srgbClr val="990099"/>
    <a:srgbClr val="003300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1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857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814"/>
                  <c:y val="-7.5708714535263039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0.37960008442663501</c:v>
                </c:pt>
                <c:pt idx="1">
                  <c:v>0.19746382036555679</c:v>
                </c:pt>
                <c:pt idx="2">
                  <c:v>0.58762452316011238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76"/>
          <c:y val="0.59021048564388601"/>
          <c:w val="0.32439664836401905"/>
          <c:h val="0.4097894571817176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712"/>
          <c:w val="0.99203621788590557"/>
          <c:h val="0.656843296684847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489865</c:v>
                </c:pt>
                <c:pt idx="1">
                  <c:v>62400</c:v>
                </c:pt>
                <c:pt idx="2">
                  <c:v>7750</c:v>
                </c:pt>
                <c:pt idx="3">
                  <c:v>43375</c:v>
                </c:pt>
                <c:pt idx="4">
                  <c:v>721.1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973E-2"/>
          <c:y val="0.43972261414918085"/>
          <c:w val="0.96712942224960363"/>
          <c:h val="0.496624527754119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53384</c:v>
                </c:pt>
                <c:pt idx="1">
                  <c:v>40788</c:v>
                </c:pt>
                <c:pt idx="2">
                  <c:v>197550</c:v>
                </c:pt>
                <c:pt idx="3">
                  <c:v>22530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3016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300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855469.7</c:v>
                </c:pt>
                <c:pt idx="1">
                  <c:v>79700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7.6414164151714717E-2</c:v>
                </c:pt>
                <c:pt idx="1">
                  <c:v>5.0546234071241402E-3</c:v>
                </c:pt>
                <c:pt idx="2">
                  <c:v>4.6060828723403488E-2</c:v>
                </c:pt>
                <c:pt idx="3">
                  <c:v>3.5063430760105152E-2</c:v>
                </c:pt>
                <c:pt idx="4">
                  <c:v>5.8296828292048154E-4</c:v>
                </c:pt>
                <c:pt idx="5">
                  <c:v>5.0692233636796133E-2</c:v>
                </c:pt>
                <c:pt idx="6">
                  <c:v>0.62820579769167217</c:v>
                </c:pt>
                <c:pt idx="7">
                  <c:v>1.9894719636030036E-2</c:v>
                </c:pt>
                <c:pt idx="8">
                  <c:v>6.6860282175188551E-2</c:v>
                </c:pt>
                <c:pt idx="9">
                  <c:v>6.0608101837761157E-3</c:v>
                </c:pt>
                <c:pt idx="10">
                  <c:v>6.5110141351268983E-2</c:v>
                </c:pt>
              </c:numCache>
            </c:numRef>
          </c:val>
        </c:ser>
        <c:dLbls>
          <c:showVal val="1"/>
        </c:dLbls>
        <c:overlap val="-25"/>
        <c:axId val="110844928"/>
        <c:axId val="110843392"/>
      </c:barChart>
      <c:valAx>
        <c:axId val="110843392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0844928"/>
        <c:crosses val="autoZero"/>
        <c:crossBetween val="between"/>
      </c:valAx>
      <c:catAx>
        <c:axId val="110844928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0843392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2017 год и плановый период 2018-2019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Воронежской области от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18.08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.2017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г. №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108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2017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2017 год –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604 111,1 тыс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2017 год –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314 252,0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2017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935 169,7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853 532,8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1 406 492,3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1 458 727,4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604 111,1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625 057,0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661 148,0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314 252,0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125 989,0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r>
                        <a:rPr lang="ru-RU" baseline="0" smtClean="0">
                          <a:latin typeface="Times New Roman" pitchFamily="18" charset="0"/>
                          <a:cs typeface="Times New Roman" pitchFamily="18" charset="0"/>
                        </a:rPr>
                        <a:t> 080,0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935 169,7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655 446,3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669 499,4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2017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</a:t>
                      </a:r>
                      <a:endParaRPr lang="ru-RU" sz="16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1 941 786,6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1 436 145,8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err="1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</a:t>
                      </a:r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1 941 786,6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1 436 145,8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6 653,8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586,6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1 210 420,3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935 102,6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959 023,4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11 307,0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11 924,0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11 994,0</a:t>
                      </a: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5 115,0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5 172,0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855,0</a:t>
                      </a: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33 377,6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41 473,5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25 634,1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302,0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40 834,0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44 510,0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147 484,5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97 678,5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62 002,0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59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89 440,3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465,0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8 812,0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1 182,0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99604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179 699,0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135 094,0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103 691,0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101 998,0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95 605,5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7946,0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«Развитие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сельского хозяйства, производства пищевых продуктов и инфраструктуры агропродовольственного рынка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718,7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607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качественными жилищно-коммунальными услугами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15 085,9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«Доступная среда»</a:t>
                      </a:r>
                    </a:p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1 010,0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7723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«Энергоэффективность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развитие энергетики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b="1" i="0" u="none" strike="noStrik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2 278,8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1.20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«Управление государственными финансами, создание условий для эффективного и ответственного управления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муниципальными финансами, повышение устойчивости бюджетов муниципального образования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b="1" i="0" u="none" strike="noStrik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Непрограмные расходы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2017 - 2019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18 692,1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6 824,0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1 750,0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1 873,0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4 476,1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9 949,0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15436" cy="5511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/>
                <a:gridCol w="285752"/>
                <a:gridCol w="1000132"/>
                <a:gridCol w="1071570"/>
                <a:gridCol w="1071570"/>
              </a:tblGrid>
              <a:tr h="245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254 627,0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132 173,0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20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608,8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47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21 266,6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21 266,6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6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21 266,6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3 181,6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9 176,2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6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Средний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Икорец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14 927,6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п.Давыдовка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2 775,0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2 727,5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с.Песковатка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2 924,0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с.Ковалево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с.Петровское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3 521,0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4 841,2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3 795,0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887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водозабора в п. Давыдовка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9 910,0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90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ЛМР ВО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"Обеспечение </a:t>
                      </a:r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достпным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комфортным жильем и коммунальными услугами населения Лискинского муниципального района Воронежской области"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3 400,0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2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2  "Обеспечение жильем медицинских работников"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3 400,0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Приобретение жилья для медработников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28673"/>
          <a:ext cx="8715435" cy="5280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5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8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72 216,7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72 216,7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72 216,7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55 349,7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пристройки к СОШ № 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17 747,7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пристройки к СОШ № 12г.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30 250,0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Проек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пристройки СОШ № 10г. Лиски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7 352,0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71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строительству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и реконструкции общеобразовательных учреждений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16867,0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1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лыжероллерной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трассы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16867,0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latin typeface="Times New Roman"/>
                        </a:rPr>
                        <a:t> </a:t>
                      </a:r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583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500066"/>
                <a:gridCol w="857256"/>
                <a:gridCol w="1071570"/>
                <a:gridCol w="785817"/>
              </a:tblGrid>
              <a:tr h="2401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80 146,4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2607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культуры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ЛМР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80 146,4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80 146,4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80 146,4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надземной галереи к музею в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2 723,0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дом культуры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77 423,4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ЛМР«Содействие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ремонто 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79 865,3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79 865,3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79 865,3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79 865,3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78 513,3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спорт.площадки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1 352,0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2017 - 2019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878,0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546,0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009,0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111 822,0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289,0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901,0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148 380,0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2017 - 2019 годы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88 253,8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66  507,7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- 91 326,9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-7  263,8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- 99 596,9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-7 263,8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107 024,6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73 771,5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145 024,6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218 796,1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182 454,3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-38 000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145 024,6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218 796,1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72 556,1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2017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100 201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54 692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2017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604 111,1</a:t>
            </a:r>
            <a:endParaRPr lang="ru-RU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314 252,0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935 169,7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 </a:t>
            </a:r>
            <a:r>
              <a:rPr lang="ru-RU" sz="2200" b="1" dirty="0" smtClean="0"/>
              <a:t>853 532,8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21 850,0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22 833,0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126 430,0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11 768,8 тыс.руб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129 828,4 тыс.руб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68 085,7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38 631,3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1 219 841,6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98 433,5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89 440,3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9 815,0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148 380,0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</a:t>
            </a:r>
            <a:r>
              <a:rPr lang="ru-RU" sz="2200" b="1" dirty="0" smtClean="0"/>
              <a:t>941 786,6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2776</TotalTime>
  <Words>2579</Words>
  <Application>Microsoft Office PowerPoint</Application>
  <PresentationFormat>Экран (4:3)</PresentationFormat>
  <Paragraphs>609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2017 год</vt:lpstr>
      <vt:lpstr>Доходы бюджета района</vt:lpstr>
      <vt:lpstr>Доходы на 2017 год</vt:lpstr>
      <vt:lpstr>Налоговые доходы Лискинского муниципального района на 2017 год – 604 111,1 тыс. рублей</vt:lpstr>
      <vt:lpstr>Неналоговые доходы Лискинского муниципального района на 2017 год – 314 252,0 тыс.рублей</vt:lpstr>
      <vt:lpstr>Безвозмездные поступления в бюджет Лискинского муниципального района на 2017 год – 935 169,7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2017 год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Публичные нормативные обязательства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Межбюджетные трансферты из бюджета муниципального района бюджетам поселений на период 2017 - 2019 годы</vt:lpstr>
      <vt:lpstr>Источники финансирования дефицита бюджета</vt:lpstr>
      <vt:lpstr>Источники внутреннего финансирования дефицита  районного бюджета на 2017 - 2019 годы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241</cp:revision>
  <dcterms:created xsi:type="dcterms:W3CDTF">2015-04-13T12:32:27Z</dcterms:created>
  <dcterms:modified xsi:type="dcterms:W3CDTF">2017-09-22T08:35:36Z</dcterms:modified>
</cp:coreProperties>
</file>