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88" r:id="rId21"/>
    <p:sldId id="289" r:id="rId22"/>
    <p:sldId id="292" r:id="rId23"/>
    <p:sldId id="272" r:id="rId24"/>
    <p:sldId id="284" r:id="rId25"/>
    <p:sldId id="290" r:id="rId26"/>
    <p:sldId id="273" r:id="rId27"/>
    <p:sldId id="274" r:id="rId28"/>
    <p:sldId id="287" r:id="rId29"/>
    <p:sldId id="275" r:id="rId3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CC"/>
    <a:srgbClr val="CC0099"/>
    <a:srgbClr val="FF0066"/>
    <a:srgbClr val="660033"/>
    <a:srgbClr val="000066"/>
    <a:srgbClr val="CC0066"/>
    <a:srgbClr val="990099"/>
    <a:srgbClr val="00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814" y="-3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303643148522084E-2"/>
          <c:y val="0"/>
          <c:w val="0.68593470074718565"/>
          <c:h val="0.94377513302420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746E-2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en-US" dirty="0" smtClean="0"/>
                      <a:t>3</a:t>
                    </a:r>
                    <a:r>
                      <a:rPr lang="ru-RU" dirty="0" smtClean="0"/>
                      <a:t>4,4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en-US" dirty="0" smtClean="0"/>
                      <a:t>5</a:t>
                    </a:r>
                    <a:r>
                      <a:rPr lang="ru-RU" dirty="0" smtClean="0"/>
                      <a:t>,4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6214185233652789"/>
                  <c:y val="-7.5708714535262914E-2"/>
                </c:manualLayout>
              </c:layout>
              <c:tx>
                <c:rich>
                  <a:bodyPr/>
                  <a:lstStyle/>
                  <a:p>
                    <a:r>
                      <a:rPr lang="ru-RU" sz="2800" dirty="0" smtClean="0"/>
                      <a:t>60,2</a:t>
                    </a:r>
                    <a:r>
                      <a:rPr lang="en-US" sz="2800" dirty="0" smtClean="0"/>
                      <a:t>%</a:t>
                    </a:r>
                    <a:endParaRPr lang="en-US" sz="28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0.34399999999999997</c:v>
                </c:pt>
                <c:pt idx="1">
                  <c:v>5.3999999999999999E-2</c:v>
                </c:pt>
                <c:pt idx="2">
                  <c:v>0.60199999999999998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229005328410527"/>
          <c:y val="0.5902104856438849"/>
          <c:w val="0.33789172234840792"/>
          <c:h val="0.37276618136971207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30948194838281606"/>
          <c:w val="0.99203621788590557"/>
          <c:h val="0.656843296684844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4"/>
          <c:dPt>
            <c:idx val="0"/>
            <c:bubble3D val="0"/>
            <c:explosion val="4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8</a:t>
                    </a:r>
                    <a:r>
                      <a:rPr lang="ru-RU" smtClean="0"/>
                      <a:t>1,4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9</a:t>
                    </a:r>
                    <a:r>
                      <a:rPr lang="ru-RU" smtClean="0"/>
                      <a:t>,2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r>
                      <a:rPr lang="ru-RU" smtClean="0"/>
                      <a:t>,1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8</a:t>
                    </a:r>
                    <a:r>
                      <a:rPr lang="ru-RU" smtClean="0"/>
                      <a:t>,2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0</a:t>
                    </a:r>
                    <a:r>
                      <a:rPr lang="ru-RU" smtClean="0"/>
                      <a:t>,1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621390</c:v>
                </c:pt>
                <c:pt idx="1">
                  <c:v>70387</c:v>
                </c:pt>
                <c:pt idx="2">
                  <c:v>8500</c:v>
                </c:pt>
                <c:pt idx="3">
                  <c:v>62589</c:v>
                </c:pt>
                <c:pt idx="4">
                  <c:v>200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870577750403862E-2"/>
          <c:y val="0.43972261414918024"/>
          <c:w val="0.96712942224960186"/>
          <c:h val="0.496624527754118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51</a:t>
                    </a:r>
                    <a:r>
                      <a:rPr lang="ru-RU" dirty="0" smtClean="0"/>
                      <a:t>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</a:t>
                    </a:r>
                    <a:r>
                      <a:rPr lang="ru-RU" dirty="0" smtClean="0"/>
                      <a:t>5,2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5</a:t>
                    </a:r>
                    <a:r>
                      <a:rPr lang="ru-RU" smtClean="0"/>
                      <a:t>,1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8</a:t>
                    </a:r>
                    <a:r>
                      <a:rPr lang="ru-RU" smtClean="0"/>
                      <a:t>,2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60858</c:v>
                </c:pt>
                <c:pt idx="1">
                  <c:v>41715</c:v>
                </c:pt>
                <c:pt idx="2">
                  <c:v>6000</c:v>
                </c:pt>
                <c:pt idx="3">
                  <c:v>9690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927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94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bubble3D val="0"/>
            <c:explosion val="18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9</a:t>
                    </a:r>
                    <a:r>
                      <a:rPr lang="ru-RU" dirty="0" smtClean="0"/>
                      <a:t>8,8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,2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1319432.3</c:v>
                </c:pt>
                <c:pt idx="1">
                  <c:v>15700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</a:t>
                    </a:r>
                    <a:r>
                      <a:rPr lang="ru-RU" sz="2000" dirty="0" smtClean="0"/>
                      <a:t>5,7%</a:t>
                    </a:r>
                    <a:endParaRPr lang="ru-RU" sz="2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5,</a:t>
                    </a:r>
                    <a:r>
                      <a:rPr lang="ru-RU" smtClean="0"/>
                      <a:t>0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6.7889454219891329E-2</c:v>
                </c:pt>
                <c:pt idx="1">
                  <c:v>2.644640105693923E-3</c:v>
                </c:pt>
                <c:pt idx="2">
                  <c:v>1.1883602160265454E-2</c:v>
                </c:pt>
                <c:pt idx="3">
                  <c:v>5.655761214034382E-2</c:v>
                </c:pt>
                <c:pt idx="4">
                  <c:v>0</c:v>
                </c:pt>
                <c:pt idx="5">
                  <c:v>2.1229010979091165E-2</c:v>
                </c:pt>
                <c:pt idx="6">
                  <c:v>0.59056395936475203</c:v>
                </c:pt>
                <c:pt idx="7">
                  <c:v>6.8284078600995946E-2</c:v>
                </c:pt>
                <c:pt idx="8">
                  <c:v>0.1114738724764238</c:v>
                </c:pt>
                <c:pt idx="9">
                  <c:v>8.3284124661811131E-4</c:v>
                </c:pt>
                <c:pt idx="10">
                  <c:v>6.8640928705924253E-2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5109120"/>
        <c:axId val="34844032"/>
      </c:barChart>
      <c:valAx>
        <c:axId val="34844032"/>
        <c:scaling>
          <c:orientation val="minMax"/>
        </c:scaling>
        <c:delete val="1"/>
        <c:axPos val="b"/>
        <c:numFmt formatCode="0.0%" sourceLinked="1"/>
        <c:majorTickMark val="none"/>
        <c:minorTickMark val="none"/>
        <c:tickLblPos val="none"/>
        <c:crossAx val="35109120"/>
        <c:crosses val="autoZero"/>
        <c:crossBetween val="between"/>
      </c:valAx>
      <c:catAx>
        <c:axId val="35109120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34844032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344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  <a:latin typeface="Bookman Old Style" pitchFamily="18" charset="0"/>
              </a:rPr>
              <a:t>Бюджет  Лискинского муниципального района Воронежской области на 2020 год и плановый период 2021-2022 годов</a:t>
            </a:r>
          </a:p>
          <a:p>
            <a:pPr algn="ctr"/>
            <a:endParaRPr lang="ru-RU" sz="2800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endParaRPr lang="ru-RU" sz="2900" b="1" dirty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sz="2900" b="1" dirty="0">
                <a:solidFill>
                  <a:srgbClr val="000099"/>
                </a:solidFill>
                <a:latin typeface="Bookman Old Style" pitchFamily="18" charset="0"/>
              </a:rPr>
              <a:t>Принят Решением Совета народных депутатов Лискинского муниципального района №</a:t>
            </a:r>
            <a:r>
              <a:rPr lang="ru-RU" sz="2900" b="1" dirty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2900" b="1" dirty="0" smtClean="0">
                <a:solidFill>
                  <a:srgbClr val="362EA2"/>
                </a:solidFill>
                <a:latin typeface="Bookman Old Style" pitchFamily="18" charset="0"/>
              </a:rPr>
              <a:t>245 </a:t>
            </a:r>
            <a:r>
              <a:rPr lang="ru-RU" sz="2900" b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2900" b="1" dirty="0">
                <a:solidFill>
                  <a:srgbClr val="000099"/>
                </a:solidFill>
                <a:latin typeface="Bookman Old Style" pitchFamily="18" charset="0"/>
              </a:rPr>
              <a:t>от </a:t>
            </a:r>
            <a:r>
              <a:rPr lang="ru-RU" sz="2900" b="1" dirty="0" smtClean="0">
                <a:solidFill>
                  <a:srgbClr val="000099"/>
                </a:solidFill>
                <a:latin typeface="Bookman Old Style" pitchFamily="18" charset="0"/>
              </a:rPr>
              <a:t>27.12.2019 </a:t>
            </a:r>
            <a:r>
              <a:rPr lang="ru-RU" sz="2900" b="1" dirty="0">
                <a:solidFill>
                  <a:srgbClr val="000099"/>
                </a:solidFill>
                <a:latin typeface="Bookman Old Style" pitchFamily="18" charset="0"/>
              </a:rPr>
              <a:t>г.</a:t>
            </a:r>
          </a:p>
          <a:p>
            <a:pPr algn="ctr"/>
            <a:r>
              <a:rPr lang="ru-RU" sz="2900" b="1" dirty="0" smtClean="0">
                <a:solidFill>
                  <a:srgbClr val="000099"/>
                </a:solidFill>
                <a:latin typeface="Bookman Old Style" pitchFamily="18" charset="0"/>
              </a:rPr>
              <a:t> </a:t>
            </a:r>
          </a:p>
          <a:p>
            <a:pPr algn="ctr"/>
            <a:endParaRPr lang="ru-RU" sz="3200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Доходы на 2020 год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4964053"/>
              </p:ext>
            </p:extLst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2020 год – 763 066,0 тыс. 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915211"/>
              </p:ext>
            </p:extLst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2020 год – 118 263,0 тыс. 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2562525"/>
              </p:ext>
            </p:extLst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2020 год – 1 335 132,3 тыс. рублей</a:t>
            </a:r>
            <a:endParaRPr lang="ru-RU" sz="2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6494466"/>
              </p:ext>
            </p:extLst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2453894"/>
              </p:ext>
            </p:extLst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/>
                <a:gridCol w="1908808"/>
                <a:gridCol w="1908808"/>
                <a:gridCol w="1908808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2 216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461,3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2 387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765,6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2 133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607,6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763 066,0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755 612,0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806 405,0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118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263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115 732,0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116 461,0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1 335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132,3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1 516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421,6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1 210 741,6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на 2020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4840009"/>
              </p:ext>
            </p:extLst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2020-2022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104353"/>
              </p:ext>
            </p:extLst>
          </p:nvPr>
        </p:nvGraphicFramePr>
        <p:xfrm>
          <a:off x="251520" y="980728"/>
          <a:ext cx="8716575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3634421"/>
                <a:gridCol w="1226764"/>
                <a:gridCol w="1581488"/>
                <a:gridCol w="1625830"/>
              </a:tblGrid>
              <a:tr h="6275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2022г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3032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99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РАСХОДЫ ВСЕГО, в 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 </a:t>
                      </a:r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268 739,7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 </a:t>
                      </a:r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380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732,9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 </a:t>
                      </a:r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094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194,6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 </a:t>
                      </a:r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263 516,3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 </a:t>
                      </a:r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352 174,1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 </a:t>
                      </a:r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045 114,9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9280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преступности»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1 789,5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1 321,5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1 321,5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803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322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733,0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1 305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823,2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311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825,7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4387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255,0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15 287,5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15 287,5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5836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14 630,0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15 180,0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15 620,0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41878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6 142,6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6 142,6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2020-2022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8069083"/>
              </p:ext>
            </p:extLst>
          </p:nvPr>
        </p:nvGraphicFramePr>
        <p:xfrm>
          <a:off x="285720" y="928673"/>
          <a:ext cx="8572559" cy="57406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4786346"/>
                <a:gridCol w="1143008"/>
                <a:gridCol w="1071570"/>
                <a:gridCol w="1214445"/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п/п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2022г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680,0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3 588,0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3 685,0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65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045,2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088,4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9 400,0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73 362,0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66 775,0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72 322,0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района»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95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011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92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978,0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121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1 290,0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1 360,0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1 410,0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06041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960,8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360,0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364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2020-2022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8989841"/>
              </p:ext>
            </p:extLst>
          </p:nvPr>
        </p:nvGraphicFramePr>
        <p:xfrm>
          <a:off x="285720" y="928673"/>
          <a:ext cx="8715437" cy="56480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4938748"/>
                <a:gridCol w="1162058"/>
                <a:gridCol w="1089430"/>
                <a:gridCol w="1089429"/>
              </a:tblGrid>
              <a:tr h="817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2022г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2192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22136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180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274,1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118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825,0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121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539,9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3331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124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733,0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516,0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129 552,0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5583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629,2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10 706,2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147,5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5696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«Защита прав потребителей в Лискинском районе»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1" algn="just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just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just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10,0</a:t>
                      </a:r>
                      <a:endParaRPr lang="ru-RU" sz="14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lvl="1" algn="just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55696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культуры и туризма»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593,1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4 560,0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52 111,1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2020-2022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8963744"/>
              </p:ext>
            </p:extLst>
          </p:nvPr>
        </p:nvGraphicFramePr>
        <p:xfrm>
          <a:off x="214282" y="1136122"/>
          <a:ext cx="8572561" cy="5533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39"/>
                <a:gridCol w="4798786"/>
                <a:gridCol w="1129125"/>
                <a:gridCol w="1058556"/>
                <a:gridCol w="1058555"/>
              </a:tblGrid>
              <a:tr h="918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2334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1633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транспортной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системы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137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715,3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60 052,4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65 242,3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91879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сельского хозяйства, производства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пищевых продуктов и инфраструктуры агропродовольственного рынка»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158 851,5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391 440,3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156 700,3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2136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«Энергоэффективность и развитие энергетики»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701,2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4 701,2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4 701,2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4807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«Обеспечение качественными жилищно-коммунальными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услугами населения Воронежской области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5 284,3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102 062,4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916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 «Содействие развитию муниципальных образований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 местного самоуправления»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824,4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5 896,7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5 550,0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992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2.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Непрограмная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часть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5 223,4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059,0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2 141,0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9489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деятельности Контрольно-счетной палаты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1 983,0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2 059,0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2 141,0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/>
                        </a:rPr>
                        <a:t>2.2</a:t>
                      </a:r>
                      <a:endParaRPr lang="ru-RU" sz="14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/>
                        </a:rPr>
                        <a:t> Проведение выборов депутатов СНД</a:t>
                      </a:r>
                      <a:endParaRPr lang="ru-RU" sz="14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/>
                        </a:rPr>
                        <a:t>3 240,4</a:t>
                      </a:r>
                      <a:endParaRPr lang="ru-RU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631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3.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Условно утвержденные расходы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26 499,8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46 938,7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2020 - 2022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2783884"/>
              </p:ext>
            </p:extLst>
          </p:nvPr>
        </p:nvGraphicFramePr>
        <p:xfrm>
          <a:off x="457200" y="1097979"/>
          <a:ext cx="8291264" cy="53829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6808"/>
                <a:gridCol w="1166808"/>
                <a:gridCol w="1345136"/>
                <a:gridCol w="1592512"/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 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727,4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 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660,1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18 412,0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1 900,0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1 900,0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ПОДДЕРЖКА  (ЛЬГОТНЫЙ ПРОЕЗД) САДОВОДОВ ОГОРОДНИКОВ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308,0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2 021,5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2 021,5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361,0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361,0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361,0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57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629,2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26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171,4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2 482,0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651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029,2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10 706,2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11 147,5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2020 - 2022 года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5661613"/>
              </p:ext>
            </p:extLst>
          </p:nvPr>
        </p:nvGraphicFramePr>
        <p:xfrm>
          <a:off x="251520" y="1196752"/>
          <a:ext cx="8643998" cy="5423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0523"/>
                <a:gridCol w="354262"/>
                <a:gridCol w="1133639"/>
                <a:gridCol w="1062787"/>
                <a:gridCol w="1062787"/>
              </a:tblGrid>
              <a:tr h="2764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73 853,7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977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600,0</a:t>
                      </a:r>
                      <a:endParaRPr lang="ru-RU" sz="1400" b="1" i="0" u="none" strike="noStrike" dirty="0" smtClean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0081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«Обеспечение доступным и комфортным жильем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и коммунальными услугами населения Лискинского муниципального района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"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6 600,0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26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«Обеспечение жильем работников бюджетной сферы»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6 600,0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506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Приобретение квартир для работников бюджетной сферы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6 600,0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706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55 </a:t>
                      </a: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048,9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7535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«Развитие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образования Лискинского муниципального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района»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55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048,9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50405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6 «Строительство</a:t>
                      </a:r>
                      <a:r>
                        <a:rPr lang="ru-RU" sz="1400" b="1" i="0" u="none" strike="noStrike" baseline="0" dirty="0" smtClean="0">
                          <a:latin typeface="Times New Roman"/>
                        </a:rPr>
                        <a:t> и реконструкция объектов здравоохранения»</a:t>
                      </a:r>
                      <a:endParaRPr lang="ru-RU" sz="1400" b="1" i="0" u="none" strike="noStrike" dirty="0" smtClean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55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048,9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Строительство пристройки к детскому саду № 10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35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718,8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5068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Строительство пристройки к детскому саду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в с. Щучье</a:t>
                      </a:r>
                      <a:endParaRPr lang="ru-RU" sz="1400" b="0" i="0" u="none" strike="noStrike" dirty="0" smtClean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19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330,1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2020 - 2022 года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6091317"/>
              </p:ext>
            </p:extLst>
          </p:nvPr>
        </p:nvGraphicFramePr>
        <p:xfrm>
          <a:off x="179512" y="1268760"/>
          <a:ext cx="8715435" cy="5110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0726"/>
                <a:gridCol w="357190"/>
                <a:gridCol w="1000132"/>
                <a:gridCol w="928694"/>
                <a:gridCol w="928693"/>
              </a:tblGrid>
              <a:tr h="2473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667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2 204,8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8620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12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204,8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11521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12</a:t>
                      </a:r>
                      <a:r>
                        <a:rPr lang="ru-RU" sz="1400" b="1" i="0" u="none" strike="noStrike" baseline="0" dirty="0" smtClean="0">
                          <a:latin typeface="Times New Roman"/>
                        </a:rPr>
                        <a:t> 204,8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79208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12</a:t>
                      </a:r>
                      <a:r>
                        <a:rPr lang="ru-RU" sz="1400" b="1" i="0" u="none" strike="noStrike" baseline="0" dirty="0" smtClean="0">
                          <a:latin typeface="Times New Roman"/>
                        </a:rPr>
                        <a:t> 204,8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15841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 спорт площадки в с. Петропавловка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12 204,8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2020 - 2022 годы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9305475"/>
              </p:ext>
            </p:extLst>
          </p:nvPr>
        </p:nvGraphicFramePr>
        <p:xfrm>
          <a:off x="357158" y="1643050"/>
          <a:ext cx="8429685" cy="4090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/>
                <a:gridCol w="1677555"/>
                <a:gridCol w="1677555"/>
                <a:gridCol w="1677555"/>
              </a:tblGrid>
              <a:tr h="59770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r>
                        <a:rPr lang="ru-RU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831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40 310,0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38 798,0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41 245,0</a:t>
                      </a:r>
                    </a:p>
                    <a:p>
                      <a:pPr algn="ctr"/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2095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113 713,5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50 775,7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49 989,9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2095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154</a:t>
                      </a:r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023,5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89 573,7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</a:t>
                      </a:r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234,9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2020 год и плановый период 2021-2022 годов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1803413"/>
              </p:ext>
            </p:extLst>
          </p:nvPr>
        </p:nvGraphicFramePr>
        <p:xfrm>
          <a:off x="457200" y="1058556"/>
          <a:ext cx="8229601" cy="5469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847"/>
                <a:gridCol w="1299918"/>
                <a:gridCol w="1299918"/>
                <a:gridCol w="1299918"/>
              </a:tblGrid>
              <a:tr h="4262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52 278,4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19 467,1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7 525,7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привлеченные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7571,8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привлечение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74 708,0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953,7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78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263,8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82 279,8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- 73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953,7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- 78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263,8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привлеченные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от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850,2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467,1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525,7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привлечение 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119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850,2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317,3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843,0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850,2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317,3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возврат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03725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2020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97 849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53 604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бюджета на 2020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763 066,0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тыс. 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118 263,0 тыс. 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1 335 132,3 тыс. 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2 216 461,3тыс. 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>
                <a:solidFill>
                  <a:srgbClr val="660033"/>
                </a:solidFill>
              </a:rPr>
              <a:t>БЮДЖЕТ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7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155 728,4 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1 889,5 тыс. руб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252 905,2 тыс. 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128 314,5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154 918,8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1 339 835,9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48 163,1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0,0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26 960,8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6 000,0 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154 023,5 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2 268 739,7 тыс. 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5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5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25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4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65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8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500"/>
                            </p:stCondLst>
                            <p:childTnLst>
                              <p:par>
                                <p:cTn id="8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3F3F3F"/>
      </a:dk1>
      <a:lt1>
        <a:srgbClr val="BFBFBF"/>
      </a:lt1>
      <a:dk2>
        <a:srgbClr val="989898"/>
      </a:dk2>
      <a:lt2>
        <a:srgbClr val="877852"/>
      </a:lt2>
      <a:accent1>
        <a:srgbClr val="F9B268"/>
      </a:accent1>
      <a:accent2>
        <a:srgbClr val="D86B77"/>
      </a:accent2>
      <a:accent3>
        <a:srgbClr val="4EA5D8"/>
      </a:accent3>
      <a:accent4>
        <a:srgbClr val="8DC182"/>
      </a:accent4>
      <a:accent5>
        <a:srgbClr val="9F87B7"/>
      </a:accent5>
      <a:accent6>
        <a:srgbClr val="D9C19B"/>
      </a:accent6>
      <a:hlink>
        <a:srgbClr val="A9DB66"/>
      </a:hlink>
      <a:folHlink>
        <a:srgbClr val="FCAE3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3182</TotalTime>
  <Words>2426</Words>
  <Application>Microsoft Office PowerPoint</Application>
  <PresentationFormat>Экран (4:3)</PresentationFormat>
  <Paragraphs>540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бюджета на 2020 год</vt:lpstr>
      <vt:lpstr>Доходы бюджета района</vt:lpstr>
      <vt:lpstr>Доходы на 2020 год</vt:lpstr>
      <vt:lpstr>Налоговые доходы Лискинского муниципального района на 2020 год – 763 066,0 тыс. рублей</vt:lpstr>
      <vt:lpstr>Неналоговые доходы Лискинского муниципального района на 2020 год – 118 263,0 тыс. рублей</vt:lpstr>
      <vt:lpstr>Безвозмездные поступления в бюджет Лискинского муниципального района на 2020 год – 1 335 132,3 тыс. 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2020 год</vt:lpstr>
      <vt:lpstr>«Программная» структура расходов Лискинского муниципального района  на 2020-2022 года</vt:lpstr>
      <vt:lpstr>«Программная» структура расходов Лискинского муниципального района  на 2020-2022 года</vt:lpstr>
      <vt:lpstr>«Программная» структура расходов Лискинского муниципального района  на 2020-2022 года</vt:lpstr>
      <vt:lpstr>«Программная» структура расходов Лискинского муниципального района  на 2020-2022 года</vt:lpstr>
      <vt:lpstr>Публичные нормативные обязательства Лискинского муниципального района на 2020 - 2022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2020 - 2022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2020 - 2022 года</vt:lpstr>
      <vt:lpstr>Межбюджетные трансферты из бюджета муниципального района бюджетам поселений на период 2020 - 2022 годы</vt:lpstr>
      <vt:lpstr>Источники финансирования дефицита бюджета</vt:lpstr>
      <vt:lpstr>Источники внутреннего финансирования дефицита  районного бюджета на 2020 год и плановый период 2021-2022 годов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Лескина Юлия Александровна</cp:lastModifiedBy>
  <cp:revision>244</cp:revision>
  <dcterms:created xsi:type="dcterms:W3CDTF">2015-04-13T12:32:27Z</dcterms:created>
  <dcterms:modified xsi:type="dcterms:W3CDTF">2020-01-10T07:37:27Z</dcterms:modified>
</cp:coreProperties>
</file>