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76" r:id="rId10"/>
    <p:sldId id="277" r:id="rId11"/>
    <p:sldId id="278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660033"/>
    <a:srgbClr val="CC0066"/>
    <a:srgbClr val="000066"/>
    <a:srgbClr val="800000"/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43"/>
          <c:h val="0.9437751330241952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448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714"/>
                  <c:y val="-7.5708714535262511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0.39600000000000035</c:v>
                </c:pt>
                <c:pt idx="1">
                  <c:v>7.7000000000000055E-2</c:v>
                </c:pt>
                <c:pt idx="2">
                  <c:v>0.52700000000000002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09905"/>
          <c:y val="0.59021048564388179"/>
          <c:w val="0.33789172234840587"/>
          <c:h val="0.37276618136970896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dPt>
            <c:idx val="1"/>
            <c:explosion val="36"/>
          </c:dPt>
          <c:dPt>
            <c:idx val="2"/>
            <c:explosion val="29"/>
          </c:dPt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остальные 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477702</c:v>
                </c:pt>
                <c:pt idx="1">
                  <c:v>59160</c:v>
                </c:pt>
                <c:pt idx="2">
                  <c:v>6750</c:v>
                </c:pt>
                <c:pt idx="3">
                  <c:v>553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40178</c:v>
                </c:pt>
                <c:pt idx="1">
                  <c:v>34319</c:v>
                </c:pt>
                <c:pt idx="2">
                  <c:v>22160</c:v>
                </c:pt>
                <c:pt idx="3">
                  <c:v>8544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4E-2"/>
          <c:w val="0.92034732716094481"/>
          <c:h val="0.38801579936232666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682100.4</c:v>
                </c:pt>
                <c:pt idx="1">
                  <c:v>42500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1920296434966086E-4"/>
          <c:y val="0"/>
          <c:w val="0.98070176677571819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96"/>
          <c:dPt>
            <c:idx val="5"/>
          </c:dPt>
          <c:dLbls>
            <c:dLbl>
              <c:idx val="0"/>
              <c:layout/>
              <c:dLblPos val="outEnd"/>
              <c:showVal val="1"/>
            </c:dLbl>
            <c:dLbl>
              <c:idx val="2"/>
              <c:layout>
                <c:manualLayout>
                  <c:x val="-1.592033980105844E-2"/>
                  <c:y val="-1.9752948166397589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5.3067799336861477E-3"/>
                  <c:y val="-7.901334801583974E-3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1.7866141702890911E-2"/>
                  <c:y val="3.8344054862433828E-2"/>
                </c:manualLayout>
              </c:layout>
              <c:dLblPos val="bestFit"/>
              <c:showVal val="1"/>
            </c:dLbl>
            <c:dLbl>
              <c:idx val="5"/>
              <c:layout/>
              <c:dLblPos val="outEnd"/>
              <c:showVal val="1"/>
            </c:dLbl>
            <c:dLbl>
              <c:idx val="6"/>
              <c:layout/>
              <c:dLblPos val="outEnd"/>
              <c:showVal val="1"/>
            </c:dLbl>
            <c:dLbl>
              <c:idx val="7"/>
              <c:layout/>
              <c:dLblPos val="outEnd"/>
              <c:showVal val="1"/>
            </c:dLbl>
            <c:dLbl>
              <c:idx val="8"/>
              <c:layout/>
              <c:dLblPos val="outEnd"/>
              <c:showVal val="1"/>
            </c:dLbl>
            <c:dLbl>
              <c:idx val="9"/>
              <c:layout>
                <c:manualLayout>
                  <c:x val="-5.925906570383878E-3"/>
                  <c:y val="1.0457484479281499E-2"/>
                </c:manualLayout>
              </c:layout>
              <c:dLblPos val="bestFit"/>
              <c:showVal val="1"/>
            </c:dLbl>
            <c:dLbl>
              <c:idx val="10"/>
              <c:layout/>
              <c:dLblPos val="outEnd"/>
              <c:showVal val="1"/>
            </c:dLbl>
            <c:dLbl>
              <c:idx val="11"/>
              <c:layout/>
              <c:dLblPos val="outEnd"/>
              <c:showVal val="1"/>
            </c:dLbl>
            <c:delete val="1"/>
            <c:dLblPos val="outEnd"/>
          </c:dLbls>
          <c:cat>
            <c:strRef>
              <c:f>Лист1!$A$2:$A$13</c:f>
              <c:strCache>
                <c:ptCount val="12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ЗДРАВООХРАНЕНИЕ</c:v>
                </c:pt>
                <c:pt idx="8">
                  <c:v>СОЦИАЛЬНАЯ ПОЛИТИКА</c:v>
                </c:pt>
                <c:pt idx="9">
                  <c:v>ФИЗИЧЕСКАЯ КУЛЬТУРА И СПОРТ</c:v>
                </c:pt>
                <c:pt idx="10">
                  <c:v>ОБСЛУЖИВАНИЕ ГОСУДАРСТВЕННОГО И МУНИЦИПАЛЬНОГО ДОЛГА</c:v>
                </c:pt>
                <c:pt idx="11">
                  <c:v>МЕЖБЮДЖЕТНЫЕ ТРАНСФЕРТЫ ОБЩЕГО ХАРАКТЕРА БЮДЖЕТАМ СУБЪЕКТОВ РОССИЙСКОЙ ФЕДЕРАЦИИ И МУНИЦИПАЛЬНЫХ ОБРАЗОВАНИЙ</c:v>
                </c:pt>
              </c:strCache>
            </c:strRef>
          </c:cat>
          <c:val>
            <c:numRef>
              <c:f>Лист1!$B$2:$B$13</c:f>
              <c:numCache>
                <c:formatCode>0.0%</c:formatCode>
                <c:ptCount val="12"/>
                <c:pt idx="0">
                  <c:v>7.3000000000000009E-2</c:v>
                </c:pt>
                <c:pt idx="1">
                  <c:v>4.000000000000001E-3</c:v>
                </c:pt>
                <c:pt idx="2">
                  <c:v>5.000000000000001E-3</c:v>
                </c:pt>
                <c:pt idx="3">
                  <c:v>1.9000000000000003E-2</c:v>
                </c:pt>
                <c:pt idx="4">
                  <c:v>6.000000000000001E-3</c:v>
                </c:pt>
                <c:pt idx="5">
                  <c:v>0.69599999999999995</c:v>
                </c:pt>
                <c:pt idx="6">
                  <c:v>1.2999999999999998E-2</c:v>
                </c:pt>
                <c:pt idx="7">
                  <c:v>5.5000000000000007E-2</c:v>
                </c:pt>
                <c:pt idx="8">
                  <c:v>4.1000000000000002E-2</c:v>
                </c:pt>
                <c:pt idx="9">
                  <c:v>1.7999999999999999E-2</c:v>
                </c:pt>
                <c:pt idx="10">
                  <c:v>2.4E-2</c:v>
                </c:pt>
                <c:pt idx="11">
                  <c:v>4.5999999999999999E-2</c:v>
                </c:pt>
              </c:numCache>
            </c:numRef>
          </c:val>
        </c:ser>
        <c:dLbls>
          <c:showVal val="1"/>
        </c:dLbls>
      </c:pie3DChart>
      <c:spPr>
        <a:solidFill>
          <a:schemeClr val="lt1"/>
        </a:solidFill>
        <a:ln w="40000" cap="flat" cmpd="sng" algn="ctr">
          <a:solidFill>
            <a:schemeClr val="accent2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2.2717082239720039E-2"/>
          <c:y val="0.32527756087112708"/>
          <c:w val="0.88410301837270344"/>
          <c:h val="0.6747224391288732"/>
        </c:manualLayout>
      </c:layout>
      <c:txPr>
        <a:bodyPr/>
        <a:lstStyle/>
        <a:p>
          <a:pPr algn="just">
            <a:defRPr sz="1200" b="1" baseline="0">
              <a:solidFill>
                <a:srgbClr val="C00000"/>
              </a:solidFill>
              <a:latin typeface="Bookman Old Style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CD6CF3B-B9F0-4116-BC09-D600605E07AC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D6CF3B-B9F0-4116-BC09-D600605E07AC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CD6CF3B-B9F0-4116-BC09-D600605E07AC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D6CF3B-B9F0-4116-BC09-D600605E07AC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D6CF3B-B9F0-4116-BC09-D600605E07AC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D6CF3B-B9F0-4116-BC09-D600605E07AC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D6CF3B-B9F0-4116-BC09-D600605E07AC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D6CF3B-B9F0-4116-BC09-D600605E07AC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D6CF3B-B9F0-4116-BC09-D600605E07AC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D6CF3B-B9F0-4116-BC09-D600605E07AC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D6CF3B-B9F0-4116-BC09-D600605E07AC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CD6CF3B-B9F0-4116-BC09-D600605E07AC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8472268" cy="2868168"/>
          </a:xfrm>
        </p:spPr>
        <p:txBody>
          <a:bodyPr/>
          <a:lstStyle/>
          <a:p>
            <a:r>
              <a:rPr lang="ru-RU" sz="6000" dirty="0" smtClean="0">
                <a:latin typeface="Bookman Old Style" pitchFamily="18" charset="0"/>
              </a:rPr>
              <a:t>БЮДЖЕТ ДЛЯ ГРАЖДАН</a:t>
            </a:r>
            <a:endParaRPr lang="ru-RU" sz="6000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4786322"/>
            <a:ext cx="7686546" cy="110124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бюджет  Лискинского муниципального района Воронежской области на 2015 год и на плановый период 2016 и 2017 годов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1429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Bookman Old Style" pitchFamily="18" charset="0"/>
              </a:rPr>
              <a:t>Неналоговые доходы Лискинского муниципального района на 2015 год – </a:t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>105 201,0 тыс.рублей</a:t>
            </a:r>
            <a:endParaRPr lang="ru-RU" sz="2400" dirty="0"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571536" y="857232"/>
          <a:ext cx="8786874" cy="6000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143900" cy="114300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Bookman Old Style" pitchFamily="18" charset="0"/>
              </a:rPr>
              <a:t>Безвозмездные поступления в бюджет Лискинского муниципального района на 2015 год – 724 600,4</a:t>
            </a:r>
            <a:endParaRPr lang="ru-RU" sz="2400" dirty="0"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8643966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Структура доходов бюджета Лискинского муниципального района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3" y="2357429"/>
          <a:ext cx="7786742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3236"/>
                <a:gridCol w="1774542"/>
                <a:gridCol w="1716236"/>
                <a:gridCol w="1672728"/>
              </a:tblGrid>
              <a:tr h="2462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FF00"/>
                          </a:solidFill>
                        </a:rPr>
                        <a:t>2015 год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FF00"/>
                          </a:solidFill>
                        </a:rPr>
                        <a:t>2016 год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FF00"/>
                          </a:solidFill>
                        </a:rPr>
                        <a:t>2017 год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246223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(тыс. рублей)</a:t>
                      </a:r>
                      <a:endParaRPr lang="ru-RU" b="1" dirty="0">
                        <a:solidFill>
                          <a:srgbClr val="FF00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1 373 966,4</a:t>
                      </a:r>
                      <a:endParaRPr lang="ru-RU" b="1" dirty="0">
                        <a:solidFill>
                          <a:srgbClr val="FF00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1 484 520,5</a:t>
                      </a:r>
                      <a:endParaRPr lang="ru-RU" b="1" dirty="0">
                        <a:solidFill>
                          <a:srgbClr val="FF00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1 605 178,3</a:t>
                      </a:r>
                      <a:endParaRPr lang="ru-RU" b="1" dirty="0">
                        <a:solidFill>
                          <a:srgbClr val="FF00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246223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660033"/>
                          </a:solidFill>
                          <a:latin typeface="Bookman Old Style" pitchFamily="18" charset="0"/>
                        </a:rPr>
                        <a:t>Налоговые доходы</a:t>
                      </a:r>
                      <a:endParaRPr lang="ru-RU" b="1" dirty="0">
                        <a:solidFill>
                          <a:srgbClr val="660033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man Old Style" pitchFamily="18" charset="0"/>
                        </a:rPr>
                        <a:t>544 165,0</a:t>
                      </a:r>
                      <a:endParaRPr lang="ru-RU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man Old Style" pitchFamily="18" charset="0"/>
                        </a:rPr>
                        <a:t>589 717,0</a:t>
                      </a:r>
                      <a:endParaRPr lang="ru-RU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man Old Style" pitchFamily="18" charset="0"/>
                        </a:rPr>
                        <a:t>641 439,0</a:t>
                      </a:r>
                      <a:endParaRPr lang="ru-RU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246223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660033"/>
                          </a:solidFill>
                          <a:latin typeface="Bookman Old Style" pitchFamily="18" charset="0"/>
                        </a:rPr>
                        <a:t>Неналоговые доходы</a:t>
                      </a:r>
                      <a:endParaRPr lang="ru-RU" b="1" dirty="0">
                        <a:solidFill>
                          <a:srgbClr val="660033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man Old Style" pitchFamily="18" charset="0"/>
                        </a:rPr>
                        <a:t>105 201,0</a:t>
                      </a:r>
                      <a:endParaRPr lang="ru-RU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man Old Style" pitchFamily="18" charset="0"/>
                        </a:rPr>
                        <a:t>100 493,0</a:t>
                      </a:r>
                      <a:endParaRPr lang="ru-RU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man Old Style" pitchFamily="18" charset="0"/>
                        </a:rPr>
                        <a:t>102 683,0</a:t>
                      </a:r>
                      <a:endParaRPr lang="ru-RU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246223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660033"/>
                          </a:solidFill>
                          <a:latin typeface="Bookman Old Style" pitchFamily="18" charset="0"/>
                        </a:rPr>
                        <a:t>Безвозмездные поступления</a:t>
                      </a:r>
                      <a:endParaRPr lang="ru-RU" b="1" dirty="0">
                        <a:solidFill>
                          <a:srgbClr val="660033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man Old Style" pitchFamily="18" charset="0"/>
                        </a:rPr>
                        <a:t>724 600,4</a:t>
                      </a:r>
                      <a:endParaRPr lang="ru-RU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man Old Style" pitchFamily="18" charset="0"/>
                        </a:rPr>
                        <a:t>794 310,5</a:t>
                      </a:r>
                      <a:endParaRPr lang="ru-RU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man Old Style" pitchFamily="18" charset="0"/>
                        </a:rPr>
                        <a:t>861 056,3</a:t>
                      </a:r>
                      <a:endParaRPr lang="ru-RU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rmAutofit/>
          </a:bodyPr>
          <a:lstStyle/>
          <a:p>
            <a:pPr algn="ctr"/>
            <a:r>
              <a:rPr lang="ru-RU" sz="2700" dirty="0" smtClean="0">
                <a:solidFill>
                  <a:schemeClr val="accent2"/>
                </a:solidFill>
                <a:latin typeface="Bookman Old Style" pitchFamily="18" charset="0"/>
              </a:rPr>
              <a:t>Расходы  бюджета  </a:t>
            </a:r>
            <a:r>
              <a:rPr lang="ru-RU" sz="2700" dirty="0" smtClean="0">
                <a:solidFill>
                  <a:schemeClr val="accent2"/>
                </a:solidFill>
                <a:latin typeface="Bookman Old Style" pitchFamily="18" charset="0"/>
              </a:rPr>
              <a:t>района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rgbClr val="0066FF"/>
                </a:solidFill>
                <a:latin typeface="Bookman Old Style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rgbClr val="0066FF"/>
                </a:solidFill>
                <a:latin typeface="Bookman Old Style" pitchFamily="18" charset="0"/>
              </a:rPr>
              <a:t>.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928803"/>
            <a:ext cx="2428892" cy="1071570"/>
          </a:xfrm>
          <a:prstGeom prst="roundRect">
            <a:avLst>
              <a:gd name="adj" fmla="val 16667"/>
            </a:avLst>
          </a:prstGeom>
          <a:solidFill>
            <a:srgbClr val="FF5050"/>
          </a:solidFill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702413" y="2240004"/>
            <a:ext cx="1611313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99"/>
          </a:solidFill>
          <a:ln w="158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862373" y="2392688"/>
            <a:ext cx="1701800" cy="609600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14282" y="3571876"/>
            <a:ext cx="2801938" cy="2613025"/>
          </a:xfrm>
          <a:prstGeom prst="rect">
            <a:avLst/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108000" tIns="0" rIns="108000" bIns="0" anchor="ctr"/>
          <a:lstStyle/>
          <a:p>
            <a:pPr algn="ctr"/>
            <a:r>
              <a:rPr lang="ru-RU" sz="1600" b="1" dirty="0"/>
              <a:t>Функциональная</a:t>
            </a:r>
            <a:r>
              <a:rPr lang="ru-RU" sz="1600" dirty="0"/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143240" y="3571876"/>
            <a:ext cx="2801937" cy="2613025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lIns="108000" tIns="0" rIns="108000" bIns="0" anchor="ctr"/>
          <a:lstStyle/>
          <a:p>
            <a:pPr algn="ctr"/>
            <a:r>
              <a:rPr lang="ru-RU" sz="1600" b="1" dirty="0"/>
              <a:t>Ведомственная </a:t>
            </a:r>
            <a:r>
              <a:rPr lang="ru-RU" sz="16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571876"/>
            <a:ext cx="3108325" cy="2613025"/>
          </a:xfrm>
          <a:prstGeom prst="rect">
            <a:avLst/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108000" tIns="0" rIns="108000" bIns="0" anchor="ctr"/>
          <a:lstStyle/>
          <a:p>
            <a:pPr algn="ctr"/>
            <a:r>
              <a:rPr lang="ru-RU" sz="1600" b="1" dirty="0"/>
              <a:t>Экономическая</a:t>
            </a:r>
            <a:r>
              <a:rPr lang="ru-RU" sz="1600" dirty="0"/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Расходы  на 2015 год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928670"/>
          <a:ext cx="9144000" cy="5929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572560" cy="100010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Bookman Old Style" pitchFamily="18" charset="0"/>
              </a:rPr>
              <a:t>Расходы  бюджета  Лискинского  муниципального района  по  разделам  в  2014-2017  годах</a:t>
            </a:r>
            <a:endParaRPr lang="ru-RU" sz="2000" dirty="0"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1" y="1357297"/>
          <a:ext cx="8358246" cy="5168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5203"/>
                <a:gridCol w="221900"/>
                <a:gridCol w="931856"/>
                <a:gridCol w="928694"/>
                <a:gridCol w="928694"/>
                <a:gridCol w="785817"/>
                <a:gridCol w="928694"/>
                <a:gridCol w="928694"/>
                <a:gridCol w="928694"/>
              </a:tblGrid>
              <a:tr h="5788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Наименование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Calibri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2014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2015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Темп роста к 2014 году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2016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Темп роста к 2015 году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2017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Темп роста к 2016 году</a:t>
                      </a:r>
                    </a:p>
                  </a:txBody>
                  <a:tcPr marL="9525" marR="9525" marT="9525" marB="0" anchor="ctr"/>
                </a:tc>
              </a:tr>
              <a:tr h="4819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ВСЕГО:</a:t>
                      </a:r>
                    </a:p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(тыс.рублей)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2 107 875,1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1 386 729,6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65,8%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1 245 677,4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90%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1 309 215,3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105%</a:t>
                      </a:r>
                    </a:p>
                  </a:txBody>
                  <a:tcPr marL="9525" marR="9525" marT="9525" marB="0" anchor="b"/>
                </a:tc>
              </a:tr>
              <a:tr h="4819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ОБЩЕГОСУДАРСТВЕННЫЕ ВОПРОСЫ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90 483,1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101 461,0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112,1%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96 715,4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95%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97 335,0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/>
                </a:tc>
              </a:tr>
              <a:tr h="4819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НАЦИОНАЛЬНАЯ ОБОРОНА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</a:tr>
              <a:tr h="8727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3 621,0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5 241,9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144,8%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5 485,9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105%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5 694,0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104%</a:t>
                      </a:r>
                    </a:p>
                  </a:txBody>
                  <a:tcPr marL="9525" marR="9525" marT="9525" marB="0" anchor="b"/>
                </a:tc>
              </a:tr>
              <a:tr h="4819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НАЦИОНАЛЬНАЯ ЭКОНОМИКА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15 512,0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6 436,0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41,5%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7 310,0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114%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7 180,0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98%</a:t>
                      </a:r>
                    </a:p>
                  </a:txBody>
                  <a:tcPr marL="9525" marR="9525" marT="9525" marB="0" anchor="b"/>
                </a:tc>
              </a:tr>
              <a:tr h="6573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209 928,0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27 403,5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13,1%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14 320,0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52%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5 993,0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42%</a:t>
                      </a:r>
                    </a:p>
                  </a:txBody>
                  <a:tcPr marL="9525" marR="9525" marT="9525" marB="0" anchor="b"/>
                </a:tc>
              </a:tr>
              <a:tr h="4819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ОХРАНА ОКРУЖАЮЩЕЙ СРЕДЫ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243,7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8 665,0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3555,6%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</a:tr>
              <a:tr h="4819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1 030 477,3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965 260,1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93,7%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962 040,6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1 032 502,8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107%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72560" cy="64294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Bookman Old Style" pitchFamily="18" charset="0"/>
              </a:rPr>
              <a:t>Расходы  бюджета  Лискинского  муниципального района  по  разделам  в  2014-2017  годах</a:t>
            </a:r>
            <a:endParaRPr lang="ru-RU" sz="2000" dirty="0"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311" y="1214438"/>
          <a:ext cx="8358216" cy="4385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5104"/>
                <a:gridCol w="312321"/>
                <a:gridCol w="776906"/>
                <a:gridCol w="1044777"/>
                <a:gridCol w="1044777"/>
                <a:gridCol w="1044777"/>
                <a:gridCol w="1044777"/>
                <a:gridCol w="1044777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Наименование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Calibri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2014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2015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Темп роста к 2014 году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2016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Темп роста к 2015 году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2017 год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КУЛЬТУРА, КИНЕМАТОГРАФИЯ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15 836,5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18 420,0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116,3%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18 787,0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102%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20 280,0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522 863,6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75 703,9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14,5%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200,0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СОЦИАЛЬНАЯ ПОЛИТИКА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78 829,3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57 542,4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73,0%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59 360,5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103%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60 612,5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7 039,3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24 350,8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345,9%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9 070,0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37%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9 202,0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ОБСЛУЖИВАНИЕ ГОСУДАРСТВЕННОГО И МУНИЦИПАЛЬНОГО ДОЛГА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20 716,3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33 000,0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159,3%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15 000,0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45%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15 000,0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МЕЖБЮДЖЕТНЫЕ ТРАНСФЕРТЫ ОБЩЕГО ХАРАКТЕРА БЮДЖЕТАМ СУБЪЕКТОВ РОССИЙСКОЙ ФЕДЕРАЦИИ И МУНИЦИПАЛЬНЫХ ОБРАЗОВАНИЙ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112 310,0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63 245,0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56,3%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57 388,0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91%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55 216,0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Bookman Old Style" pitchFamily="18" charset="0"/>
              </a:rPr>
              <a:t>«Программная» структура расходов Лискинского муниципального района  на 2015 -2017 годы </a:t>
            </a:r>
            <a:endParaRPr lang="ru-RU" sz="2000" dirty="0"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2" y="1609725"/>
          <a:ext cx="8001057" cy="488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0422"/>
                <a:gridCol w="1394679"/>
                <a:gridCol w="1247871"/>
                <a:gridCol w="1468085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Наименование программы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2015 год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2016 год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2017 год</a:t>
                      </a: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ВСЕГО </a:t>
                      </a: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РАСХОДОВ:</a:t>
                      </a:r>
                    </a:p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(тыс.рублей)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1 386 729,6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1 245 677,4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1 309 215,3</a:t>
                      </a: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МУНИЦИПАЛЬНЫЕ ПРОГРАММЫ, всего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1 386 729,6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1 245 677,4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1 309 215,3</a:t>
                      </a: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из них: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РАЗВИТИЕ ОБРАЗОВАНИЯ:  в т.ч.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965 686,5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973 256,1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1 044 665,3</a:t>
                      </a: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(МУНИЦИПАЛЬНЫЕ)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304 463,1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241 538,0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246 429,0</a:t>
                      </a: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(ГОСУДАРСТВЕННЫЕ)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661 223,4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731 718,1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798 236,3</a:t>
                      </a: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СОЦИАЛЬНАЯ ПОДДЕРЖКА ГРАЖДАН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9 669,0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9 669,0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9 669,0</a:t>
                      </a: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ОБЕСПЕЧЕНИЕ ДОСТУПНЫМ  И КОМФОРТНЫМ ЖИЛЬЁМ И КОММУНАЛЬНЫМИ УСЛУГАМИ НАСЕЛЕНИЯ ВОРОНЕЖСКОЙ ОБЛАСТИ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19 127,5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1 500,0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1 500,0</a:t>
                      </a: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ЗАЩИТА НАСЕЛЕНИЯ И ТЕРРИТОРИИ Лискинского РАЙОНА ОТ ЧРЕЗВЫЧАЙНЫХ СИТУАЦИЙ, ОБЕСПЕЧЕНИЕ ПОЖАРНОЙ БЕЗОПАСНОСТИ И БЕЗОПАСНОСТИ ЛЮДЕЙ НА ВОДНЫХ ОБЪЕКТАХ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5 241,9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5 485,9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5 694,0</a:t>
                      </a: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РАЗВИТИЕ КУЛЬТУРЫ И ТУРИЗМА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61 367,0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52 763,0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54 561,0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29684" cy="7143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latin typeface="Bookman Old Style" pitchFamily="18" charset="0"/>
              </a:rPr>
              <a:t>«Программная» структура расходов Лискинского муниципального района  на 2015 -2017 годы </a:t>
            </a:r>
            <a:endParaRPr lang="ru-RU" sz="2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857233"/>
          <a:ext cx="7929618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4808"/>
                <a:gridCol w="1081311"/>
                <a:gridCol w="1441749"/>
                <a:gridCol w="1441750"/>
              </a:tblGrid>
              <a:tr h="2592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Наименование программы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2015 год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2016 год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2017 год</a:t>
                      </a:r>
                    </a:p>
                  </a:txBody>
                  <a:tcPr marL="0" marR="0" marT="0" marB="0" anchor="b"/>
                </a:tc>
              </a:tr>
              <a:tr h="6118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ОХРАНА ОКРУЖАЮЩЕЙ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СРЕДЫ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8 665,0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/>
                </a:tc>
              </a:tr>
              <a:tr h="2982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РАЗВИТИЕ ФИЗИЧЕСКОЙ КУЛЬТУРЫ И СПОРТА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24 350,8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9 070,0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9 202,0</a:t>
                      </a:r>
                    </a:p>
                  </a:txBody>
                  <a:tcPr marL="0" marR="0" marT="0" marB="0" anchor="b"/>
                </a:tc>
              </a:tr>
              <a:tr h="2592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РАЗВИТИЕ ТРАНСПОРТНОЙ СИСТЕМЫ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1 700,0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1 700,0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1 700,0</a:t>
                      </a:r>
                    </a:p>
                  </a:txBody>
                  <a:tcPr marL="0" marR="0" marT="0" marB="0" anchor="b"/>
                </a:tc>
              </a:tr>
              <a:tr h="8937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РАЗВИТИЕ СЕЛЬСКОГО ХОЗЯЙСТВА, ПРОИЗВОДСТВА ПИЩЕВЫХ ПРОДУКТОВ И ИНФРАСТРУКТУРЫ  АГРОПРОДОВОЛЬСТВЕННОГО РЫНКА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17 262,0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22 680,0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14 223,0</a:t>
                      </a:r>
                    </a:p>
                  </a:txBody>
                  <a:tcPr marL="0" marR="0" marT="0" marB="0" anchor="b"/>
                </a:tc>
              </a:tr>
              <a:tr h="4468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РАЗВИТИЕ И ПОДДЕРЖКА МАЛОГО И СРЕДНЕГО ПРЕДПРИНИМАТЕЛЬСТВА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200,0</a:t>
                      </a:r>
                    </a:p>
                  </a:txBody>
                  <a:tcPr marL="0" marR="0" marT="0" marB="0" anchor="b"/>
                </a:tc>
              </a:tr>
              <a:tr h="2982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УПРАВЛЕНИЕ МУНИЦИПАЛЬНЫМ ИМУЩЕСТВОМ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773,0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812,0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853,0</a:t>
                      </a:r>
                    </a:p>
                  </a:txBody>
                  <a:tcPr marL="0" marR="0" marT="0" marB="0" anchor="b"/>
                </a:tc>
              </a:tr>
              <a:tr h="13422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БЮДЖЕТОВ МУНИЦИПАЛЬНЫХ ОБРАЗОВАНИЙ ВОРОНЕЖСКОЙ ОБЛАСТИ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113 146,0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89 261,0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87 235,0</a:t>
                      </a:r>
                    </a:p>
                  </a:txBody>
                  <a:tcPr marL="0" marR="0" marT="0" marB="0" anchor="b"/>
                </a:tc>
              </a:tr>
              <a:tr h="4474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СОДЕЙСТВИЕ РАЗВИТИЮ МУНИЦИПАЛЬНЫХ ОБРАЗОВАНИЙ И МЕСТНОГО САМОУПРАВЛЕНИЯ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75 753,9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250,0</a:t>
                      </a:r>
                    </a:p>
                  </a:txBody>
                  <a:tcPr marL="0" marR="0" marT="0" marB="0" anchor="b"/>
                </a:tc>
              </a:tr>
              <a:tr h="6702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МУНИЦИПАЛЬНОЕ УПРАВЛЕНИЕ И ГРАЖДАНСКОЕ ОБЩЕСТВО ЛИСКИНСКОГО МУНИЦИПАЛЬНОГО РАЙОНА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81 787,0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78 990,0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79 463,0</a:t>
                      </a:r>
                    </a:p>
                  </a:txBody>
                  <a:tcPr marL="0" marR="0" marT="0" marB="0" anchor="b"/>
                </a:tc>
              </a:tr>
              <a:tr h="2592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ПРОЧИЕ НЕПРОГРАММНЫЕ РАСХОДЫ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2 000,0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Что такое бюджет?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ru-RU" b="1" u="sng" dirty="0" smtClean="0"/>
              <a:t>БЮДЖЕТ</a:t>
            </a:r>
            <a:r>
              <a:rPr lang="ru-RU" dirty="0" smtClean="0"/>
              <a:t> (от </a:t>
            </a:r>
            <a:r>
              <a:rPr lang="ru-RU" dirty="0" err="1" smtClean="0"/>
              <a:t>старонормандского</a:t>
            </a:r>
            <a:r>
              <a:rPr lang="ru-RU" dirty="0" smtClean="0"/>
              <a:t> </a:t>
            </a:r>
            <a:r>
              <a:rPr lang="ru-RU" dirty="0" err="1" smtClean="0"/>
              <a:t>bougette</a:t>
            </a:r>
            <a:r>
              <a:rPr lang="ru-RU" dirty="0" smtClean="0"/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/>
            <a:r>
              <a:rPr lang="ru-RU" b="1" u="sng" dirty="0" smtClean="0"/>
              <a:t>БЮДЖЕТ</a:t>
            </a:r>
            <a:r>
              <a:rPr lang="ru-RU" dirty="0" smtClean="0"/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latin typeface="Bookman Old Style" pitchFamily="18" charset="0"/>
              </a:rPr>
              <a:t>Публичные нормативные обязательства лискинского муниципального района на 2015-2017 годы</a:t>
            </a:r>
            <a:endParaRPr lang="ru-RU" sz="2200" dirty="0"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00173"/>
          <a:ext cx="7543824" cy="51926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5822"/>
                <a:gridCol w="1511920"/>
                <a:gridCol w="1357322"/>
                <a:gridCol w="1428760"/>
              </a:tblGrid>
              <a:tr h="4488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2015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2016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528007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9234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9234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9234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280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500</a:t>
                      </a:r>
                      <a:endParaRPr lang="ru-RU" sz="1600" dirty="0"/>
                    </a:p>
                  </a:txBody>
                  <a:tcPr/>
                </a:tc>
              </a:tr>
              <a:tr h="5280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144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144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144</a:t>
                      </a:r>
                      <a:endParaRPr lang="ru-RU" sz="1600" dirty="0"/>
                    </a:p>
                  </a:txBody>
                  <a:tcPr/>
                </a:tc>
              </a:tr>
              <a:tr h="5280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1590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1590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1590</a:t>
                      </a:r>
                      <a:endParaRPr lang="ru-RU" sz="1600" dirty="0"/>
                    </a:p>
                  </a:txBody>
                  <a:tcPr/>
                </a:tc>
              </a:tr>
              <a:tr h="5280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СОЦИАЛЬНАЯ ПОДДЕРЖКА (ЛЬГОТНЫЙ ПРОЕЗД) САДОВОДОВ - ОГОРОДНИКОВ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2500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2500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2500</a:t>
                      </a:r>
                      <a:endParaRPr lang="ru-RU" sz="1600" dirty="0"/>
                    </a:p>
                  </a:txBody>
                  <a:tcPr/>
                </a:tc>
              </a:tr>
              <a:tr h="7862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1500</a:t>
                      </a:r>
                      <a:endParaRPr lang="ru-RU" sz="1600" dirty="0"/>
                    </a:p>
                  </a:txBody>
                  <a:tcPr/>
                </a:tc>
              </a:tr>
              <a:tr h="13174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3000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358246" cy="124875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Межбюджетные трансферты из бюджета муниципального района бюджетам поселений на период 2015-2017 годы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28801"/>
          <a:ext cx="7239000" cy="3782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660"/>
                <a:gridCol w="1647840"/>
                <a:gridCol w="1809750"/>
                <a:gridCol w="1809750"/>
              </a:tblGrid>
              <a:tr h="33866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Наименование</a:t>
                      </a:r>
                      <a:endParaRPr lang="ru-RU" sz="1600" dirty="0">
                        <a:solidFill>
                          <a:srgbClr val="FFFF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2015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2016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Bookman Old Style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125838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Bookman Old Style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16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Bookman Old Style" pitchFamily="18" charset="0"/>
                        </a:rPr>
                        <a:t>32670</a:t>
                      </a:r>
                      <a:endParaRPr lang="ru-RU" sz="16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Bookman Old Style" pitchFamily="18" charset="0"/>
                        </a:rPr>
                        <a:t>31872</a:t>
                      </a:r>
                      <a:endParaRPr lang="ru-RU" sz="16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Bookman Old Style" pitchFamily="18" charset="0"/>
                        </a:rPr>
                        <a:t>33016</a:t>
                      </a:r>
                      <a:endParaRPr lang="ru-RU" sz="16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149250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Bookman Old Style" pitchFamily="18" charset="0"/>
                        </a:rPr>
                        <a:t>Дотация на поддержку мер по</a:t>
                      </a:r>
                      <a:r>
                        <a:rPr lang="ru-RU" sz="1600" baseline="0" dirty="0" smtClean="0">
                          <a:latin typeface="Bookman Old Style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16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Bookman Old Style" pitchFamily="18" charset="0"/>
                        </a:rPr>
                        <a:t>30575</a:t>
                      </a:r>
                      <a:endParaRPr lang="ru-RU" sz="16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Bookman Old Style" pitchFamily="18" charset="0"/>
                        </a:rPr>
                        <a:t>25516</a:t>
                      </a:r>
                      <a:endParaRPr lang="ru-RU" sz="16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Bookman Old Style" pitchFamily="18" charset="0"/>
                        </a:rPr>
                        <a:t>22200</a:t>
                      </a:r>
                      <a:endParaRPr lang="ru-RU" sz="16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351177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ИТОГО</a:t>
                      </a:r>
                    </a:p>
                    <a:p>
                      <a:pPr algn="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(тыс.рублей)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63245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57388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55216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2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Уважаемые жители Лискинского района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8143900" cy="5027000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dirty="0" smtClean="0">
                <a:solidFill>
                  <a:srgbClr val="660033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660033"/>
                </a:solidFill>
              </a:rPr>
              <a:t>«Бюджет  для  граждан»,  </a:t>
            </a:r>
            <a:r>
              <a:rPr lang="ru-RU" sz="6400" dirty="0" smtClean="0">
                <a:solidFill>
                  <a:srgbClr val="660033"/>
                </a:solidFill>
              </a:rPr>
              <a:t>созданный  для обеспечения  открытости  и  прозрачности  бюджета  и  бюджетного  процесса  для населения. </a:t>
            </a:r>
            <a:r>
              <a:rPr lang="ru-RU" sz="6400" b="1" dirty="0" smtClean="0">
                <a:solidFill>
                  <a:srgbClr val="660033"/>
                </a:solidFill>
              </a:rPr>
              <a:t> </a:t>
            </a:r>
          </a:p>
          <a:p>
            <a:pPr algn="just"/>
            <a:endParaRPr lang="ru-RU" sz="6400" dirty="0" smtClean="0">
              <a:solidFill>
                <a:srgbClr val="660033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660033"/>
                </a:solidFill>
              </a:rPr>
              <a:t>Бюджет для граждан</a:t>
            </a:r>
            <a:r>
              <a:rPr lang="ru-RU" sz="6400" dirty="0" smtClean="0">
                <a:solidFill>
                  <a:srgbClr val="660033"/>
                </a:solidFill>
              </a:rPr>
              <a:t>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dirty="0" smtClean="0">
              <a:solidFill>
                <a:srgbClr val="660033"/>
              </a:solidFill>
            </a:endParaRPr>
          </a:p>
          <a:p>
            <a:pPr algn="just"/>
            <a:r>
              <a:rPr lang="ru-RU" sz="6400" dirty="0" smtClean="0">
                <a:solidFill>
                  <a:srgbClr val="660033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dirty="0" smtClean="0">
              <a:solidFill>
                <a:srgbClr val="660033"/>
              </a:solidFill>
            </a:endParaRPr>
          </a:p>
          <a:p>
            <a:pPr algn="just"/>
            <a:r>
              <a:rPr lang="ru-RU" sz="6400" dirty="0" smtClean="0">
                <a:solidFill>
                  <a:srgbClr val="660033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dirty="0" smtClean="0">
              <a:solidFill>
                <a:srgbClr val="660033"/>
              </a:solidFill>
            </a:endParaRPr>
          </a:p>
          <a:p>
            <a:pPr algn="just"/>
            <a:r>
              <a:rPr lang="ru-RU" sz="6400" dirty="0" smtClean="0">
                <a:solidFill>
                  <a:srgbClr val="660033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dirty="0" smtClean="0">
                <a:solidFill>
                  <a:srgbClr val="660033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Основные параметры бюджета</a:t>
            </a:r>
            <a:endParaRPr lang="ru-RU" dirty="0"/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ДОХОДЫ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БЮДЖЕТА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algn="ctr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НАЛОГОВЫЕ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и НЕНАЛОГОВЫЕ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ДОХОДЫ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БЕЗВОЗМЕЗДНЫЕ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ПОСТУПЛЕНИЯ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(в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виде ДОТАЦИЙ, СУБСИДИЙ, СУБВЕНЦИЙ и ИНЫХ МЕЖБЮДЖТНЫХ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ТРАНСФЕРТОВ)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РАСХОДЫ БЮДЖЕТА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algn="ctr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БЮДЖЕТНЫЕ ИНВЕСТИЦИИ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6087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Бюджетный процесс -  ежегодное формирование и исполнение бюджета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71678"/>
            <a:ext cx="7818834" cy="478632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2600" b="1" dirty="0">
                <a:solidFill>
                  <a:schemeClr val="accent2"/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Bookman Old Style" pitchFamily="18" charset="0"/>
              </a:rPr>
              <a:t>Основные показатели бюджета на 2015 год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>
            <a:normAutofit fontScale="700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0033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544 </a:t>
            </a: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165,0</a:t>
            </a:r>
            <a:endParaRPr lang="ru-RU" b="1" dirty="0" smtClean="0">
              <a:solidFill>
                <a:srgbClr val="003300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solidFill>
            <a:srgbClr val="FF5050"/>
          </a:solidFill>
          <a:ln w="158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доходы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105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201,0 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solidFill>
            <a:srgbClr val="6699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724 600,4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тыс.руб.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1 373 966,4 </a:t>
            </a:r>
            <a:r>
              <a:rPr lang="ru-RU" sz="2200" b="1" dirty="0"/>
              <a:t>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solidFill>
            <a:srgbClr val="FF99FF"/>
          </a:solidFill>
          <a:ln w="1905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solidFill>
            <a:srgbClr val="FFCCFF"/>
          </a:solidFill>
          <a:ln w="19050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13 339,5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руб.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solidFill>
            <a:srgbClr val="FFCCFF"/>
          </a:solidFill>
          <a:ln w="19050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13 463,4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руб.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solidFill>
            <a:srgbClr val="CC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rot="10800000" wrap="none" anchor="ctr" anchorCtr="1"/>
          <a:lstStyle/>
          <a:p>
            <a:pPr algn="ctr"/>
            <a:r>
              <a:rPr lang="ru-RU" sz="1400" b="1" dirty="0" smtClean="0"/>
              <a:t>Общегосударственные вопросы</a:t>
            </a:r>
            <a:endParaRPr lang="ru-RU" sz="1400" b="1" dirty="0"/>
          </a:p>
          <a:p>
            <a:pPr algn="ctr"/>
            <a:r>
              <a:rPr lang="ru-RU" sz="1400" b="1" dirty="0" smtClean="0"/>
              <a:t>101 461,0 </a:t>
            </a:r>
            <a:r>
              <a:rPr lang="ru-RU" sz="1400" b="1" dirty="0"/>
              <a:t>тыс.руб.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solidFill>
            <a:srgbClr val="CC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rot="10800000" wrap="none" anchor="ctr" anchorCtr="1"/>
          <a:lstStyle/>
          <a:p>
            <a:pPr algn="ctr"/>
            <a:r>
              <a:rPr lang="ru-RU" sz="1400" b="1" dirty="0" smtClean="0"/>
              <a:t>Национальная безопасность</a:t>
            </a:r>
          </a:p>
          <a:p>
            <a:pPr algn="ctr"/>
            <a:r>
              <a:rPr lang="ru-RU" sz="1400" b="1" dirty="0" smtClean="0"/>
              <a:t>5 241,9тыс.руб</a:t>
            </a:r>
            <a:endParaRPr lang="ru-RU" sz="1400" b="1" dirty="0"/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643050"/>
            <a:ext cx="3214678" cy="538162"/>
          </a:xfrm>
          <a:prstGeom prst="homePlate">
            <a:avLst>
              <a:gd name="adj" fmla="val 133628"/>
            </a:avLst>
          </a:prstGeom>
          <a:solidFill>
            <a:srgbClr val="CC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/>
              <a:t>Национальная экономика</a:t>
            </a:r>
          </a:p>
          <a:p>
            <a:pPr algn="ctr"/>
            <a:r>
              <a:rPr lang="ru-RU" sz="1400" b="1" dirty="0" smtClean="0"/>
              <a:t>6 436,0  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643446"/>
            <a:ext cx="3214678" cy="538162"/>
          </a:xfrm>
          <a:prstGeom prst="homePlate">
            <a:avLst>
              <a:gd name="adj" fmla="val 133628"/>
            </a:avLst>
          </a:prstGeom>
          <a:solidFill>
            <a:srgbClr val="CC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rot="10800000" wrap="none" anchor="ctr" anchorCtr="1"/>
          <a:lstStyle/>
          <a:p>
            <a:pPr algn="ctr"/>
            <a:r>
              <a:rPr lang="ru-RU" sz="1400" b="1" dirty="0" smtClean="0"/>
              <a:t>Социальная политика</a:t>
            </a:r>
            <a:endParaRPr lang="ru-RU" sz="1400" b="1" dirty="0"/>
          </a:p>
          <a:p>
            <a:pPr algn="ctr"/>
            <a:r>
              <a:rPr lang="ru-RU" sz="1400" b="1" dirty="0" smtClean="0"/>
              <a:t>57 542,4 тыс.руб</a:t>
            </a:r>
            <a:r>
              <a:rPr lang="ru-RU" sz="1400" b="1" dirty="0"/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143116"/>
            <a:ext cx="3214678" cy="538162"/>
          </a:xfrm>
          <a:prstGeom prst="homePlate">
            <a:avLst>
              <a:gd name="adj" fmla="val 133628"/>
            </a:avLst>
          </a:prstGeom>
          <a:solidFill>
            <a:srgbClr val="CC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rot="10800000" wrap="none" anchor="ctr" anchorCtr="1"/>
          <a:lstStyle/>
          <a:p>
            <a:pPr algn="ctr"/>
            <a:r>
              <a:rPr lang="ru-RU" sz="1400" b="1" dirty="0" smtClean="0"/>
              <a:t>ЖКХ</a:t>
            </a:r>
            <a:endParaRPr lang="ru-RU" sz="1400" b="1" dirty="0"/>
          </a:p>
          <a:p>
            <a:pPr algn="ctr"/>
            <a:r>
              <a:rPr lang="ru-RU" sz="1400" b="1" dirty="0" smtClean="0"/>
              <a:t>27 403,5 </a:t>
            </a:r>
            <a:r>
              <a:rPr lang="ru-RU" sz="1400" b="1" dirty="0"/>
              <a:t>тыс.руб.</a:t>
            </a:r>
          </a:p>
        </p:txBody>
      </p:sp>
      <p:sp>
        <p:nvSpPr>
          <p:cNvPr id="16" name="AutoShape 12"/>
          <p:cNvSpPr>
            <a:spLocks noChangeArrowheads="1"/>
          </p:cNvSpPr>
          <p:nvPr/>
        </p:nvSpPr>
        <p:spPr bwMode="auto">
          <a:xfrm rot="10800000">
            <a:off x="5929322" y="2643182"/>
            <a:ext cx="3214678" cy="538162"/>
          </a:xfrm>
          <a:prstGeom prst="homePlate">
            <a:avLst>
              <a:gd name="adj" fmla="val 133628"/>
            </a:avLst>
          </a:prstGeom>
          <a:solidFill>
            <a:srgbClr val="CC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rot="10800000" wrap="none" anchor="ctr" anchorCtr="1"/>
          <a:lstStyle/>
          <a:p>
            <a:pPr algn="ctr"/>
            <a:r>
              <a:rPr lang="ru-RU" sz="1400" b="1" dirty="0" smtClean="0"/>
              <a:t>Охрана окружающей среды</a:t>
            </a:r>
            <a:endParaRPr lang="ru-RU" sz="1400" b="1" dirty="0"/>
          </a:p>
          <a:p>
            <a:pPr algn="ctr"/>
            <a:r>
              <a:rPr lang="ru-RU" sz="1400" b="1" dirty="0" smtClean="0"/>
              <a:t>8 665 </a:t>
            </a:r>
            <a:r>
              <a:rPr lang="ru-RU" sz="1400" b="1" dirty="0"/>
              <a:t>тыс.руб.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3143248"/>
            <a:ext cx="3214678" cy="538162"/>
          </a:xfrm>
          <a:prstGeom prst="homePlate">
            <a:avLst>
              <a:gd name="adj" fmla="val 133628"/>
            </a:avLst>
          </a:prstGeom>
          <a:solidFill>
            <a:srgbClr val="CC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rot="10800000" wrap="none" anchor="ctr" anchorCtr="1"/>
          <a:lstStyle/>
          <a:p>
            <a:pPr algn="ctr"/>
            <a:r>
              <a:rPr lang="ru-RU" sz="1400" b="1" dirty="0"/>
              <a:t>Образование</a:t>
            </a:r>
          </a:p>
          <a:p>
            <a:pPr algn="ctr"/>
            <a:r>
              <a:rPr lang="ru-RU" sz="1400" b="1" dirty="0" smtClean="0"/>
              <a:t>965 260,1 </a:t>
            </a:r>
            <a:r>
              <a:rPr lang="ru-RU" sz="1400" b="1" dirty="0"/>
              <a:t>тыс.руб.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643314"/>
            <a:ext cx="3214678" cy="538162"/>
          </a:xfrm>
          <a:prstGeom prst="homePlate">
            <a:avLst>
              <a:gd name="adj" fmla="val 133628"/>
            </a:avLst>
          </a:prstGeom>
          <a:solidFill>
            <a:srgbClr val="CC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rot="10800000" wrap="none" anchor="ctr" anchorCtr="1"/>
          <a:lstStyle/>
          <a:p>
            <a:pPr algn="ctr"/>
            <a:r>
              <a:rPr lang="ru-RU" sz="1400" b="1" dirty="0" smtClean="0"/>
              <a:t>Культура</a:t>
            </a:r>
            <a:endParaRPr lang="ru-RU" sz="1400" b="1" dirty="0"/>
          </a:p>
          <a:p>
            <a:pPr algn="ctr"/>
            <a:r>
              <a:rPr lang="ru-RU" sz="1400" b="1" dirty="0" smtClean="0"/>
              <a:t>18 420,0 </a:t>
            </a:r>
            <a:r>
              <a:rPr lang="ru-RU" sz="1400" b="1" dirty="0"/>
              <a:t>тыс.руб.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143380"/>
            <a:ext cx="3214678" cy="538162"/>
          </a:xfrm>
          <a:prstGeom prst="homePlate">
            <a:avLst>
              <a:gd name="adj" fmla="val 133628"/>
            </a:avLst>
          </a:prstGeom>
          <a:solidFill>
            <a:srgbClr val="CC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rot="10800000" wrap="none" anchor="ctr" anchorCtr="1"/>
          <a:lstStyle/>
          <a:p>
            <a:pPr algn="ctr"/>
            <a:r>
              <a:rPr lang="ru-RU" sz="1400" b="1" dirty="0" smtClean="0"/>
              <a:t>Здравоохранение</a:t>
            </a:r>
            <a:endParaRPr lang="ru-RU" sz="1400" b="1" dirty="0"/>
          </a:p>
          <a:p>
            <a:pPr algn="ctr"/>
            <a:r>
              <a:rPr lang="ru-RU" sz="1400" b="1" dirty="0" smtClean="0"/>
              <a:t>75 703,9 </a:t>
            </a:r>
            <a:r>
              <a:rPr lang="ru-RU" sz="1400" b="1" dirty="0"/>
              <a:t>тыс.руб.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solidFill>
            <a:srgbClr val="CC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rot="10800000" wrap="none" anchor="ctr" anchorCtr="1"/>
          <a:lstStyle/>
          <a:p>
            <a:pPr algn="ctr"/>
            <a:r>
              <a:rPr lang="ru-RU" sz="1400" b="1" dirty="0" smtClean="0"/>
              <a:t>Физическая культура и спорт</a:t>
            </a:r>
            <a:endParaRPr lang="ru-RU" sz="1400" b="1" dirty="0"/>
          </a:p>
          <a:p>
            <a:pPr algn="ctr"/>
            <a:r>
              <a:rPr lang="ru-RU" sz="1400" b="1" dirty="0" smtClean="0"/>
              <a:t>24 350,8 тыс.руб</a:t>
            </a:r>
            <a:r>
              <a:rPr lang="ru-RU" sz="1400" b="1" dirty="0"/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643578"/>
            <a:ext cx="3214678" cy="538162"/>
          </a:xfrm>
          <a:prstGeom prst="homePlate">
            <a:avLst>
              <a:gd name="adj" fmla="val 133628"/>
            </a:avLst>
          </a:prstGeom>
          <a:solidFill>
            <a:srgbClr val="CC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rot="10800000" wrap="none" anchor="ctr" anchorCtr="1"/>
          <a:lstStyle/>
          <a:p>
            <a:pPr algn="ctr"/>
            <a:r>
              <a:rPr lang="ru-RU" sz="1300" b="1" dirty="0" smtClean="0"/>
              <a:t>Обслуживание гос.(муниц.) долга</a:t>
            </a:r>
            <a:endParaRPr lang="ru-RU" sz="1300" b="1" dirty="0"/>
          </a:p>
          <a:p>
            <a:pPr algn="ctr"/>
            <a:r>
              <a:rPr lang="ru-RU" sz="1400" b="1" dirty="0" smtClean="0"/>
              <a:t>33 000,0 тыс.руб</a:t>
            </a:r>
            <a:r>
              <a:rPr lang="ru-RU" sz="1400" b="1" dirty="0"/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143644"/>
            <a:ext cx="3214678" cy="538162"/>
          </a:xfrm>
          <a:prstGeom prst="homePlate">
            <a:avLst>
              <a:gd name="adj" fmla="val 133628"/>
            </a:avLst>
          </a:prstGeom>
          <a:solidFill>
            <a:srgbClr val="CC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rot="10800000" wrap="none" anchor="ctr" anchorCtr="1"/>
          <a:lstStyle/>
          <a:p>
            <a:pPr algn="ctr"/>
            <a:r>
              <a:rPr lang="ru-RU" sz="1400" b="1" dirty="0" smtClean="0"/>
              <a:t>Межбюджетные трансферты</a:t>
            </a:r>
            <a:endParaRPr lang="ru-RU" sz="1400" b="1" dirty="0"/>
          </a:p>
          <a:p>
            <a:pPr algn="ctr"/>
            <a:r>
              <a:rPr lang="ru-RU" sz="1400" b="1" dirty="0" smtClean="0"/>
              <a:t>63 245,0 тыс.руб</a:t>
            </a:r>
            <a:r>
              <a:rPr lang="ru-RU" sz="1400" b="1" dirty="0"/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1 386 729,6 </a:t>
            </a:r>
            <a:r>
              <a:rPr lang="ru-RU" sz="2200" b="1" dirty="0"/>
              <a:t>тыс.руб.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6500"/>
                            </p:stCondLst>
                            <p:childTnLst>
                              <p:par>
                                <p:cTn id="96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143932" cy="8229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  <a:latin typeface="Bookman Old Style" pitchFamily="18" charset="0"/>
              </a:rPr>
              <a:t>Доходы бюджета района</a:t>
            </a:r>
            <a:endParaRPr lang="ru-RU" dirty="0"/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500298" y="1500174"/>
            <a:ext cx="3786214" cy="107157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/>
          <a:lstStyle/>
          <a:p>
            <a:pPr algn="ctr">
              <a:buNone/>
            </a:pPr>
            <a:r>
              <a:rPr lang="ru-RU" sz="2400" b="1" dirty="0"/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429000"/>
            <a:ext cx="2728913" cy="2303462"/>
          </a:xfrm>
          <a:prstGeom prst="rect">
            <a:avLst/>
          </a:prstGeom>
          <a:solidFill>
            <a:srgbClr val="FF505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600" b="1" dirty="0"/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429000"/>
            <a:ext cx="2703512" cy="2308225"/>
          </a:xfrm>
          <a:prstGeom prst="rect">
            <a:avLst/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108000" tIns="0" rIns="108000" bIns="0" anchor="ctr"/>
          <a:lstStyle/>
          <a:p>
            <a:pPr algn="ctr"/>
            <a:r>
              <a:rPr lang="ru-RU" sz="1600" b="1"/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113462" y="3429000"/>
            <a:ext cx="3030538" cy="2316162"/>
          </a:xfrm>
          <a:prstGeom prst="rect">
            <a:avLst/>
          </a:prstGeom>
          <a:solidFill>
            <a:srgbClr val="6699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108000" tIns="0" rIns="108000" bIns="0" anchor="ctr"/>
          <a:lstStyle/>
          <a:p>
            <a:pPr algn="ctr"/>
            <a:r>
              <a:rPr lang="ru-RU" sz="1600" b="1"/>
              <a:t>Безвозмездные поступления - это финансовая помощь из бюджетов других уровней</a:t>
            </a:r>
            <a:endParaRPr lang="ru-RU" sz="1600" b="1">
              <a:solidFill>
                <a:schemeClr val="accent2"/>
              </a:solidFill>
            </a:endParaRP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773720" y="2240004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317340" y="2317375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6699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000496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5050"/>
          </a:solidFill>
          <a:ln w="158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pPr algn="ctr"/>
            <a:r>
              <a:rPr lang="ru-RU" dirty="0" smtClean="0"/>
              <a:t>Доходы на 2015 год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7429522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715304" cy="85725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Bookman Old Style" pitchFamily="18" charset="0"/>
              </a:rPr>
              <a:t>Налоговые доходы Лискинского муниципального района на 2015 год – </a:t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>544 165,0 тыс. рублей</a:t>
            </a:r>
            <a:endParaRPr lang="ru-RU" sz="2400" dirty="0"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428660" y="1643050"/>
          <a:ext cx="8858312" cy="5214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690</TotalTime>
  <Words>1621</Words>
  <Application>Microsoft Office PowerPoint</Application>
  <PresentationFormat>Экран (4:3)</PresentationFormat>
  <Paragraphs>425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Изящная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Основные показатели бюджета на 2015 год</vt:lpstr>
      <vt:lpstr>Доходы бюджета района</vt:lpstr>
      <vt:lpstr>Доходы на 2015 год</vt:lpstr>
      <vt:lpstr>Налоговые доходы Лискинского муниципального района на 2015 год –  544 165,0 тыс. рублей</vt:lpstr>
      <vt:lpstr>Неналоговые доходы Лискинского муниципального района на 2015 год –  105 201,0 тыс.рублей</vt:lpstr>
      <vt:lpstr>Безвозмездные поступления в бюджет Лискинского муниципального района на 2015 год – 724 600,4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2015 год</vt:lpstr>
      <vt:lpstr>Расходы  бюджета  Лискинского  муниципального района  по  разделам  в  2014-2017  годах</vt:lpstr>
      <vt:lpstr>Расходы  бюджета  Лискинского  муниципального района  по  разделам  в  2014-2017  годах</vt:lpstr>
      <vt:lpstr>«Программная» структура расходов Лискинского муниципального района  на 2015 -2017 годы </vt:lpstr>
      <vt:lpstr>«Программная» структура расходов Лискинского муниципального района  на 2015 -2017 годы </vt:lpstr>
      <vt:lpstr>Публичные нормативные обязательства лискинского муниципального района на 2015-2017 годы</vt:lpstr>
      <vt:lpstr>Межбюджетные трансферты из бюджета муниципального района бюджетам поселений на период 2015-2017 годы</vt:lpstr>
      <vt:lpstr>Источники финансирования дефицита бюджета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60</cp:revision>
  <dcterms:created xsi:type="dcterms:W3CDTF">2015-04-13T12:32:27Z</dcterms:created>
  <dcterms:modified xsi:type="dcterms:W3CDTF">2015-04-15T12:48:15Z</dcterms:modified>
</cp:coreProperties>
</file>