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6" r:id="rId10"/>
    <p:sldId id="277" r:id="rId11"/>
    <p:sldId id="278" r:id="rId12"/>
    <p:sldId id="264" r:id="rId13"/>
    <p:sldId id="265" r:id="rId14"/>
    <p:sldId id="266" r:id="rId15"/>
    <p:sldId id="267" r:id="rId16"/>
    <p:sldId id="270" r:id="rId17"/>
    <p:sldId id="279" r:id="rId18"/>
    <p:sldId id="280" r:id="rId19"/>
    <p:sldId id="272" r:id="rId20"/>
    <p:sldId id="273" r:id="rId21"/>
    <p:sldId id="274" r:id="rId22"/>
    <p:sldId id="275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99"/>
    <a:srgbClr val="660033"/>
    <a:srgbClr val="0000FF"/>
    <a:srgbClr val="000066"/>
    <a:srgbClr val="990099"/>
    <a:srgbClr val="CC0066"/>
    <a:srgbClr val="3333FF"/>
    <a:srgbClr val="0033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8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586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48"/>
                  <c:y val="-7.5708714535262678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0.34</c:v>
                </c:pt>
                <c:pt idx="1">
                  <c:v>9.9000000000000005E-2</c:v>
                </c:pt>
                <c:pt idx="2">
                  <c:v>0.56000000000000005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183"/>
          <c:y val="0.59021048564388312"/>
          <c:w val="0.33789172234840675"/>
          <c:h val="0.3727661813697102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429"/>
          <c:w val="0.99203621788590557"/>
          <c:h val="0.656843296684839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522113</c:v>
                </c:pt>
                <c:pt idx="1">
                  <c:v>63160</c:v>
                </c:pt>
                <c:pt idx="2">
                  <c:v>9840</c:v>
                </c:pt>
                <c:pt idx="3">
                  <c:v>607.79999999999995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689E-2"/>
          <c:y val="0.4397226141491794"/>
          <c:w val="0.96712942224959852"/>
          <c:h val="0.496624527754117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62738.8</c:v>
                </c:pt>
                <c:pt idx="1">
                  <c:v>37319</c:v>
                </c:pt>
                <c:pt idx="2">
                  <c:v>66906</c:v>
                </c:pt>
                <c:pt idx="3">
                  <c:v>6600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78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938898.1</c:v>
                </c:pt>
                <c:pt idx="1">
                  <c:v>41656.699999999997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7.0999999999999994E-2</c:v>
                </c:pt>
                <c:pt idx="1">
                  <c:v>1.0000000000000002E-3</c:v>
                </c:pt>
                <c:pt idx="2">
                  <c:v>1.6000000000000004E-2</c:v>
                </c:pt>
                <c:pt idx="3">
                  <c:v>4.3000000000000003E-2</c:v>
                </c:pt>
                <c:pt idx="4">
                  <c:v>0.12200000000000001</c:v>
                </c:pt>
                <c:pt idx="5">
                  <c:v>1.0000000000000002E-2</c:v>
                </c:pt>
                <c:pt idx="6">
                  <c:v>0.6120000000000001</c:v>
                </c:pt>
                <c:pt idx="7">
                  <c:v>4.9000000000000009E-2</c:v>
                </c:pt>
                <c:pt idx="8">
                  <c:v>2.3E-2</c:v>
                </c:pt>
                <c:pt idx="9">
                  <c:v>3.0000000000000005E-3</c:v>
                </c:pt>
                <c:pt idx="10">
                  <c:v>0.05</c:v>
                </c:pt>
              </c:numCache>
            </c:numRef>
          </c:val>
        </c:ser>
        <c:dLbls>
          <c:showVal val="1"/>
        </c:dLbls>
        <c:overlap val="-25"/>
        <c:axId val="95069312"/>
        <c:axId val="118197248"/>
      </c:barChart>
      <c:valAx>
        <c:axId val="118197248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95069312"/>
        <c:crosses val="autoZero"/>
        <c:crossBetween val="between"/>
      </c:valAx>
      <c:catAx>
        <c:axId val="95069312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8197248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2015 год и на плановый период 2016 и 2017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28.12.2015г. № 25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2015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173 563,8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2015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980 554,8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64399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715436" cy="4572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099"/>
                <a:gridCol w="1986185"/>
                <a:gridCol w="1920925"/>
                <a:gridCol w="1872227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749 839,4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1 446 655,9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1 605 178,3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8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595 720,8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556 430,0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641 439,0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173 563,8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145 304,0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102 683,0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980 554,8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744 921,9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861 056,3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rgbClr val="0066FF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Функциональная</a:t>
            </a:r>
            <a:r>
              <a:rPr lang="ru-RU" sz="1600" dirty="0">
                <a:solidFill>
                  <a:srgbClr val="FFFF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990099"/>
                </a:solidFill>
              </a:rPr>
              <a:t>Экономическая</a:t>
            </a:r>
            <a:r>
              <a:rPr lang="ru-RU" sz="1600" dirty="0">
                <a:solidFill>
                  <a:srgbClr val="990099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2015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1" y="1000111"/>
          <a:ext cx="8501092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29"/>
                <a:gridCol w="2000263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1 831 971,0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343,4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1 052 472,3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224 283,2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601 558,6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56 295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9 144,1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14 980,2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97 594,1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48 601,3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30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62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10 719,1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4 833,0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179 725,7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4 922,5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174 803,2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16 114,7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материально-технической базы организаций пассажирского автомобильного транспорта общего пользования, обновление транпортной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15 634,2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0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0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ИСКУССТВО И НАСЛЕДИЕ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0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УКРЕПЛЕНИЕ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ЕДИНСТВА РОССИЙСКОЙ НАЦИИ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19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63 959,7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8 181,0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5 674,0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47 755,9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2 348,8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44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7 227,6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28 852,2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223 299,8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147 338,5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74 930,4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81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40 486,8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34 346,3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14 215,8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ДОСТУПНАЯ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СРЕДА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4 258,1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2 000,0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186766" cy="547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7767"/>
                <a:gridCol w="1978999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25 045,8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240,5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1 932,8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(ЛЬГОТНЫЙ ПРОЕЗД) САДОВОДОВ - ОГОРОДНИКОВ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2 800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4 422,8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15 505,7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297"/>
          <a:ext cx="8429685" cy="5143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556"/>
                <a:gridCol w="1445920"/>
                <a:gridCol w="1735104"/>
                <a:gridCol w="1735105"/>
              </a:tblGrid>
              <a:tr h="5288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14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33 670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31 872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33 016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448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96 487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25 516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22 200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дотации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453,5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130 610,5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57 388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55 216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2015 год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595 720,8</a:t>
            </a:r>
            <a:endParaRPr lang="ru-RU" b="1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0" y="2500306"/>
            <a:ext cx="2786050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доходы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173563,8тыс.руб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0" y="4500570"/>
            <a:ext cx="2714612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980554,8тыс.руб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1 749 839,4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17 195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18 002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92 147,6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5 176,4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43 236,9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79 512,2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89 231,9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1 121 472,1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16 561,4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223 249,8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28 852,2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1920,0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130 610,5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1 831 971,0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/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/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2015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2015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595 720,8 тыс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1395</TotalTime>
  <Words>1363</Words>
  <Application>Microsoft Office PowerPoint</Application>
  <PresentationFormat>Экран (4:3)</PresentationFormat>
  <Paragraphs>266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Основные показатели бюджета на 2015 год</vt:lpstr>
      <vt:lpstr>Доходы бюджета района</vt:lpstr>
      <vt:lpstr>Доходы на 2015 год</vt:lpstr>
      <vt:lpstr>Налоговые доходы Лискинского муниципального района на 2015 год – 595 720,8 тыс. рублей</vt:lpstr>
      <vt:lpstr>Неналоговые доходы Лискинского муниципального района на 2015 год – 173 563,8 тыс.рублей</vt:lpstr>
      <vt:lpstr>Безвозмездные поступления в бюджет Лискинского муниципального района на 2015 год – 980 554,8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2015 год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Публичные нормативные обязательства Лискинского муниципального района на 2015-2017 годы</vt:lpstr>
      <vt:lpstr>Межбюджетные трансферты из бюджета муниципального района бюджетам поселений на период 2015-2017 годы</vt:lpstr>
      <vt:lpstr>Источники финансирования дефицита бюджета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126</cp:revision>
  <dcterms:created xsi:type="dcterms:W3CDTF">2015-04-13T12:32:27Z</dcterms:created>
  <dcterms:modified xsi:type="dcterms:W3CDTF">2016-01-19T10:47:49Z</dcterms:modified>
</cp:coreProperties>
</file>