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79" r:id="rId21"/>
    <p:sldId id="280" r:id="rId22"/>
    <p:sldId id="272" r:id="rId23"/>
    <p:sldId id="284" r:id="rId24"/>
    <p:sldId id="285" r:id="rId25"/>
    <p:sldId id="286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198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607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53"/>
                  <c:y val="-7.5708714535262719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0.37700000000000011</c:v>
                </c:pt>
                <c:pt idx="1">
                  <c:v>9.900000000000006E-2</c:v>
                </c:pt>
                <c:pt idx="2">
                  <c:v>0.52400000000000002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227"/>
          <c:y val="0.59021048564388334"/>
          <c:w val="0.33789172234840692"/>
          <c:h val="0.37276618136971057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456"/>
          <c:w val="0.99203621788590557"/>
          <c:h val="0.656843296684840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0.86600000000000021</c:v>
                </c:pt>
                <c:pt idx="1">
                  <c:v>0.11799999999999998</c:v>
                </c:pt>
                <c:pt idx="2">
                  <c:v>1.4999999999999998E-2</c:v>
                </c:pt>
                <c:pt idx="3">
                  <c:v>1.0000000000000005E-3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709E-2"/>
          <c:y val="0.43972261414917951"/>
          <c:w val="0.96712942224959919"/>
          <c:h val="0.496624527754117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0.40200000000000002</c:v>
                </c:pt>
                <c:pt idx="1">
                  <c:v>0.27700000000000002</c:v>
                </c:pt>
                <c:pt idx="2">
                  <c:v>0.29000000000000009</c:v>
                </c:pt>
                <c:pt idx="3">
                  <c:v>3.100000000000001E-2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805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953844737122813E-2"/>
          <c:y val="0.19313731184498573"/>
          <c:w val="0.96609231052575462"/>
          <c:h val="0.7757140833529377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0.9770000000000002</c:v>
                </c:pt>
                <c:pt idx="1">
                  <c:v>2.3E-2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>
        <c:manualLayout>
          <c:xMode val="edge"/>
          <c:yMode val="edge"/>
          <c:x val="0.96684722222222264"/>
          <c:y val="0"/>
        </c:manualLayout>
      </c:layout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6.7000000000000004E-2</c:v>
                </c:pt>
                <c:pt idx="1">
                  <c:v>1.0000000000000004E-2</c:v>
                </c:pt>
                <c:pt idx="2">
                  <c:v>1.9000000000000006E-2</c:v>
                </c:pt>
                <c:pt idx="3">
                  <c:v>4.2000000000000016E-2</c:v>
                </c:pt>
                <c:pt idx="4" formatCode="0.00%">
                  <c:v>4.0000000000000018E-4</c:v>
                </c:pt>
                <c:pt idx="5">
                  <c:v>1.7999999999999999E-2</c:v>
                </c:pt>
                <c:pt idx="6">
                  <c:v>0.76500000000000024</c:v>
                </c:pt>
                <c:pt idx="7">
                  <c:v>5.0000000000000018E-3</c:v>
                </c:pt>
                <c:pt idx="8">
                  <c:v>3.0000000000000009E-3</c:v>
                </c:pt>
                <c:pt idx="9">
                  <c:v>4.0000000000000018E-3</c:v>
                </c:pt>
                <c:pt idx="10">
                  <c:v>6.7000000000000004E-2</c:v>
                </c:pt>
              </c:numCache>
            </c:numRef>
          </c:val>
        </c:ser>
        <c:dLbls>
          <c:showVal val="1"/>
        </c:dLbls>
        <c:overlap val="-25"/>
        <c:axId val="117865088"/>
        <c:axId val="117862784"/>
      </c:barChart>
      <c:valAx>
        <c:axId val="117862784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7865088"/>
        <c:crosses val="autoZero"/>
        <c:crossBetween val="between"/>
      </c:valAx>
      <c:catAx>
        <c:axId val="117865088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7862784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01.12.2015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2016 год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от 23.10.2015г. № 17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CC0099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2016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2016 год – 555 600,0 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2016 год – 146 134,0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2016 год – 770 436,5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64399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3998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5346"/>
                <a:gridCol w="3418652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1 472 170,5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555 600,0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146 134,0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770 436,5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2016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1" y="1000111"/>
          <a:ext cx="8501092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29"/>
                <a:gridCol w="2000263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1 480 982,8 </a:t>
                      </a:r>
                      <a:endParaRPr lang="ru-RU" sz="1400" b="1" i="0" u="none" strike="noStrike" dirty="0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1 115 425,5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272 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887,4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641 360,2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860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14 668,0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70 208,4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Социализация детей – сирот и детей,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нуждающихся в защите государства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45 191,5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1000111"/>
          <a:ext cx="8715435" cy="5694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345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4065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12 304,0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59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5 076,0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554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945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16 854,9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4 512,0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12 342,9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451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91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84 301,0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12 513,0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11 364,0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2 405,0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000114"/>
          <a:ext cx="8786874" cy="5572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9375"/>
                <a:gridCol w="2067499"/>
              </a:tblGrid>
              <a:tr h="5632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56325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1 510,0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28 615,0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131 879,0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59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-Управление муниципальными финансами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16 200,0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316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Создание условий для эффективного и ответственного управления муниципальными финансами, повышение устойчивости бюджетов поселений Лискинского муниципального района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99 809,0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59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81 640,0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95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41 534,0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38 711,0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90" cy="4921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2802"/>
                <a:gridCol w="2021088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9 569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20213"/>
          <a:ext cx="8329641" cy="547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5972"/>
                <a:gridCol w="438837"/>
                <a:gridCol w="1364832"/>
              </a:tblGrid>
              <a:tr h="3787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105 478,3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6 802,0</a:t>
                      </a:r>
                    </a:p>
                  </a:txBody>
                  <a:tcPr marL="9525" marR="9525" marT="9525" marB="0" anchor="b"/>
                </a:tc>
              </a:tr>
              <a:tr h="7491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6 802,0</a:t>
                      </a:r>
                    </a:p>
                  </a:txBody>
                  <a:tcPr marL="9525" marR="9525" marT="9525" marB="0" anchor="b"/>
                </a:tc>
              </a:tr>
              <a:tr h="3787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6 802,0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6 081,0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Средний Икорец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1 478,0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510,0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1 080,0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Масловка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536,0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водопроводных сетей в с. Аношкино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1 539,0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Водопроводные сети в с. Лискинское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938,0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газоснабжения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721,0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222,0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Высокое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266,0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233,0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10"/>
          <a:ext cx="8715436" cy="5707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486"/>
                <a:gridCol w="357904"/>
                <a:gridCol w="1428046"/>
              </a:tblGrid>
              <a:tr h="4456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61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72 749,3</a:t>
                      </a:r>
                    </a:p>
                  </a:txBody>
                  <a:tcPr marL="9525" marR="9525" marT="9525" marB="0" anchor="b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70 208,4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70 208,4</a:t>
                      </a: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37 051,4</a:t>
                      </a:r>
                    </a:p>
                  </a:txBody>
                  <a:tcPr marL="9525" marR="9525" marT="9525" marB="0" anchor="b"/>
                </a:tc>
              </a:tr>
              <a:tr h="2394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37 051,4</a:t>
                      </a: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33 157,0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33 157,0</a:t>
                      </a:r>
                    </a:p>
                  </a:txBody>
                  <a:tcPr marL="9525" marR="9525" marT="9525" marB="0" anchor="b"/>
                </a:tc>
              </a:tr>
              <a:tr h="6635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ctr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857232"/>
          <a:ext cx="8715436" cy="5711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228"/>
                <a:gridCol w="459162"/>
                <a:gridCol w="1428046"/>
              </a:tblGrid>
              <a:tr h="4430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443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надземной галереи к музею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  <a:tr h="4702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ctr"/>
                </a:tc>
              </a:tr>
              <a:tr h="4430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56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273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с.Никольское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ctr"/>
                </a:tc>
              </a:tr>
              <a:tr h="4430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b"/>
                </a:tc>
              </a:tr>
              <a:tr h="443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b"/>
                </a:tc>
              </a:tr>
              <a:tr h="4008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спортивной площадки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с.Колыбелка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1 310,0</a:t>
                      </a:r>
                    </a:p>
                  </a:txBody>
                  <a:tcPr marL="9525" marR="9525" marT="9525" marB="0" anchor="b"/>
                </a:tc>
              </a:tr>
              <a:tr h="2820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стадиона в пгт. 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6 402,0</a:t>
                      </a:r>
                    </a:p>
                  </a:txBody>
                  <a:tcPr marL="9525" marR="9525" marT="9525" marB="0" anchor="ctr"/>
                </a:tc>
              </a:tr>
              <a:tr h="4268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стадиона "Локомотив" в г. Лиски (ПСД)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11 965,0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4" cy="3953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2996"/>
                <a:gridCol w="2786688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35 478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2172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64 331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99 809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0" cy="552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9378"/>
                <a:gridCol w="1900222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</a:t>
                      </a:r>
                      <a:endParaRPr lang="ru-RU" sz="1600" dirty="0"/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8 </a:t>
                      </a:r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812,3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-106 658,6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-106 658,6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115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470,9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115 500,0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-28,8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2016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101 095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54 581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2016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555 600,0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146 134,0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770 436,0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1 472 170,5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14 562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14 649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99 320,4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5 572,0 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5 033,0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61 695,5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6802,0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1 132 293,9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26 292,0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550,0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28 615,0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99 809,0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1 480 982,8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1798</TotalTime>
  <Words>2146</Words>
  <Application>Microsoft Office PowerPoint</Application>
  <PresentationFormat>Экран (4:3)</PresentationFormat>
  <Paragraphs>436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2016 год</vt:lpstr>
      <vt:lpstr>Доходы бюджета района</vt:lpstr>
      <vt:lpstr>Доходы на 2016 год</vt:lpstr>
      <vt:lpstr>Налоговые доходы Лискинского муниципального района на 2016 год – 555 600,0 тыс. рублей</vt:lpstr>
      <vt:lpstr>Неналоговые доходы Лискинского муниципального района на 2016 год – 146 134,0 тыс.рублей</vt:lpstr>
      <vt:lpstr>Безвозмездные поступления в бюджет Лискинского муниципального района на 2016 год – 770 436,5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Публичные нормативные обязательства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Межбюджетные трансферты из бюджета муниципального района бюджетам поселений на период 2016 год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144</cp:revision>
  <dcterms:created xsi:type="dcterms:W3CDTF">2015-04-13T12:32:27Z</dcterms:created>
  <dcterms:modified xsi:type="dcterms:W3CDTF">2015-12-01T10:36:13Z</dcterms:modified>
</cp:coreProperties>
</file>