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79" r:id="rId21"/>
    <p:sldId id="280" r:id="rId22"/>
    <p:sldId id="272" r:id="rId23"/>
    <p:sldId id="284" r:id="rId24"/>
    <p:sldId id="285" r:id="rId25"/>
    <p:sldId id="286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990099"/>
    <a:srgbClr val="003300"/>
    <a:srgbClr val="CC0066"/>
    <a:srgbClr val="660033"/>
    <a:srgbClr val="000066"/>
    <a:srgbClr val="CC3300"/>
    <a:srgbClr val="92D05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200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697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778"/>
                  <c:y val="-7.5708714535262858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0.27700000000000002</c:v>
                </c:pt>
                <c:pt idx="1">
                  <c:v>7.0999999999999994E-2</c:v>
                </c:pt>
                <c:pt idx="2">
                  <c:v>0.65200000000000002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427"/>
          <c:y val="0.59021048564388434"/>
          <c:w val="0.33789172234840753"/>
          <c:h val="0.37276618136971157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556"/>
          <c:w val="0.99203621788590557"/>
          <c:h val="0.656843296684843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7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остальные 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481150</c:v>
                </c:pt>
                <c:pt idx="1">
                  <c:v>61500</c:v>
                </c:pt>
                <c:pt idx="2">
                  <c:v>7715</c:v>
                </c:pt>
                <c:pt idx="3">
                  <c:v>2577.3000000000002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814E-2"/>
          <c:y val="0.43972261414918001"/>
          <c:w val="0.96712942224960108"/>
          <c:h val="0.496624527754118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57035</c:v>
                </c:pt>
                <c:pt idx="1">
                  <c:v>39638</c:v>
                </c:pt>
                <c:pt idx="2">
                  <c:v>36740</c:v>
                </c:pt>
                <c:pt idx="3">
                  <c:v>9348.9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88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1185767.3</c:v>
                </c:pt>
                <c:pt idx="1">
                  <c:v>112187.2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hart>
    <c:title>
      <c:layout/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0.12834290479250421</c:v>
                </c:pt>
                <c:pt idx="1">
                  <c:v>6.6187069279373288E-3</c:v>
                </c:pt>
                <c:pt idx="2">
                  <c:v>1.4716032983575853E-2</c:v>
                </c:pt>
                <c:pt idx="3">
                  <c:v>3.9656512055290735E-2</c:v>
                </c:pt>
                <c:pt idx="4">
                  <c:v>2.4268592069103543E-4</c:v>
                </c:pt>
                <c:pt idx="5">
                  <c:v>1.2399309059946377E-2</c:v>
                </c:pt>
                <c:pt idx="6">
                  <c:v>0.70518589366464879</c:v>
                </c:pt>
                <c:pt idx="7">
                  <c:v>3.0629610673979846E-2</c:v>
                </c:pt>
                <c:pt idx="8">
                  <c:v>4.0937584843549453E-3</c:v>
                </c:pt>
                <c:pt idx="9">
                  <c:v>3.5286091621348006E-3</c:v>
                </c:pt>
                <c:pt idx="10">
                  <c:v>5.4585976274936145E-2</c:v>
                </c:pt>
              </c:numCache>
            </c:numRef>
          </c:val>
        </c:ser>
        <c:dLbls>
          <c:showVal val="1"/>
        </c:dLbls>
        <c:overlap val="-25"/>
        <c:axId val="119332224"/>
        <c:axId val="119330688"/>
      </c:barChart>
      <c:valAx>
        <c:axId val="119330688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19332224"/>
        <c:crosses val="autoZero"/>
        <c:crossBetween val="between"/>
      </c:valAx>
      <c:catAx>
        <c:axId val="119332224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9330688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2016 год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Советом народных депутатов Лискинского муниципального района от 15.11.2016г. № 61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CC0099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2016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2016 год –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552 942,3 тыс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2016 год – </a:t>
            </a:r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142 761,9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2016 год – </a:t>
            </a:r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1 297 954,5 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3998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5346"/>
                <a:gridCol w="3418652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1 993 658,7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552 942,3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142 761,9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1 297 954,5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2016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310" y="1000111"/>
          <a:ext cx="8572531" cy="5697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5459"/>
                <a:gridCol w="2017072"/>
              </a:tblGrid>
              <a:tr h="5000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  <a:t>ВСЕГО РАСХОДОВ:</a:t>
                      </a:r>
                      <a:b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</a:br>
                      <a:endParaRPr lang="ru-RU" sz="1400" b="1" i="0" u="none" strike="noStrike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C0099"/>
                          </a:solidFill>
                          <a:latin typeface="Times New Roman"/>
                        </a:rPr>
                        <a:t>2 266 303,7</a:t>
                      </a:r>
                      <a:endParaRPr lang="ru-RU" sz="1400" b="1" i="0" u="none" strike="noStrike" dirty="0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ОБЩЕСТВЕННОГО ПОРЯДКА И ПРОТИВОДЕЙСТВИЕ ПРЕСТУПНОСТИ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520,9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профилактики правонарушений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противодействия злоупотреблению наркотиками и их незаконному обороту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ОБРАЗОВАНИЯ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1 527 160,0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дошкольного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241 242,6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общего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594 211,1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дополнительного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73 365,2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Организация отдыха и оздоровления детей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7 995,2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Другие вопросы в области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18 764,3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Строительство и реконструкция учреждений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529 280,0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Реализация молодежной политики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Социализация детей – сирот и детей,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нуждающихся в защите государства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62 001,6,0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29684" cy="78579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3" y="857231"/>
          <a:ext cx="8715435" cy="5805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4745"/>
                <a:gridCol w="2050690"/>
              </a:tblGrid>
              <a:tr h="3292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</a:tr>
              <a:tr h="387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ПОДДЕРЖКА ГРАЖДАН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11 779,0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093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И ПОДДЕРЖКА МАЛОГО И СРЕДНЕГО ПРЕДПРИНИМАТЕЛЬСТВА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ЗАЩИТА НАСЕЛЕНИЯ И ТЕРРИТОРИИ ОТ ЧРЕЗВЫЧАЙНЫХ СИТУАЦИЙ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7 476,0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1017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 ИМУЩЕСТВОМ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1 260,0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4169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СЕЛЬСКОГО ХОЗЯЙСТВА, ПРОИЗВОДСТВА ПИЩЕВЫХ ПРОДУКТОВ И ИНФРАСТРУКТУРЫ АГРОПРОДОВОЛЬСТВЕННОГО РЫНКА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177 592,0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Проведение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сельскохозяйственной переписи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1 807,1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сельского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4 936,0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Устойчивое развитие сельских территорий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172 656,0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ТРАНСПОРТНОЙ СИСТЕМЫ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971,0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5683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Повышение безопасности дорожного движения и развитие дорожного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971,0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7266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69 821,6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Библиотечное обслуживание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9 424,6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Музейная деятельность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16 064,0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Дополнительное образование детей в сфере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41 781,0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реализации муниципальной программы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2 552,0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2" y="1000114"/>
          <a:ext cx="8715435" cy="5715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13478"/>
                <a:gridCol w="2101957"/>
              </a:tblGrid>
              <a:tr h="5560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 </a:t>
                      </a:r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</a:tr>
              <a:tr h="408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ЭНЕРГОЭФФЕКТИВНОСТЬ И РАЗВИТИЕ ЭНЕРГЕТИКИ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1 510,0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51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ФИЗИЧЕСКОЙ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33 351,0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СОДЕЙСТВИЕ РАЗВИТИЮ МУНИЦИПАЛЬНЫХ ОБРАЗОВАНИЙ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638,0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МУНИЦИПАЛЬНЫМИ ФИНАНСАМИ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326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565,0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1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-Управление муниципальными финансами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16 200,0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2236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Создание условий для эффективного и ответственного управления муниципальными финансами, повышение устойчивости бюджетов поселений Лискинского муниципального района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290 864,0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1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реализации муниципальной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программы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19 501,0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1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МУНИЦИПАЛЬНОГ УПРАВЛЕНИЕ И ГРАЖДАНСКОЕ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101 632,0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485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муниципальной службы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Информационное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1 235,0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деятельности органов местного самоуправления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53 939,0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Служба технического обеспечения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46 298,0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ДОСТУПНЫМ И КОМФОРТНЫМ ЖИЛЬЕМ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3 319,1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НЕПРОГРАМНЫЕ РАСХОДЫ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115,4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90" cy="4921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2802"/>
                <a:gridCol w="2021088"/>
              </a:tblGrid>
              <a:tr h="4735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20 937,1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95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МЕРОПРИЯТИЯ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319,1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99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УЛУЧШЕНИЕ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12 774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120210"/>
          <a:ext cx="8329641" cy="5094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5972"/>
                <a:gridCol w="438837"/>
                <a:gridCol w="1364832"/>
              </a:tblGrid>
              <a:tr h="5142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3387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723 373,0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87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69 416,0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0172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69 416,0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5142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69 416,0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87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62 671,0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87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 Средний Икорец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33 744,0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87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Водопроводные сети в с.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Лискинское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28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927,0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87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газоснабжения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6 745,0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87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с. Средний Икорец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2 117,0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87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с. Высокое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2 458,0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87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х. Никольский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2 170,0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10"/>
          <a:ext cx="8715436" cy="5707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9486"/>
                <a:gridCol w="357904"/>
                <a:gridCol w="1428046"/>
              </a:tblGrid>
              <a:tr h="4456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2616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609 706,0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456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519 980,0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519 980,0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11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строительству и реконструкции детскких дошкольных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135 900,0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94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д/с по ул. Титова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135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900,0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11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384 080,0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пристройки к СОШ № 1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384 080,0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635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89 726,0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«Устойчивое развитие сельских территорий»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89 726,0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сети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89 726,0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МКОУ "Дивногорская СОШ"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89 726,0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11 </a:t>
                      </a:r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700,0</a:t>
                      </a:r>
                    </a:p>
                  </a:txBody>
                  <a:tcPr marL="9525" marR="9525" marT="9525" marB="0" anchor="ctr"/>
                </a:tc>
              </a:tr>
              <a:tr h="4456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11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700,0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«Музейная деятельность»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700,0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942859"/>
          <a:ext cx="8715436" cy="5787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8228"/>
                <a:gridCol w="459162"/>
                <a:gridCol w="1428046"/>
              </a:tblGrid>
              <a:tr h="4204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42044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700,0</a:t>
                      </a:r>
                    </a:p>
                  </a:txBody>
                  <a:tcPr marL="9525" marR="9525" marT="9525" marB="0" anchor="b"/>
                </a:tc>
              </a:tr>
              <a:tr h="3278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надземной галереи к музею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11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700,0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06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ctr"/>
                </a:tc>
              </a:tr>
              <a:tr h="4204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2344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3278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2148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ФАП в с.Никольское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3278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32 001,0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204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32 001,0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278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32 001,0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044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32 001,0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670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спортивной площадки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с.Колыбелка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1 213,0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58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стадиона в пгт. Давыдовка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13 170,0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908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стадиона "Локомотив" в г. Лиски (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ПСД + строительство восточной триб.)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12 000,0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908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Многофункциональная спортивная площадка МКОУ СОШ № 1 г. Лиски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5 618,0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4" cy="42585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2996"/>
                <a:gridCol w="2786688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35 478,0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254 801,0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585,0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290 864,0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2016 год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0" cy="552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9378"/>
                <a:gridCol w="1900222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</a:t>
                      </a:r>
                      <a:endParaRPr lang="ru-RU" sz="1600" dirty="0"/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272 645,0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248 418,0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357 219,2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-108 801,2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17 000,0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48 705,0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- 31 705,0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-3 000,0</a:t>
                      </a: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3 000,0</a:t>
                      </a: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7 227,0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2016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100 745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54 732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2016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0033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552 942,3</a:t>
            </a:r>
            <a:endParaRPr lang="ru-RU" b="1" dirty="0" smtClean="0">
              <a:solidFill>
                <a:srgbClr val="0033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142 761,9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1 297 954,5 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1 993 658,7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19 790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22 495руб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123 708,4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7 996,9 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9 277,7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89 873,7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69 416,0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1 598 165,4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28 100,6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550,0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33 351,0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15 000,0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290 864,0тыс.руб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2 266 303,7тыс.руб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1971</TotalTime>
  <Words>2154</Words>
  <Application>Microsoft Office PowerPoint</Application>
  <PresentationFormat>Экран (4:3)</PresentationFormat>
  <Paragraphs>434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2016 год</vt:lpstr>
      <vt:lpstr>Доходы бюджета района</vt:lpstr>
      <vt:lpstr>Доходы на 2016 год</vt:lpstr>
      <vt:lpstr>Налоговые доходы Лискинского муниципального района на 2016 год – 552 942,3 тыс. рублей</vt:lpstr>
      <vt:lpstr>Неналоговые доходы Лискинского муниципального района на 2016 год – 142 761,9 тыс.рублей</vt:lpstr>
      <vt:lpstr>Безвозмездные поступления в бюджет Лискинского муниципального района на 2016 год – 1 297 954,5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2016 год</vt:lpstr>
      <vt:lpstr>«Программная» структура расходов Лискинского муниципального района  на 2016 год</vt:lpstr>
      <vt:lpstr>«Программная» структура расходов Лискинского муниципального района  на 2016 год</vt:lpstr>
      <vt:lpstr>«Программная» структура расходов Лискинского муниципального района  на 2016 год</vt:lpstr>
      <vt:lpstr>Публичные нормативные обязательства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Межбюджетные трансферты из бюджета муниципального района бюджетам поселений на период 2016 год</vt:lpstr>
      <vt:lpstr>Источники финансирования дефицита бюджета</vt:lpstr>
      <vt:lpstr>Источники внутреннего финансирования дефицита  районного бюджета на 2016 год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163</cp:revision>
  <dcterms:created xsi:type="dcterms:W3CDTF">2015-04-13T12:32:27Z</dcterms:created>
  <dcterms:modified xsi:type="dcterms:W3CDTF">2016-11-18T11:08:51Z</dcterms:modified>
</cp:coreProperties>
</file>