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81" r:id="rId7"/>
    <p:sldId id="282" r:id="rId8"/>
    <p:sldId id="283" r:id="rId9"/>
    <p:sldId id="261" r:id="rId10"/>
    <p:sldId id="263" r:id="rId11"/>
    <p:sldId id="262" r:id="rId12"/>
    <p:sldId id="276" r:id="rId13"/>
    <p:sldId id="277" r:id="rId14"/>
    <p:sldId id="278" r:id="rId15"/>
    <p:sldId id="264" r:id="rId16"/>
    <p:sldId id="265" r:id="rId17"/>
    <p:sldId id="266" r:id="rId18"/>
    <p:sldId id="267" r:id="rId19"/>
    <p:sldId id="270" r:id="rId20"/>
    <p:sldId id="288" r:id="rId21"/>
    <p:sldId id="289" r:id="rId22"/>
    <p:sldId id="272" r:id="rId23"/>
    <p:sldId id="284" r:id="rId24"/>
    <p:sldId id="290" r:id="rId25"/>
    <p:sldId id="291" r:id="rId26"/>
    <p:sldId id="273" r:id="rId27"/>
    <p:sldId id="274" r:id="rId28"/>
    <p:sldId id="287" r:id="rId29"/>
    <p:sldId id="275" r:id="rId30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99"/>
    <a:srgbClr val="990099"/>
    <a:srgbClr val="003300"/>
    <a:srgbClr val="CC0066"/>
    <a:srgbClr val="660033"/>
    <a:srgbClr val="000066"/>
    <a:srgbClr val="CC3300"/>
    <a:srgbClr val="92D050"/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7303692558316281E-2"/>
          <c:y val="0"/>
          <c:w val="0.68593470074718565"/>
          <c:h val="0.9437751330242006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622869672375519"/>
                  <c:y val="3.1474205142725732E-2"/>
                </c:manualLayout>
              </c:layout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  <c:showPercent val="1"/>
            </c:dLbl>
            <c:dLbl>
              <c:idx val="1"/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</c:dLbl>
            <c:dLbl>
              <c:idx val="2"/>
              <c:layout>
                <c:manualLayout>
                  <c:x val="0.16214185233652786"/>
                  <c:y val="-7.57087145352629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/>
                      <a:t>53%</a:t>
                    </a:r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0.41699999999999998</c:v>
                </c:pt>
                <c:pt idx="1">
                  <c:v>8.6999999999999994E-2</c:v>
                </c:pt>
                <c:pt idx="2">
                  <c:v>0.496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4229005328410504"/>
          <c:y val="0.59021048564388479"/>
          <c:w val="0.33789172234840786"/>
          <c:h val="0.37276618136971196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30948194838281595"/>
          <c:w val="0.99203621788590557"/>
          <c:h val="0.656843296684844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 Лискинского муниципального района на 2015 год - 544165 тыс. рублей</c:v>
                </c:pt>
              </c:strCache>
            </c:strRef>
          </c:tx>
          <c:explosion val="24"/>
          <c:dPt>
            <c:idx val="0"/>
            <c:explosion val="4"/>
          </c:dPt>
          <c:dLbls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акцизы</c:v>
                </c:pt>
                <c:pt idx="4">
                  <c:v>остальные налоговые доходы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479865</c:v>
                </c:pt>
                <c:pt idx="1">
                  <c:v>62400</c:v>
                </c:pt>
                <c:pt idx="2">
                  <c:v>7750</c:v>
                </c:pt>
                <c:pt idx="3">
                  <c:v>43375</c:v>
                </c:pt>
                <c:pt idx="4">
                  <c:v>462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.13633229445971198"/>
          <c:y val="1.4611837122120058E-2"/>
          <c:w val="0.79041740683778139"/>
          <c:h val="0.25634953355257478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2870577750403848E-2"/>
          <c:y val="0.43972261414918018"/>
          <c:w val="0.96712942224960174"/>
          <c:h val="0.4966245277541189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54412</c:v>
                </c:pt>
                <c:pt idx="1">
                  <c:v>40788</c:v>
                </c:pt>
                <c:pt idx="2">
                  <c:v>20550</c:v>
                </c:pt>
                <c:pt idx="3">
                  <c:v>8219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2916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3250044327482103E-2"/>
          <c:y val="0.19627318284895484"/>
          <c:w val="0.94897230232276009"/>
          <c:h val="0.7779653388782993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explosion val="18"/>
          </c:dPt>
          <c:dLbls>
            <c:dLbl>
              <c:idx val="1"/>
              <c:layout>
                <c:manualLayout>
                  <c:x val="4.7521102214507685E-2"/>
                  <c:y val="6.6525582259505375E-2"/>
                </c:manualLayout>
              </c:layout>
              <c:showPercent val="1"/>
            </c:dLbl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667007.30000000005</c:v>
                </c:pt>
                <c:pt idx="1">
                  <c:v>37700</c:v>
                </c:pt>
              </c:numCache>
            </c:numRef>
          </c:val>
        </c:ser>
        <c:dLbls>
          <c:showPercent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layout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8"/>
  <c:chart>
    <c:title>
      <c:layout/>
    </c:title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2000" dirty="0"/>
                      <a:t>
5%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  <c:pt idx="5">
                  <c:v>КУЛЬТУРА, КИНЕМАТОГРАФИЯ</c:v>
                </c:pt>
                <c:pt idx="6">
                  <c:v>ОБРАЗОВАНИЕ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7.1409572575240943E-2</c:v>
                </c:pt>
                <c:pt idx="1">
                  <c:v>1.0466314793814994E-2</c:v>
                </c:pt>
                <c:pt idx="2">
                  <c:v>2.1285065294453717E-2</c:v>
                </c:pt>
                <c:pt idx="3">
                  <c:v>3.7902712394321622E-2</c:v>
                </c:pt>
                <c:pt idx="4">
                  <c:v>7.898578897732382E-4</c:v>
                </c:pt>
                <c:pt idx="5">
                  <c:v>3.8834353961835072E-2</c:v>
                </c:pt>
                <c:pt idx="6">
                  <c:v>0.68492938586734908</c:v>
                </c:pt>
                <c:pt idx="7">
                  <c:v>7.6665058110375241E-3</c:v>
                </c:pt>
                <c:pt idx="8">
                  <c:v>3.3728746054548203E-2</c:v>
                </c:pt>
                <c:pt idx="9">
                  <c:v>7.465133914404524E-3</c:v>
                </c:pt>
                <c:pt idx="10">
                  <c:v>8.5522351443221081E-2</c:v>
                </c:pt>
              </c:numCache>
            </c:numRef>
          </c:val>
        </c:ser>
        <c:dLbls>
          <c:showVal val="1"/>
        </c:dLbls>
        <c:overlap val="-25"/>
        <c:axId val="119417856"/>
        <c:axId val="119416320"/>
      </c:barChart>
      <c:valAx>
        <c:axId val="119416320"/>
        <c:scaling>
          <c:orientation val="minMax"/>
        </c:scaling>
        <c:delete val="1"/>
        <c:axPos val="b"/>
        <c:numFmt formatCode="0.0%" sourceLinked="1"/>
        <c:majorTickMark val="none"/>
        <c:tickLblPos val="none"/>
        <c:crossAx val="119417856"/>
        <c:crosses val="autoZero"/>
        <c:crossBetween val="between"/>
      </c:valAx>
      <c:catAx>
        <c:axId val="119417856"/>
        <c:scaling>
          <c:orientation val="minMax"/>
        </c:scaling>
        <c:axPos val="l"/>
        <c:numFmt formatCode="0.0%" sourceLinked="1"/>
        <c:maj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119416320"/>
        <c:crosses val="autoZero"/>
        <c:auto val="1"/>
        <c:lblAlgn val="ctr"/>
        <c:lblOffset val="100"/>
      </c:catAx>
    </c:plotArea>
    <c:plotVisOnly val="1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00026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Бюджет  Лискинского муниципального района Воронежской области на 2017 год и плановый период 2018-2019 годов</a:t>
            </a: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Решение Совета народных депутатов Лискинского муниципального района Воронежской области от 15.11.2016 г. № 64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0066"/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Доходы на 2017 год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2017 год – 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593 852,0 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sz="2400" b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2017 год – 123 969,0 тыс.рублей</a:t>
            </a:r>
            <a:endParaRPr lang="ru-RU" sz="24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2017 год – </a:t>
            </a:r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704 707,3 </a:t>
            </a:r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2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8"/>
          <a:ext cx="857256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7"/>
          <a:ext cx="8644000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576"/>
                <a:gridCol w="1908808"/>
                <a:gridCol w="1908808"/>
                <a:gridCol w="1908808"/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1 422 528,3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1 399 308,6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1 458 727,4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593 852,0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625 057,0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661 168,0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123 969,0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125 989,0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128 060,0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704 707,3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648 262,6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669 499,4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/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3300"/>
                </a:solidFill>
              </a:rPr>
              <a:t>Функциональная</a:t>
            </a:r>
            <a:r>
              <a:rPr lang="ru-RU" sz="1600" dirty="0">
                <a:solidFill>
                  <a:srgbClr val="003300"/>
                </a:solidFill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Ведомственная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Расходы  на 2017 год</a:t>
            </a:r>
            <a:endParaRPr lang="ru-RU" sz="32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2017-2019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928673"/>
          <a:ext cx="8572559" cy="56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211"/>
                <a:gridCol w="3547266"/>
                <a:gridCol w="1226764"/>
                <a:gridCol w="1581488"/>
                <a:gridCol w="1625830"/>
              </a:tblGrid>
              <a:tr h="90550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(2017г.)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(2018г.)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(2019г.)</a:t>
                      </a: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093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ПРОГРАМНЫЕ РАСХОДЫ ВСЕГО, в том числе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1 433 169,2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1 384 829,8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1 350 885,6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Програмные расходы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1 433 169,2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1 384 829,8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1 350 885,6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«Обеспечение общественного порядка и противодействие преступности»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5 583,8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572,2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586,6</a:t>
                      </a: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«Развитие образования»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973 871,7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935 102,6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959 023,4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«Социальная поддержка граждан»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11 894,0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11 924,0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11 994,0</a:t>
                      </a:r>
                    </a:p>
                  </a:txBody>
                  <a:tcPr marL="9525" marR="9525" marT="9525" marB="0" anchor="ctr"/>
                </a:tc>
              </a:tr>
              <a:tr h="11025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и поддержка малого и среднего предпринимательства»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(от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2017-2019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928673"/>
          <a:ext cx="8572559" cy="5847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"/>
                <a:gridCol w="4786346"/>
                <a:gridCol w="1143008"/>
                <a:gridCol w="1071570"/>
                <a:gridCol w="1214445"/>
              </a:tblGrid>
              <a:tr h="8311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(2017г.)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(2018г.)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(2019г.)</a:t>
                      </a:r>
                    </a:p>
                  </a:txBody>
                  <a:tcPr marL="9525" marR="9525" marT="9525" marB="0" anchor="ctr"/>
                </a:tc>
              </a:tr>
              <a:tr h="198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1673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«Защита населения и территории Лискинского муниципального района от чрезвычайных ситуаций, обеспечение пожарной безопасности  и безопасности людей на водных объектах»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5 115,0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5 142,0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5 172,0</a:t>
                      </a: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 имуществом»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825,0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840,0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855,0</a:t>
                      </a:r>
                    </a:p>
                  </a:txBody>
                  <a:tcPr marL="9525" marR="9525" marT="9525" marB="0" anchor="ctr"/>
                </a:tc>
              </a:tr>
              <a:tr h="102005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21 263,5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30 977,5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136,6</a:t>
                      </a: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транспортной системы»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42 499,0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40 834,0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44 510,0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района 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99 356,2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97 678,5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62 002,0</a:t>
                      </a: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«Энергоэффективность и развитие энергетики»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1 017,0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517,0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17,0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2017-2019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928673"/>
          <a:ext cx="8715437" cy="58170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2"/>
                <a:gridCol w="4938748"/>
                <a:gridCol w="1162058"/>
                <a:gridCol w="1089430"/>
                <a:gridCol w="1089429"/>
              </a:tblGrid>
              <a:tr h="817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(2017г.)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(2018г.)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(2019г.)</a:t>
                      </a:r>
                    </a:p>
                  </a:txBody>
                  <a:tcPr marL="9525" marR="9525" marT="9525" marB="0" anchor="ctr"/>
                </a:tc>
              </a:tr>
              <a:tr h="2192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1519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«Развитие физической культуры и спорта»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29 947,0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28 645,0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8 812,0</a:t>
                      </a:r>
                    </a:p>
                  </a:txBody>
                  <a:tcPr marL="9525" marR="9525" marT="9525" marB="0" anchor="ctr"/>
                </a:tc>
              </a:tr>
              <a:tr h="61519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1 182,0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50,0</a:t>
                      </a:r>
                    </a:p>
                  </a:txBody>
                  <a:tcPr marL="9525" marR="9525" marT="9525" marB="0" anchor="ctr"/>
                </a:tc>
              </a:tr>
              <a:tr h="122136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муниципальными финансами, создание условий для эффективного и ответственного управления муниципальными финансами, повышение устойчивости бюджета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138 256,0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129 019,0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135 094,0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33317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«Муниципальное управление  и гражданское общество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100 829,0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101 998,0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103 103,0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1724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«Обеспечение доступным и комфортным жильём и коммунальными услугами населения 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</a:tr>
              <a:tr h="6333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2.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Непрограмная часть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2017 - 2019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25"/>
          <a:ext cx="8043888" cy="5244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8480"/>
                <a:gridCol w="1345136"/>
                <a:gridCol w="1345136"/>
                <a:gridCol w="1345136"/>
              </a:tblGrid>
              <a:tr h="4294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6 794,0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6 824,0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6 894,0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1750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1780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1850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ПОДДЕРЖКА  (ЛЬГОТНЫЙ ПРОЕЗД) САДОВОДОВ ОГОРОДНИКОВ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НА ОБЕСПЕЧЕНИЕ ЖИЛЬЁМ МОЛОДЫХ СЕМЕЙ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604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ПО УЛУЧШЕНИЮ ЖИЛИЩНЫХ УСЛОВИЙ ГРАЖДАН, В ТОМ ЧИСЛЕ МОЛОДЫХ СЕМЕЙ И МОЛОДЫХ СПЕЦИАЛИСТОВ, ПРОЖИВАЮЩИХ И РАБОТАЮЩИХ В СЕЛЬСКОЙ МЕСТНОСТИ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00107"/>
          <a:ext cx="8715436" cy="5774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72098"/>
                <a:gridCol w="357190"/>
                <a:gridCol w="1143008"/>
                <a:gridCol w="1071570"/>
                <a:gridCol w="1071570"/>
              </a:tblGrid>
              <a:tr h="2502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201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ВСЕГО, в том числе: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89 502,1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80 856,8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11 </a:t>
                      </a:r>
                      <a:r>
                        <a:rPr lang="ru-RU" sz="1400" b="1" i="0" u="none" strike="noStrike" dirty="0" smtClean="0">
                          <a:latin typeface="Times New Roman"/>
                        </a:rPr>
                        <a:t>766,6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671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10 987,4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24 697,3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11 </a:t>
                      </a: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766,6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0316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сельского хозяйства, производства пищевых продуктов и инфраструктуры агропродовольственного рынка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10987,4</a:t>
                      </a:r>
                      <a:endParaRPr lang="ru-RU" sz="14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24697,3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11766,6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3087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Подпрограмма </a:t>
                      </a:r>
                      <a:r>
                        <a:rPr lang="ru-RU" sz="1400" b="1" i="0" u="none" strike="noStrike" dirty="0">
                          <a:latin typeface="Times New Roman"/>
                        </a:rPr>
                        <a:t>2  "Устойчивое развитие сельских территорий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10987,4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24697,3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11766,6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3087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водоснабжения в сельской местности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10987,4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24697,3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11766,6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671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водопроводных сетей в с.Троицкое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7649,6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201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Водопроводные сети в х.Никольский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3337,8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705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водопр-х сетей в с. Средний Икорец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10632,5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201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с.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Аношкино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11337,3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201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п.Давыдовка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2727,5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201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водопр-х сетей в с.Песковатка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2924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201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водопр-х сетей в с.Ковалево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2523,8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201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водопр-х сетей в с.Петровское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2523,8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201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с.Масловка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3795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201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19 313,2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80649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образования Лискинского муниципального района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15 755,2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54757"/>
          <a:ext cx="8715435" cy="55321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0726"/>
                <a:gridCol w="357190"/>
                <a:gridCol w="1000132"/>
                <a:gridCol w="928694"/>
                <a:gridCol w="928693"/>
              </a:tblGrid>
              <a:tr h="3007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1027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6  "Строительство и реконструкция учреждений образования"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15 755,2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1027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строительству и реконструкции детскких дошкольных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15 370,0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0961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д/с по ул. Титова в 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15 370,0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41027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строительству и реконструкции общеобразовательных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385,2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0961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пристройки к СОШ № 12г.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385,2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7246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3 558,0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3663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2 «Устойчивое развитие сельских территорий»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3 558,0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3812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сети общеобразовательных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3 558,0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0961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МКОУ "Дивногорская СОШ"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3 558,0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096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КУЛЬТУРА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36 276,4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5676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района 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36 276,4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0961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2 «Музейная деятельность»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36 276,4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54548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имущуества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36 276,4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0961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дом культуры с.Дракино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36 276,4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54757"/>
          <a:ext cx="8715435" cy="56861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3469"/>
                <a:gridCol w="571504"/>
                <a:gridCol w="1214446"/>
                <a:gridCol w="1214446"/>
                <a:gridCol w="1071570"/>
              </a:tblGrid>
              <a:tr h="2431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138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ЗДРАВООХРАНЕНИЕ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1 132,0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828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1 132,0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185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1 «Строительство и реконструкция объектов  здравоохранения»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1 132,0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185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Мероприятие по строительству и реконструкции объектов здравоохранения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1 132,0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38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ремонто строительные работы по кровле ВТЭК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832,0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138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ФАП в с.Дракино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300,0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138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21 793,1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19 883,0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62329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21 793,1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19 883,0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185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1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21 793,1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19 883,0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9901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21 793,1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19 883,0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38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Спортивный комплекс в г.Лиски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19 883,0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19 883,0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499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спорт площадки с.Щучье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558,1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  <a:tr h="499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спорт.площадки в с.Тресоруково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1 352,0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2017 - 2019 годы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429685" cy="4685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7020"/>
                <a:gridCol w="1677555"/>
                <a:gridCol w="1677555"/>
                <a:gridCol w="1677555"/>
              </a:tblGrid>
              <a:tr h="49320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9509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365 878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34 546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36 009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346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поддержку мер по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обеспечению сбалансированности бюджетов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66 194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58 289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62 901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трансферты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270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102 342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93 105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99 180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2016 год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58556"/>
          <a:ext cx="8229601" cy="5704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9847"/>
                <a:gridCol w="1299918"/>
                <a:gridCol w="1299918"/>
                <a:gridCol w="1299918"/>
              </a:tblGrid>
              <a:tr h="720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10 640,9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21 521,2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- 36 341,8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кредиты, полученные из областного бюджета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- 216 300,4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-7183,7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- 216 300,4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-7183,7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Кредиты, полученные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226 941,3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28 704,9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- 36 341,8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264 941,3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255 646,2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219 304,4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-38000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- 226 941,3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- 255 646,2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 бюджетам поселений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возврат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предоставление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Изменение остатков средств бюджетов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</a:rPr>
              <a:t> </a:t>
            </a:r>
            <a:r>
              <a:rPr lang="ru-RU" b="1" dirty="0" smtClean="0">
                <a:solidFill>
                  <a:srgbClr val="CC0066"/>
                </a:solidFill>
              </a:rPr>
              <a:t>НАЛОГОВЫЕ </a:t>
            </a:r>
            <a:r>
              <a:rPr lang="ru-RU" b="1" dirty="0">
                <a:solidFill>
                  <a:srgbClr val="CC0066"/>
                </a:solidFill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 БЕЗВОЗМЕЗДНЫЕ </a:t>
            </a:r>
            <a:r>
              <a:rPr lang="ru-RU" b="1" dirty="0">
                <a:solidFill>
                  <a:srgbClr val="CC0066"/>
                </a:solidFill>
              </a:rPr>
              <a:t>ПОСТУПЛЕНИЯ </a:t>
            </a:r>
            <a:endParaRPr lang="ru-RU" b="1" dirty="0" smtClean="0">
              <a:solidFill>
                <a:srgbClr val="CC0066"/>
              </a:solidFill>
            </a:endParaRPr>
          </a:p>
          <a:p>
            <a:r>
              <a:rPr lang="ru-RU" b="1" dirty="0" smtClean="0">
                <a:solidFill>
                  <a:srgbClr val="CC0066"/>
                </a:solidFill>
              </a:rPr>
              <a:t>(в </a:t>
            </a:r>
            <a:r>
              <a:rPr lang="ru-RU" b="1" dirty="0">
                <a:solidFill>
                  <a:srgbClr val="CC0066"/>
                </a:solidFill>
              </a:rPr>
              <a:t>виде ДОТАЦИЙ, СУБСИДИЙ, СУБВЕНЦИЙ и ИНЫХ МЕЖБЮДЖТНЫХ </a:t>
            </a:r>
            <a:r>
              <a:rPr lang="ru-RU" b="1" dirty="0" smtClean="0">
                <a:solidFill>
                  <a:srgbClr val="CC0066"/>
                </a:solidFill>
              </a:rPr>
              <a:t>ТРАНСФЕРТОВ)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БЮДЖЕТНЫЕ ИНВЕСТИЦИИ</a:t>
            </a:r>
            <a:endParaRPr lang="ru-RU" b="1" dirty="0">
              <a:solidFill>
                <a:srgbClr val="CC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7516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71678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ig.2jpeg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662" y="357166"/>
            <a:ext cx="8900494" cy="621510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pic>
        <p:nvPicPr>
          <p:cNvPr id="7" name="Рисунок 6" descr="Raion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500034" y="1428736"/>
            <a:ext cx="7087370" cy="508068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785794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Ожидаемая численность Лискинского муниципального района  на 2017 г.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100 201 </a:t>
            </a:r>
            <a:r>
              <a:rPr lang="ru-RU" b="1" dirty="0" smtClean="0"/>
              <a:t>чел. </a:t>
            </a:r>
          </a:p>
          <a:p>
            <a:pPr algn="ctr"/>
            <a:r>
              <a:rPr lang="ru-RU" b="1" dirty="0" smtClean="0"/>
              <a:t>                                                                 г.Лиски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54 692 </a:t>
            </a:r>
            <a:r>
              <a:rPr lang="ru-RU" b="1" dirty="0" smtClean="0"/>
              <a:t>чел</a:t>
            </a:r>
            <a:endParaRPr lang="ru-RU" b="1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г.Лиски)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Колыбельское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Нижеикорецкое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с-за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"Вторая пятилетка")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Среднеикорецкое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Средний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Щученское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Щучье)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проекта бюджета на 2017 год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42844" y="857232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FFFF00"/>
                </a:solidFill>
                <a:latin typeface="Bookman Old Style" pitchFamily="18" charset="0"/>
              </a:rPr>
              <a:t>Налоговые доходы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593 852,0</a:t>
            </a:r>
            <a:endParaRPr lang="ru-RU" b="1" dirty="0" smtClean="0">
              <a:solidFill>
                <a:srgbClr val="FFFF00"/>
              </a:solidFill>
              <a:latin typeface="Bookman Old Style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42844" y="2500306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Неналоговые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123 969,0 тыс.руб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Безвозмездные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поступления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704 707,3 </a:t>
            </a:r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200" b="1" dirty="0"/>
              <a:t>Доходы бюджета </a:t>
            </a:r>
            <a:r>
              <a:rPr lang="ru-RU" sz="2200" b="1" dirty="0" smtClean="0"/>
              <a:t>1 </a:t>
            </a:r>
            <a:r>
              <a:rPr lang="ru-RU" sz="2200" b="1" dirty="0" smtClean="0"/>
              <a:t>422 528,3 тыс.руб</a:t>
            </a:r>
            <a:r>
              <a:rPr lang="ru-RU" sz="2200" dirty="0"/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400" b="1" dirty="0"/>
              <a:t>БЮДЖЕТ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143240" y="1071546"/>
            <a:ext cx="2000264" cy="12969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Доходы в расчете</a:t>
            </a: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на 1 человека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14 200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143240" y="4643446"/>
            <a:ext cx="2000264" cy="15128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Расходы в расчете на 1 человека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14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300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 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8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122 568,0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9322" y="114298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10 698,8 тыс.руб.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29322" y="171448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/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48 339,0 тыс.руб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29322" y="457200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54 321,0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29322" y="228599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10 987,4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285749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981 619,7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9322" y="3429000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55 656,2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29322" y="400050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Здравоохранение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1 132,0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29322" y="514351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30 505,1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9322" y="571501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15 000,0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286520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102 342,0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200" b="1" dirty="0"/>
              <a:t>Расходы бюджета </a:t>
            </a:r>
            <a:r>
              <a:rPr lang="ru-RU" sz="2200" b="1" dirty="0" smtClean="0"/>
              <a:t>1 </a:t>
            </a:r>
            <a:r>
              <a:rPr lang="ru-RU" sz="2200" b="1" dirty="0" smtClean="0"/>
              <a:t>433 169,2 тыс.руб</a:t>
            </a:r>
            <a:r>
              <a:rPr lang="ru-RU" sz="2200" b="1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4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65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85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5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4500"/>
                            </p:stCondLst>
                            <p:childTnLst>
                              <p:par>
                                <p:cTn id="9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2269</TotalTime>
  <Words>2433</Words>
  <Application>Microsoft Office PowerPoint</Application>
  <PresentationFormat>Экран (4:3)</PresentationFormat>
  <Paragraphs>595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Административно-территориальное деление</vt:lpstr>
      <vt:lpstr>Основные показатели проекта бюджета на 2017 год</vt:lpstr>
      <vt:lpstr>Доходы бюджета района</vt:lpstr>
      <vt:lpstr>Доходы на 2017 год</vt:lpstr>
      <vt:lpstr>Налоговые доходы Лискинского муниципального района на 2017 год – 593 852,0 тыс. рублей</vt:lpstr>
      <vt:lpstr>Неналоговые доходы Лискинского муниципального района на 2017 год – 123 969,0 тыс.рублей</vt:lpstr>
      <vt:lpstr>Безвозмездные поступления в бюджет Лискинского муниципального района на 2017 год – 704 707,3 тыс.рублей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2017 год</vt:lpstr>
      <vt:lpstr>«Программная» структура расходов Лискинского муниципального района  на 2017-2019 года</vt:lpstr>
      <vt:lpstr>«Программная» структура расходов Лискинского муниципального района  на 2017-2019 года</vt:lpstr>
      <vt:lpstr>«Программная» структура расходов Лискинского муниципального района  на 2017-2019 года</vt:lpstr>
      <vt:lpstr>Публичные нормативные обязательства Лискинского муниципального района на 2017 - 2019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vt:lpstr>
      <vt:lpstr>Межбюджетные трансферты из бюджета муниципального района бюджетам поселений на период 2017 - 2019 годы</vt:lpstr>
      <vt:lpstr>Источники финансирования дефицита бюджета</vt:lpstr>
      <vt:lpstr>Источники внутреннего финансирования дефицита  районного бюджета на 2016 год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zayv</cp:lastModifiedBy>
  <cp:revision>196</cp:revision>
  <dcterms:created xsi:type="dcterms:W3CDTF">2015-04-13T12:32:27Z</dcterms:created>
  <dcterms:modified xsi:type="dcterms:W3CDTF">2016-11-28T08:36:24Z</dcterms:modified>
</cp:coreProperties>
</file>