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91" r:id="rId27"/>
    <p:sldId id="273" r:id="rId28"/>
    <p:sldId id="274" r:id="rId29"/>
    <p:sldId id="287" r:id="rId30"/>
    <p:sldId id="275" r:id="rId3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CC0099"/>
    <a:srgbClr val="990099"/>
    <a:srgbClr val="003300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1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822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806"/>
                  <c:y val="-7.5708714535262997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0.37315366219380186</c:v>
                </c:pt>
                <c:pt idx="1">
                  <c:v>0.13560038578875283</c:v>
                </c:pt>
                <c:pt idx="2">
                  <c:v>0.49124595201744536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682"/>
          <c:y val="0.59021048564388556"/>
          <c:w val="0.32439664836401877"/>
          <c:h val="0.4097894571817176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678"/>
          <c:w val="0.99203621788590557"/>
          <c:h val="0.656843296684846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479865</c:v>
                </c:pt>
                <c:pt idx="1">
                  <c:v>62400</c:v>
                </c:pt>
                <c:pt idx="2">
                  <c:v>7750</c:v>
                </c:pt>
                <c:pt idx="3">
                  <c:v>43375</c:v>
                </c:pt>
                <c:pt idx="4">
                  <c:v>462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938E-2"/>
          <c:y val="0.43972261414918062"/>
          <c:w val="0.96712942224960297"/>
          <c:h val="0.496624527754119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55832</c:v>
                </c:pt>
                <c:pt idx="1">
                  <c:v>40788</c:v>
                </c:pt>
                <c:pt idx="2">
                  <c:v>108550</c:v>
                </c:pt>
                <c:pt idx="3">
                  <c:v>10630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8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300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700088.9</c:v>
                </c:pt>
                <c:pt idx="1">
                  <c:v>81700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8.1044173355255558E-2</c:v>
                </c:pt>
                <c:pt idx="1">
                  <c:v>9.0058420897636288E-3</c:v>
                </c:pt>
                <c:pt idx="2">
                  <c:v>4.9187688053240142E-2</c:v>
                </c:pt>
                <c:pt idx="3">
                  <c:v>3.2727650426831886E-2</c:v>
                </c:pt>
                <c:pt idx="4">
                  <c:v>6.7964088304082863E-4</c:v>
                </c:pt>
                <c:pt idx="5">
                  <c:v>3.483873989056701E-2</c:v>
                </c:pt>
                <c:pt idx="6">
                  <c:v>0.65892408405332537</c:v>
                </c:pt>
                <c:pt idx="7">
                  <c:v>2.1430722109432386E-2</c:v>
                </c:pt>
                <c:pt idx="8">
                  <c:v>3.0881452798430339E-2</c:v>
                </c:pt>
                <c:pt idx="9">
                  <c:v>6.5435247845277225E-3</c:v>
                </c:pt>
                <c:pt idx="10">
                  <c:v>7.4736481555585113E-2</c:v>
                </c:pt>
              </c:numCache>
            </c:numRef>
          </c:val>
        </c:ser>
        <c:dLbls>
          <c:showVal val="1"/>
        </c:dLbls>
        <c:overlap val="-25"/>
        <c:axId val="110849024"/>
        <c:axId val="110847488"/>
      </c:barChart>
      <c:valAx>
        <c:axId val="110847488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849024"/>
        <c:crosses val="autoZero"/>
        <c:crossBetween val="between"/>
      </c:valAx>
      <c:catAx>
        <c:axId val="110849024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847488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15.05.2017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Воронежской области от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14.04.2017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г. №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103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593 852,0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215 800,0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781 788,9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1 591 440,9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1 406 492,3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593 852,0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661 148,0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215 800,0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 080,0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781 788,9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655 446,3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</a:t>
                      </a:r>
                      <a:endParaRPr lang="ru-RU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1 665 585,5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1 436 145,8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err="1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</a:t>
                      </a:r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1 665 585,5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1 436 145,8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5 783,8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1 085 615,1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11 894,0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27 028,8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41 473,5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136,6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45 275,0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105 977,9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97 678,5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59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81 926,3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101 741,0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103 103,0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4 670,0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«Развитие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218,7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303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качественными жилищно-коммунальными услугами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15 085,9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Непрограмные расходы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6 794,0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1270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511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285752"/>
                <a:gridCol w="1000132"/>
                <a:gridCol w="1071570"/>
                <a:gridCol w="1071570"/>
              </a:tblGrid>
              <a:tr h="245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207 302,5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132 173,0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20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608,8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47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17 208,8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17 208,8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6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17 208,8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2 523,8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9 176,2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Средний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Икорец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2 775,0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с.Песковатка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2 924,0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3 521,0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3 795,0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887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водозабора в п. Давыдовка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9 910,0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9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ЛМР ВО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"Обеспечение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достпным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комфортным жильем и коммунальными услугами населения Лискинского муниципального района Воронежской области"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2  "Обеспечение жильем медицинских работников"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Приобретение жилья для медработников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28673"/>
          <a:ext cx="8715435" cy="5742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5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8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73727,0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70169,0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70169,0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53302,0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СОШ № 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4 600,0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41600,0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Проек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пристройки СОШ № 10г. Лиски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7102,0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строительству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и реконструкции общеобразовательных учреждений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16867,0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трассы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16867,0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latin typeface="Times New Roman"/>
                        </a:rPr>
                        <a:t> </a:t>
                      </a:r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3 558,0</a:t>
                      </a:r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583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500066"/>
                <a:gridCol w="857256"/>
                <a:gridCol w="1071570"/>
                <a:gridCol w="785817"/>
              </a:tblGrid>
              <a:tr h="2401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38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820,4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607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культуры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ЛМР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38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820,4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38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820,4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38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820,4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надземной галереи к музею в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2 544,0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ЛМР«Содействие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73 014,3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73 014,3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73 014,3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73 014,3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71 662,3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спорт.площадки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98 838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166 342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74  144,6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66  507,7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 99 326,9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-7  263,8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- 99 326,9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94 754,8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73 771,5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754,8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206 526,3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170 184,5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132 754,8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206 526,3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70 716,7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593 852,0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215 800,0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781 788,9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 591 440,9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18 357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18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947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124 480,0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898,8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51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435,7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54 510,7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35 694,7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1 097 494,4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58 026,9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81 926,3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134 986,0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665 585,5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2548</TotalTime>
  <Words>2569</Words>
  <Application>Microsoft Office PowerPoint</Application>
  <PresentationFormat>Экран (4:3)</PresentationFormat>
  <Paragraphs>615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593 852,0 тыс. рублей</vt:lpstr>
      <vt:lpstr>Неналоговые доходы Лискинского муниципального района на 2017 год – 215 800,0 тыс.рублей</vt:lpstr>
      <vt:lpstr>Безвозмездные поступления в бюджет Лискинского муниципального района на 2017 год – 781 788,9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226</cp:revision>
  <dcterms:created xsi:type="dcterms:W3CDTF">2015-04-13T12:32:27Z</dcterms:created>
  <dcterms:modified xsi:type="dcterms:W3CDTF">2017-05-15T12:47:26Z</dcterms:modified>
</cp:coreProperties>
</file>