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72" r:id="rId23"/>
    <p:sldId id="284" r:id="rId24"/>
    <p:sldId id="290" r:id="rId25"/>
    <p:sldId id="291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00FF"/>
    <a:srgbClr val="CC0099"/>
    <a:srgbClr val="990099"/>
    <a:srgbClr val="003300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1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808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803"/>
                  <c:y val="-7.5708714535262983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0.40227478733564537</c:v>
                </c:pt>
                <c:pt idx="1">
                  <c:v>8.8603797214629909E-2</c:v>
                </c:pt>
                <c:pt idx="2">
                  <c:v>0.509121415449725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66"/>
          <c:y val="0.59021048564388545"/>
          <c:w val="0.32439664836401866"/>
          <c:h val="0.4097894571817176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667"/>
          <c:w val="0.99203621788590557"/>
          <c:h val="0.65684329668484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479865</c:v>
                </c:pt>
                <c:pt idx="1">
                  <c:v>62400</c:v>
                </c:pt>
                <c:pt idx="2">
                  <c:v>7750</c:v>
                </c:pt>
                <c:pt idx="3">
                  <c:v>43375</c:v>
                </c:pt>
                <c:pt idx="4">
                  <c:v>462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925E-2"/>
          <c:y val="0.43972261414918057"/>
          <c:w val="0.96712942224960285"/>
          <c:h val="0.496624527754119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55832</c:v>
                </c:pt>
                <c:pt idx="1">
                  <c:v>40788</c:v>
                </c:pt>
                <c:pt idx="2">
                  <c:v>23550</c:v>
                </c:pt>
                <c:pt idx="3">
                  <c:v>10630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77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669882.69999999972</c:v>
                </c:pt>
                <c:pt idx="1">
                  <c:v>81700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0.10790486737604257</c:v>
                </c:pt>
                <c:pt idx="1">
                  <c:v>9.7303928691529415E-3</c:v>
                </c:pt>
                <c:pt idx="2">
                  <c:v>1.9556143588423582E-2</c:v>
                </c:pt>
                <c:pt idx="3">
                  <c:v>3.5315293271446301E-2</c:v>
                </c:pt>
                <c:pt idx="4">
                  <c:v>7.3432031519207535E-4</c:v>
                </c:pt>
                <c:pt idx="5">
                  <c:v>3.7780650478060687E-2</c:v>
                </c:pt>
                <c:pt idx="6">
                  <c:v>0.65651726145747269</c:v>
                </c:pt>
                <c:pt idx="7">
                  <c:v>1.1834168676749602E-2</c:v>
                </c:pt>
                <c:pt idx="8">
                  <c:v>3.3224102105293744E-2</c:v>
                </c:pt>
                <c:pt idx="9">
                  <c:v>6.9402351485662326E-3</c:v>
                </c:pt>
                <c:pt idx="10">
                  <c:v>8.0462564713599499E-2</c:v>
                </c:pt>
              </c:numCache>
            </c:numRef>
          </c:val>
        </c:ser>
        <c:dLbls>
          <c:showVal val="1"/>
        </c:dLbls>
        <c:overlap val="-25"/>
        <c:axId val="111335680"/>
        <c:axId val="111334144"/>
      </c:barChart>
      <c:valAx>
        <c:axId val="111334144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1335680"/>
        <c:crosses val="autoZero"/>
        <c:crossBetween val="between"/>
      </c:valAx>
      <c:catAx>
        <c:axId val="111335680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1334144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2017 год и плановый период 2018-2019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Воронежской области от 27.12.2016 г. №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95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2017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2017 год – 593 852,0 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2017 год – 130 800,0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2017 год – 751 582,7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1 476 234,7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1 406 492,3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1 458 727,4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593 852,0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625 057,0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661 148,0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130 800,0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125 989,0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r>
                        <a:rPr lang="ru-RU" baseline="0" smtClean="0">
                          <a:latin typeface="Times New Roman" pitchFamily="18" charset="0"/>
                          <a:cs typeface="Times New Roman" pitchFamily="18" charset="0"/>
                        </a:rPr>
                        <a:t> 080,0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751 582,7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655 446,3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669 499,4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2017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</a:t>
                      </a:r>
                      <a:endParaRPr lang="ru-RU" sz="16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1 541 561,6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1 384 829,8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1 541 561,6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1 384 829,8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5 583,8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586,6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1 004 433,5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935 102,6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959 023,4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11 894,0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11 924,0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11 994,0</a:t>
                      </a: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5 115,0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5 172,0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855,0</a:t>
                      </a: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22 807,4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30 977,5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136,6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45 275,0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40 834,0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44 510,0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101 941,2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97 678,5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62 002,0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715437" cy="5846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30 147,0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28 645,0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8 812,0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1 182,0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99604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203 256,0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135 094,0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101 299,0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101 998,0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103 103,0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CC0066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CC0066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CC0066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 и местного самоуправления»</a:t>
                      </a:r>
                      <a:endParaRPr lang="ru-RU" sz="1400" b="1" i="0" u="none" strike="noStrike" dirty="0">
                        <a:solidFill>
                          <a:srgbClr val="CC0066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66"/>
                          </a:solidFill>
                          <a:latin typeface="Times New Roman"/>
                        </a:rPr>
                        <a:t>2 255,7</a:t>
                      </a:r>
                      <a:endParaRPr lang="ru-RU" sz="1400" b="1" i="0" u="none" strike="noStrike" dirty="0">
                        <a:solidFill>
                          <a:srgbClr val="CC0066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solidFill>
                          <a:srgbClr val="CC0066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CC0066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533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Непрограмная 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2017 - 2019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6 794,0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6 824,0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15436" cy="5763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/>
                <a:gridCol w="285752"/>
                <a:gridCol w="1000132"/>
                <a:gridCol w="1071570"/>
                <a:gridCol w="1071570"/>
              </a:tblGrid>
              <a:tr h="245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101 995,0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80 856,8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15 987,4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24 697,3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9017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15 987,4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11766,6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2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12 987,4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6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12 987,4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7 649,6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Водопроводные сети в х.Никольский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3 337,8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6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10632,5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11337,3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п.Давыдовка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с.Песковатка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2924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с.Ковалево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с.Петровское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3795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90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ЛМР ВО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"Обеспечение </a:t>
                      </a:r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достпным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комфортным жильем и коммунальными услугами населения Лискинского муниципального района Воронежской области"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2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2  "Обеспечение жильем медицинских работников"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Приобретение жилья для медработников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28673"/>
          <a:ext cx="8715435" cy="5114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5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8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24 820,2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21 262,2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21 262,2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4 985,2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пристройки к СОШ № 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4 600,0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пристройки к СОШ № 12г.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385,2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строительству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и реконструкции общеобразовательных учреждений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16 277,0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лыжероллерной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трассы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277,0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latin typeface="Times New Roman"/>
                        </a:rPr>
                        <a:t> </a:t>
                      </a:r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smtClean="0">
                          <a:solidFill>
                            <a:srgbClr val="0000FF"/>
                          </a:solidFill>
                          <a:latin typeface="Times New Roman"/>
                        </a:rPr>
                        <a:t>3 558,0</a:t>
                      </a:r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583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500066"/>
                <a:gridCol w="857256"/>
                <a:gridCol w="1071570"/>
                <a:gridCol w="785817"/>
              </a:tblGrid>
              <a:tr h="2401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38 820,4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2607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культуры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ЛМР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38 820,4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38 820,4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38 820,4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надземной галереи к музею в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2 544,0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дом культуры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ЛМР«Содействие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ремонто 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21 235,0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21 235,0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21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235,0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21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235,1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спорт.площадки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1 352,0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2017 - 2019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34 546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36 009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130 194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58 289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62 901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166 342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93 105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99 180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65 326,9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14 337,5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 99 326,9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-7 183,7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- 99 326,9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-7 183,7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97 779,2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21 521,2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779,2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157 300,4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120 958,6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-38 000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- 135 779,2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- 157 300,4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66 874,6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2017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100 201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54 692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2017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593 852,0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130 800,0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751 582,7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1 476 234,7 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17 653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18 313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124 038,0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10 698,8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51 217,0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54 440,7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18 243,1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1 012 061,8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58 241,2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30 147,0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166 342,0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1 541 561,6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2413</TotalTime>
  <Words>2489</Words>
  <Application>Microsoft Office PowerPoint</Application>
  <PresentationFormat>Экран (4:3)</PresentationFormat>
  <Paragraphs>600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2017 год</vt:lpstr>
      <vt:lpstr>Доходы бюджета района</vt:lpstr>
      <vt:lpstr>Доходы на 2017 год</vt:lpstr>
      <vt:lpstr>Налоговые доходы Лискинского муниципального района на 2017 год – 593 852,0 тыс. рублей</vt:lpstr>
      <vt:lpstr>Неналоговые доходы Лискинского муниципального района на 2017 год – 130 800,0 тыс.рублей</vt:lpstr>
      <vt:lpstr>Безвозмездные поступления в бюджет Лискинского муниципального района на 2017 год – 751 582,7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2017 год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Публичные нормативные обязательства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Межбюджетные трансферты из бюджета муниципального района бюджетам поселений на период 2017 - 2019 годы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214</cp:revision>
  <dcterms:created xsi:type="dcterms:W3CDTF">2015-04-13T12:32:27Z</dcterms:created>
  <dcterms:modified xsi:type="dcterms:W3CDTF">2017-02-20T07:39:06Z</dcterms:modified>
</cp:coreProperties>
</file>