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73" r:id="rId26"/>
    <p:sldId id="274" r:id="rId27"/>
    <p:sldId id="287" r:id="rId28"/>
    <p:sldId id="275" r:id="rId2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66"/>
    <a:srgbClr val="000066"/>
    <a:srgbClr val="362EA2"/>
    <a:srgbClr val="0000FF"/>
    <a:srgbClr val="CC0099"/>
    <a:srgbClr val="660033"/>
    <a:srgbClr val="CC0066"/>
    <a:srgbClr val="9900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2" autoAdjust="0"/>
    <p:restoredTop sz="94671" autoAdjust="0"/>
  </p:normalViewPr>
  <p:slideViewPr>
    <p:cSldViewPr>
      <p:cViewPr>
        <p:scale>
          <a:sx n="70" d="100"/>
          <a:sy n="70" d="100"/>
        </p:scale>
        <p:origin x="-1800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Pt>
            <c:idx val="0"/>
            <c:bubble3D val="0"/>
            <c:explosion val="27"/>
          </c:dPt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36,1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1206901579813663E-2"/>
                  <c:y val="-0.23477676093466168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5,9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/>
                      <a:t>58,0%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0.36099999999999999</c:v>
                </c:pt>
                <c:pt idx="1">
                  <c:v>5.8999999999999997E-2</c:v>
                </c:pt>
                <c:pt idx="2">
                  <c:v>0.57999999999999996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0185848801291562E-2"/>
          <c:y val="0.35839469190066914"/>
          <c:w val="0.96981415119870829"/>
          <c:h val="0.641605308099331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30"/>
          <c:dPt>
            <c:idx val="0"/>
            <c:bubble3D val="0"/>
            <c:explosion val="42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0,8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9328940246554116E-2"/>
                  <c:y val="2.606795902940811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7,8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0111390296480864E-2"/>
                  <c:y val="1.6885371131010705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2301646182703936E-2"/>
                  <c:y val="7.520667271920106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10,1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47174472969568E-2"/>
                  <c:y val="0.1234653025800594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0,1 %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569023</c:v>
                </c:pt>
                <c:pt idx="1">
                  <c:v>54600</c:v>
                </c:pt>
                <c:pt idx="2">
                  <c:v>8100</c:v>
                </c:pt>
                <c:pt idx="3">
                  <c:v>71820</c:v>
                </c:pt>
                <c:pt idx="4">
                  <c:v>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21485028976175144"/>
          <c:y val="1.2698323821255594E-2"/>
          <c:w val="0.55913682727213343"/>
          <c:h val="0.35523510896561655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8,5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35</a:t>
                    </a:r>
                    <a:r>
                      <a:rPr lang="ru-RU" dirty="0" smtClean="0"/>
                      <a:t>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5752004068796249E-2"/>
                  <c:y val="2.0862615997702002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r>
                      <a:rPr lang="ru-RU" smtClean="0"/>
                      <a:t>,3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9468396838284013E-2"/>
                  <c:y val="7.950739543476151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</a:t>
                    </a:r>
                    <a:r>
                      <a:rPr lang="ru-RU" dirty="0" smtClean="0"/>
                      <a:t>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54294</c:v>
                </c:pt>
                <c:pt idx="1">
                  <c:v>39562</c:v>
                </c:pt>
                <c:pt idx="2">
                  <c:v>10400</c:v>
                </c:pt>
                <c:pt idx="3">
                  <c:v>9500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98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1115114.3</c:v>
                </c:pt>
                <c:pt idx="1">
                  <c:v>15500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</a:t>
                    </a:r>
                    <a:r>
                      <a:rPr lang="ru-RU" sz="2000" dirty="0" smtClean="0"/>
                      <a:t>3,1%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5.7489469297723729E-2</c:v>
                </c:pt>
                <c:pt idx="1">
                  <c:v>2.719192468320275E-3</c:v>
                </c:pt>
                <c:pt idx="2">
                  <c:v>9.7902510605228296E-3</c:v>
                </c:pt>
                <c:pt idx="3">
                  <c:v>3.3771262637384052E-2</c:v>
                </c:pt>
                <c:pt idx="4">
                  <c:v>0</c:v>
                </c:pt>
                <c:pt idx="5">
                  <c:v>2.0237539590057568E-2</c:v>
                </c:pt>
                <c:pt idx="6">
                  <c:v>0.65907439594775874</c:v>
                </c:pt>
                <c:pt idx="7">
                  <c:v>3.8997047007334827E-2</c:v>
                </c:pt>
                <c:pt idx="8">
                  <c:v>0.10640935317612003</c:v>
                </c:pt>
                <c:pt idx="9">
                  <c:v>3.6736793801167714E-3</c:v>
                </c:pt>
                <c:pt idx="10">
                  <c:v>6.783780943466125E-2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3397888"/>
        <c:axId val="133395200"/>
      </c:barChart>
      <c:valAx>
        <c:axId val="133395200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one"/>
        <c:crossAx val="133397888"/>
        <c:crosses val="autoZero"/>
        <c:crossBetween val="between"/>
      </c:valAx>
      <c:catAx>
        <c:axId val="133397888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3339520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572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07.06.2019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2019 год и плановый период 2020-2021 годов</a:t>
            </a:r>
          </a:p>
          <a:p>
            <a:pPr algn="ctr"/>
            <a:endParaRPr lang="ru-RU" b="1" dirty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Решением Совета народных депутатов Лискинского муниципального района № 222 от 31.05.2019 г.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2019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6253299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2019 год – 704 043,0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117885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2019 год – 113 756,0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741975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2019 год – 1 130 614,3 тыс.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6698942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793825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1 948 413,3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768 206,0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1 859 909,6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704 043,0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732 350,0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772 112,0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113 756,0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774,0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113 570,0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1 130 614,3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924 082,0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974 227,6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2019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0707467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3523455"/>
              </p:ext>
            </p:extLst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1 985 883,7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1 739 881,0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1 813 101,6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1 984 014,7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1 737 942,0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1 811 084,6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1 775,5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1 789,5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1 291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086,5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1 299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621,9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1 287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589,3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070,3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138,2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138,2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11 830,0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454633"/>
              </p:ext>
            </p:extLst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5 520,0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5 545,0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5 571,0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6 019,5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4 486,0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4 575,0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10 825,5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7 415,0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7 416,0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107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889,0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59 817,0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62 110,0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87 369,4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90 936,0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94 698,0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20,00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631960"/>
              </p:ext>
            </p:extLst>
          </p:nvPr>
        </p:nvGraphicFramePr>
        <p:xfrm>
          <a:off x="285720" y="928673"/>
          <a:ext cx="8715437" cy="5600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134078"/>
                <a:gridCol w="1044781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19 442,3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792,4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800,0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77,2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966,0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966,0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финансами»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140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572,4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118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336,0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126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997,0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106 572,5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115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119,3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117 698,6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34792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8 517,6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2 000,0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489628"/>
              </p:ext>
            </p:extLst>
          </p:nvPr>
        </p:nvGraphicFramePr>
        <p:xfrm>
          <a:off x="323528" y="980727"/>
          <a:ext cx="8572561" cy="5607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/>
                <a:gridCol w="4798786"/>
                <a:gridCol w="1119625"/>
                <a:gridCol w="1068056"/>
                <a:gridCol w="1058555"/>
              </a:tblGrid>
              <a:tr h="8467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4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8567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культуры и туризма»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9 042,0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транспортной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системы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81 684,8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1879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49 700,2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796,5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13 298,4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"Обеспечение качественными жилищно-коммунальными услугами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населения Воронежской области"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30 000,0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57 365,6</a:t>
                      </a:r>
                    </a:p>
                  </a:txBody>
                  <a:tcPr marL="7620" marR="7620" marT="7620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843,2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49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1 869,0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1 939,0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2 017,0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3472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24 985,1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47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130,1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2019 - 2021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6403047"/>
              </p:ext>
            </p:extLst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17 615,9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7 932,2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7 132,2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1 161,0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360,7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360,7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2 350,0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2 350,0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2 350,0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517,6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000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3 215,5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87220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8468327"/>
              </p:ext>
            </p:extLst>
          </p:nvPr>
        </p:nvGraphicFramePr>
        <p:xfrm>
          <a:off x="611560" y="1268760"/>
          <a:ext cx="8000929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6278"/>
                <a:gridCol w="327907"/>
                <a:gridCol w="1049302"/>
                <a:gridCol w="983721"/>
                <a:gridCol w="983721"/>
              </a:tblGrid>
              <a:tr h="2812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46 950,6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79 180,6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068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46 950,6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79 180,6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10887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46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950,6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79 180,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6</a:t>
                      </a:r>
                      <a:endParaRPr lang="ru-RU" sz="1400" b="1" i="0" u="none" strike="noStrike" dirty="0" smtClean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503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latin typeface="Times New Roman"/>
                        </a:rPr>
                        <a:t>Подпрограмма 6 </a:t>
                      </a:r>
                      <a:r>
                        <a:rPr lang="ru-RU" sz="1600" b="1" i="0" u="none" strike="noStrike" dirty="0" smtClean="0">
                          <a:latin typeface="Times New Roman"/>
                        </a:rPr>
                        <a:t>"</a:t>
                      </a:r>
                      <a:r>
                        <a:rPr lang="ru-RU" sz="1600" b="1" i="0" u="none" strike="noStrike" dirty="0">
                          <a:latin typeface="Times New Roman"/>
                        </a:rPr>
                        <a:t>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46 950,6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79 180,6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503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smtClean="0">
                          <a:latin typeface="Times New Roman"/>
                        </a:rPr>
                        <a:t>Строительство пристройки к детскому саду № 5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27 866,0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93610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latin typeface="Times New Roman"/>
                        </a:rPr>
                        <a:t>Строительство пристройки к детскому саду № 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11 095,7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47 535,4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792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пристройки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к детскому саду в с. Щучье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7 988,9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31 645,2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2019 - 2021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782367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249,1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38 305,0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39 798,0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80 648,3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47 000,0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53 431,0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113 897,4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85 305,0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93 229,0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2019 год и плановый период 2020-2021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747259"/>
              </p:ext>
            </p:extLst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37 470,4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339,9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-31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822,8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-31 822,8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44 489,6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-3 339,9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489,6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149,7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471,8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-25 000,0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- 69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489,6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- 66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149,7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поселений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24 803,6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2019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98 398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</a:t>
            </a:r>
            <a:r>
              <a:rPr lang="ru-RU" b="1" smtClean="0"/>
              <a:t>–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53 998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2019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704 043,0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113 756,0 тыс. 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1 130 614,3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 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1 948 413,3 тыс. 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134 718,0 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7 295,5 тыс. руб.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211 316,6 тыс. руб.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</a:rPr>
              <a:t>.</a:t>
            </a:r>
            <a:endParaRPr lang="ru-RU" sz="1400" b="1" dirty="0">
              <a:solidFill>
                <a:srgbClr val="000066"/>
              </a:solidFill>
            </a:endParaRP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67 065,8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77 443,6 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1 308 845,1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40 189,4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0,0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442,3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5 400,0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114 167,4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1 985 883,7 тыс. 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500"/>
                            </p:stCondLst>
                            <p:childTnLst>
                              <p:par>
                                <p:cTn id="8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3068</TotalTime>
  <Words>2206</Words>
  <Application>Microsoft Office PowerPoint</Application>
  <PresentationFormat>Экран (4:3)</PresentationFormat>
  <Paragraphs>482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2019 год</vt:lpstr>
      <vt:lpstr>Доходы бюджета района</vt:lpstr>
      <vt:lpstr>Доходы на 2019 год</vt:lpstr>
      <vt:lpstr>Налоговые доходы Лискинского муниципального района на 2019 год – 704 043,0 тыс. рублей</vt:lpstr>
      <vt:lpstr>Неналоговые доходы Лискинского муниципального района на 2019 год – 113 756,0 тыс. рублей</vt:lpstr>
      <vt:lpstr>Безвозмездные поступления в бюджет Лискинского муниципального района на 2019 год – 1 130 614,3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2019 год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Публичные нормативные обязательства Лискинского муниципального района на 2019 - 2021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vt:lpstr>
      <vt:lpstr>Межбюджетные трансферты из бюджета муниципального района бюджетам поселений на период 2019 - 2021 годы</vt:lpstr>
      <vt:lpstr>Источники финансирования дефицита бюджета</vt:lpstr>
      <vt:lpstr>Источники внутреннего финансирования дефицита  районного бюджета на 2019 год и плановый период 2020-2021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Лескина Юлия Александровна</cp:lastModifiedBy>
  <cp:revision>263</cp:revision>
  <cp:lastPrinted>2019-06-03T11:53:50Z</cp:lastPrinted>
  <dcterms:created xsi:type="dcterms:W3CDTF">2015-04-13T12:32:27Z</dcterms:created>
  <dcterms:modified xsi:type="dcterms:W3CDTF">2019-06-07T07:48:01Z</dcterms:modified>
</cp:coreProperties>
</file>