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88" r:id="rId21"/>
    <p:sldId id="289" r:id="rId22"/>
    <p:sldId id="292" r:id="rId23"/>
    <p:sldId id="272" r:id="rId24"/>
    <p:sldId id="284" r:id="rId25"/>
    <p:sldId id="290" r:id="rId26"/>
    <p:sldId id="291" r:id="rId27"/>
    <p:sldId id="273" r:id="rId28"/>
    <p:sldId id="274" r:id="rId29"/>
    <p:sldId id="287" r:id="rId30"/>
    <p:sldId id="275" r:id="rId31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66"/>
    <a:srgbClr val="CC0099"/>
    <a:srgbClr val="990099"/>
    <a:srgbClr val="003300"/>
    <a:srgbClr val="660033"/>
    <a:srgbClr val="000066"/>
    <a:srgbClr val="CC3300"/>
    <a:srgbClr val="92D050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303692558316281E-2"/>
          <c:y val="0"/>
          <c:w val="0.68593470074718565"/>
          <c:h val="0.9437751330242023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899E-2"/>
                </c:manualLayout>
              </c:layout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  <c:showPercent val="1"/>
            </c:dLbl>
            <c:dLbl>
              <c:idx val="1"/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</c:dLbl>
            <c:dLbl>
              <c:idx val="2"/>
              <c:layout>
                <c:manualLayout>
                  <c:x val="0.16214185233652828"/>
                  <c:y val="-7.5708714535263108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53%</a:t>
                    </a:r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0.32436057334502794</c:v>
                </c:pt>
                <c:pt idx="1">
                  <c:v>0.17118915295014306</c:v>
                </c:pt>
                <c:pt idx="2">
                  <c:v>0.54989247724539292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422900532841086"/>
          <c:y val="0.59021048564388645"/>
          <c:w val="0.32439664836401944"/>
          <c:h val="0.40978945718171766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30948194838281762"/>
          <c:w val="0.99203621788590557"/>
          <c:h val="0.656843296684848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24"/>
          <c:dPt>
            <c:idx val="0"/>
            <c:explosion val="4"/>
          </c:dPt>
          <c:dLbls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акцизы</c:v>
                </c:pt>
                <c:pt idx="4">
                  <c:v>остальные налоговые доходы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500865</c:v>
                </c:pt>
                <c:pt idx="1">
                  <c:v>58500</c:v>
                </c:pt>
                <c:pt idx="2">
                  <c:v>8550</c:v>
                </c:pt>
                <c:pt idx="3">
                  <c:v>46375</c:v>
                </c:pt>
                <c:pt idx="4">
                  <c:v>929.5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2870577750404022E-2"/>
          <c:y val="0.43972261414918107"/>
          <c:w val="0.96712942224960419"/>
          <c:h val="0.4966245277541200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56699</c:v>
                </c:pt>
                <c:pt idx="1">
                  <c:v>40788</c:v>
                </c:pt>
                <c:pt idx="2">
                  <c:v>212330</c:v>
                </c:pt>
                <c:pt idx="3">
                  <c:v>14880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3055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3008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explosion val="18"/>
          </c:dPt>
          <c:dLbls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1026689.2</c:v>
                </c:pt>
                <c:pt idx="1">
                  <c:v>16300</c:v>
                </c:pt>
              </c:numCache>
            </c:numRef>
          </c:val>
        </c:ser>
        <c:dLbls>
          <c:showPercent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layout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8"/>
  <c:chart>
    <c:title>
      <c:layout/>
    </c:title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2000" dirty="0"/>
                      <a:t>
5%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8.2084236154969042E-2</c:v>
                </c:pt>
                <c:pt idx="1">
                  <c:v>3.3117487915013274E-4</c:v>
                </c:pt>
                <c:pt idx="2">
                  <c:v>4.4222218789503089E-2</c:v>
                </c:pt>
                <c:pt idx="3">
                  <c:v>3.0264997335351772E-2</c:v>
                </c:pt>
                <c:pt idx="4">
                  <c:v>0</c:v>
                </c:pt>
                <c:pt idx="5">
                  <c:v>4.1650303488679048E-2</c:v>
                </c:pt>
                <c:pt idx="6">
                  <c:v>0.57717374793715037</c:v>
                </c:pt>
                <c:pt idx="7">
                  <c:v>0.10424220711693777</c:v>
                </c:pt>
                <c:pt idx="8">
                  <c:v>5.9975825075498361E-2</c:v>
                </c:pt>
                <c:pt idx="9">
                  <c:v>5.6584414095246479E-3</c:v>
                </c:pt>
                <c:pt idx="10">
                  <c:v>5.439684781323581E-2</c:v>
                </c:pt>
              </c:numCache>
            </c:numRef>
          </c:val>
        </c:ser>
        <c:dLbls>
          <c:showVal val="1"/>
        </c:dLbls>
        <c:overlap val="-25"/>
        <c:axId val="111048960"/>
        <c:axId val="111047424"/>
      </c:barChart>
      <c:valAx>
        <c:axId val="111047424"/>
        <c:scaling>
          <c:orientation val="minMax"/>
        </c:scaling>
        <c:delete val="1"/>
        <c:axPos val="b"/>
        <c:numFmt formatCode="0.0%" sourceLinked="1"/>
        <c:majorTickMark val="none"/>
        <c:tickLblPos val="none"/>
        <c:crossAx val="111048960"/>
        <c:crosses val="autoZero"/>
        <c:crossBetween val="between"/>
      </c:valAx>
      <c:catAx>
        <c:axId val="111048960"/>
        <c:scaling>
          <c:orientation val="minMax"/>
        </c:scaling>
        <c:axPos val="l"/>
        <c:numFmt formatCode="0.0%" sourceLinked="1"/>
        <c:maj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11047424"/>
        <c:crosses val="autoZero"/>
        <c:auto val="1"/>
        <c:lblAlgn val="ctr"/>
        <c:lblOffset val="100"/>
      </c:catAx>
    </c:plotArea>
    <c:plotVisOnly val="1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Уточненный Бюджет  Лискинского муниципального района Воронежской области на 2017 год и плановый период 2018-2019 годов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Принят Советом народных депутатов Лискинского муниципального района Воронежской области от 12.10.2017 г. № 113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 на 2017 год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2017 год – 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615 219,5 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2400" b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2017 год – </a:t>
            </a:r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324 697,0 тыс.рублей</a:t>
            </a:r>
            <a:endParaRPr lang="ru-RU" sz="24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2017 год – </a:t>
            </a:r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1 042 989,2 </a:t>
            </a:r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2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7"/>
          <a:ext cx="8644000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576"/>
                <a:gridCol w="1908808"/>
                <a:gridCol w="1908808"/>
                <a:gridCol w="1908808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1 982 905,7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1 406 492,3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1 458 727,4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615 219,5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625 057,0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661 148,0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324 697,0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125 989,0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mtClean="0">
                          <a:latin typeface="Times New Roman" pitchFamily="18" charset="0"/>
                          <a:cs typeface="Times New Roman" pitchFamily="18" charset="0"/>
                        </a:rPr>
                        <a:t>128</a:t>
                      </a:r>
                      <a:r>
                        <a:rPr lang="ru-RU" baseline="0" smtClean="0">
                          <a:latin typeface="Times New Roman" pitchFamily="18" charset="0"/>
                          <a:cs typeface="Times New Roman" pitchFamily="18" charset="0"/>
                        </a:rPr>
                        <a:t> 080,0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1 042 989,2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655 446,3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669 499,4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/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Расходы  на 2017 год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572559" cy="56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211"/>
                <a:gridCol w="3547266"/>
                <a:gridCol w="1226764"/>
                <a:gridCol w="1581488"/>
                <a:gridCol w="1625830"/>
              </a:tblGrid>
              <a:tr h="9055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093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ПРОГРАМНЫЕ РАСХОДЫ ВСЕГО, </a:t>
                      </a:r>
                      <a:endParaRPr lang="ru-RU" sz="1600" b="1" i="0" u="none" strike="noStrike" dirty="0" smtClean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в </a:t>
                      </a:r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том числе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2 019 778,8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1 399 869,3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1 350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885,6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 err="1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Програмные</a:t>
                      </a:r>
                      <a:r>
                        <a:rPr lang="ru-RU" sz="16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2 019 778,8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1 399 869,3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1 350 885,6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«Обеспечение общественного порядка и противодействие преступности»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6 313,8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572,2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586,6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образования»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1 152 714,5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935 102,6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959 023,4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«Социальная поддержка граждан»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9 995,4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11 924,0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11 994,0</a:t>
                      </a:r>
                    </a:p>
                  </a:txBody>
                  <a:tcPr marL="9525" marR="9525" marT="9525" marB="0" anchor="ctr"/>
                </a:tc>
              </a:tr>
              <a:tr h="11025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и поддержка малого и среднего предпринимательства»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572559" cy="5847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/>
                <a:gridCol w="4786346"/>
                <a:gridCol w="1143008"/>
                <a:gridCol w="1071570"/>
                <a:gridCol w="1214445"/>
              </a:tblGrid>
              <a:tr h="8311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198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673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«Защита населения и территории Лискинского муниципального района от чрезвычайных ситуаций, обеспечение пожарной безопасности  и безопасности людей на водных объектах»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5 115,0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5 142,0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5 172,0</a:t>
                      </a: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 имуществом»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550,7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840,0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855,0</a:t>
                      </a:r>
                    </a:p>
                  </a:txBody>
                  <a:tcPr marL="9525" marR="9525" marT="9525" marB="0" anchor="ctr"/>
                </a:tc>
              </a:tr>
              <a:tr h="1020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48 819,7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41 473,5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25 634,1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транспортной системы»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49 286,3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40 834,0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44 510,0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130 948,6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61 402,0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62 002,0</a:t>
                      </a: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«Энергоэффективность и развитие энергетики»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1 017,0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517,0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11565"/>
          <a:ext cx="8715437" cy="559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2"/>
                <a:gridCol w="5207830"/>
                <a:gridCol w="1000132"/>
                <a:gridCol w="1071570"/>
                <a:gridCol w="1000133"/>
              </a:tblGrid>
              <a:tr h="7986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1780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физической культуры и спорта»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89 319,1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69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465,0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8 812,0</a:t>
                      </a: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</a:tr>
              <a:tr h="99604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муниципальными финансами, создание условий для эффективного и ответственного управления муниципальными финансами, повышение устойчивости бюджета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183 585,1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129 019,0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135 094,0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«Муниципальное управление  и гражданское общество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91 064,7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101 998,0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95 605,5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9860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«Обеспечение доступным и комфортным жильём и коммунальными услугами населения 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10 805,4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1.16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Государственная программа Воронежской области «Развитие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сельского хозяйства, производства пищевых продуктов и инфраструктуры агропродовольственного рынка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»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718,7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11565"/>
          <a:ext cx="8715437" cy="56078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2"/>
                <a:gridCol w="5207830"/>
                <a:gridCol w="1000132"/>
                <a:gridCol w="1071570"/>
                <a:gridCol w="1000133"/>
              </a:tblGrid>
              <a:tr h="7986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1780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Государственная программа Воронежской области «Обеспечение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качественными жилищно-коммунальными услугами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»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168829,2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1.18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Воронежской области «Доступная среда»</a:t>
                      </a:r>
                    </a:p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1 010,0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777235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1.19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Воронежской области «Энергоэффективность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развитие энергетики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2 278,8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1.20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Воронежской области «Управление государственными финансами, создание условий для эффективного и ответственного управления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муниципальными финансами, повышение устойчивости бюджетов муниципального образования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1130,0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</a:tr>
              <a:tr h="798602">
                <a:tc>
                  <a:txBody>
                    <a:bodyPr/>
                    <a:lstStyle/>
                    <a:p>
                      <a:r>
                        <a:rPr lang="ru-RU" dirty="0" smtClean="0"/>
                        <a:t>1.21</a:t>
                      </a:r>
                      <a:endParaRPr lang="ru-RU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Воронежской области «Развитие транспортной системы»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65 528,0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Непрограмные расходы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2017 - 2019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5"/>
          <a:ext cx="8043888" cy="5244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8480"/>
                <a:gridCol w="1345136"/>
                <a:gridCol w="1345136"/>
                <a:gridCol w="1345136"/>
              </a:tblGrid>
              <a:tr h="4294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18 491,3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6 824,0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6 894,0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467 ,7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234,0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1 584,6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1780,0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1850,0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ПОДДЕРЖКА  (ЛЬГОТНЫЙ ПРОЕЗД) САДОВОДОВ ОГОРОДНИКОВ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1 873,0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4 541,6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04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9 793,4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00107"/>
          <a:ext cx="8715436" cy="55112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86412"/>
                <a:gridCol w="285752"/>
                <a:gridCol w="1000132"/>
                <a:gridCol w="1071570"/>
                <a:gridCol w="1071570"/>
              </a:tblGrid>
              <a:tr h="2453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212 913,4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95 896,5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19 264,1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35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39 438,2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35 193,5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19 264,1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6475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ЛМР ВО"Развитие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сельского хозяйства, производства пищевых продуктов и инфраструктуры агропродовольственного рынка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33 174,4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35 193,5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19 264,1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286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</a:t>
                      </a:r>
                      <a:r>
                        <a:rPr lang="ru-RU" sz="1400" b="1" i="0" u="none" strike="noStrike" dirty="0">
                          <a:latin typeface="Times New Roman"/>
                        </a:rPr>
                        <a:t>2  "Устойчивое развитие сельских территорий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33 174,4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35 193,5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19 264,1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76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водоснабжения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33 174,4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35 193,5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19 264,1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35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с.Троицкое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4 979,4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9 176,2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64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с. Средний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Икорец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5 681,3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с.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Аношкино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14 927,6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п.Давыдовка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1 075,0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2 727,5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7 497,5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с.Песковатка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2 924,0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водопр-х сетей в с.Ковалево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2 523,8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водопр-х сетей в с.Петровское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3 521,0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2 523,8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с.Масловка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4 841,2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3 795,0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887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Строительство водозабора в п. Давыдовка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21 438,7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6290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ЛМР ВО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"Обеспечение </a:t>
                      </a:r>
                      <a:r>
                        <a:rPr lang="ru-RU" sz="1400" b="1" i="0" u="none" strike="noStrike" dirty="0" err="1" smtClean="0">
                          <a:solidFill>
                            <a:srgbClr val="0000FF"/>
                          </a:solidFill>
                          <a:latin typeface="Times New Roman"/>
                        </a:rPr>
                        <a:t>достпным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и комфортным жильем и коммунальными услугами населения Лискинского муниципального района Воронежской области"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6 263,8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2242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2  "Обеспечение жильем медицинских работников"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6 263,8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Приобретение жилья для медработников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6 263,8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928673"/>
          <a:ext cx="8715435" cy="50578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0726"/>
                <a:gridCol w="357190"/>
                <a:gridCol w="1000132"/>
                <a:gridCol w="928694"/>
                <a:gridCol w="928693"/>
              </a:tblGrid>
              <a:tr h="2451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18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41  373,4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628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образования Лискинского муниципального района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41 373,4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22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6  "Строительство и реконструкция учреждений образования"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41 373,4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220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Мероприятия по строительству и реконструкции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24 894,7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Строительство пристройки к СОШ № 1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17 742,5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181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 smtClean="0">
                          <a:solidFill>
                            <a:schemeClr val="tx1"/>
                          </a:solidFill>
                          <a:latin typeface="Times New Roman"/>
                        </a:rPr>
                        <a:t>Проек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пристройки СОШ № 10г. Лиски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7 152,2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5715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Мероприятия по строительству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и реконструкции общеобразовательных учреждений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16 478,7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716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Строительство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baseline="0" dirty="0" err="1" smtClean="0">
                          <a:solidFill>
                            <a:schemeClr val="tx1"/>
                          </a:solidFill>
                          <a:latin typeface="Times New Roman"/>
                        </a:rPr>
                        <a:t>лыжероллерной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трассы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16 478,7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628448">
                <a:tc>
                  <a:txBody>
                    <a:bodyPr/>
                    <a:lstStyle/>
                    <a:p>
                      <a:pPr algn="l" fontAlgn="ctr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smtClean="0">
                          <a:latin typeface="Times New Roman"/>
                        </a:rPr>
                        <a:t> </a:t>
                      </a:r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54756"/>
          <a:ext cx="8715435" cy="53746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0726"/>
                <a:gridCol w="500066"/>
                <a:gridCol w="857256"/>
                <a:gridCol w="1071570"/>
                <a:gridCol w="785817"/>
              </a:tblGrid>
              <a:tr h="3885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417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КУЛЬТУРА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66 592,5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3997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ЛМР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«Развитие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культуры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ЛМР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»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66 592,5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3417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2 «Музейная деятельность»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66 592,5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6689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66 592,5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352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Строительство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надземной галереи к музею в г. Лиски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736,9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352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дом культуры с.Дракино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 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65 855,6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417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65 509,3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60 703,0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6689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ЛМР ВО"Развитие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65 509,3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60 703,0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3417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1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65 509,3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60 703,0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6689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65 509,3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60 703,0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3417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Спортивный комплекс в г.Лиски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65 509,3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60 703,0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2017 - 2019 годы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429685" cy="4685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020"/>
                <a:gridCol w="1677555"/>
                <a:gridCol w="1677555"/>
                <a:gridCol w="1677555"/>
              </a:tblGrid>
              <a:tr h="49320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9509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35 878,0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34 546,0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36 009,0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346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поддержку мер по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обеспечению сбалансированности бюджетов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128 514,0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58 289,0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62 901,0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400,0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270,0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270,0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165 792,0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93 105,0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99 180,0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2017 - 2019 годы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58556"/>
          <a:ext cx="8229601" cy="5704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9847"/>
                <a:gridCol w="1299918"/>
                <a:gridCol w="1299918"/>
                <a:gridCol w="1299918"/>
              </a:tblGrid>
              <a:tr h="72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36 873,0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29 271,7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- 36 341,8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полученные 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- 6 957,6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- 93 678,8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54 558,6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- 61 516,2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- 93 678,8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полученные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17 000,0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122 950,5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- 36 341,8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17 000,0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157 950,5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121 608,7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- 35000,0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- 157 950,5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поселений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возврат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предоставление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26 830,6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7516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71678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2017 г.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100 201 </a:t>
            </a:r>
            <a:r>
              <a:rPr lang="ru-RU" b="1" dirty="0" smtClean="0"/>
              <a:t>чел. </a:t>
            </a:r>
          </a:p>
          <a:p>
            <a:pPr algn="ctr"/>
            <a:r>
              <a:rPr lang="ru-RU" b="1" dirty="0" smtClean="0"/>
              <a:t>                                                                 г.Лиски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54 692 </a:t>
            </a:r>
            <a:r>
              <a:rPr lang="ru-RU" b="1" dirty="0" smtClean="0"/>
              <a:t>чел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проекта бюджета на 2017 год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615 219,5</a:t>
            </a:r>
            <a:endParaRPr lang="ru-RU" b="1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324 697,0 тыс.руб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1 042 989,2 </a:t>
            </a:r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1  </a:t>
            </a:r>
            <a:r>
              <a:rPr lang="ru-RU" sz="2200" b="1" dirty="0" smtClean="0"/>
              <a:t>982 905,7 тыс.руб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/>
              <a:t>БЮДЖЕТ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143240" y="1071546"/>
            <a:ext cx="2000264" cy="1296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Доходы в расчете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на 1 человека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23 203,0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143240" y="4643446"/>
            <a:ext cx="2000264" cy="1512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Расходы в расчете на 1 человека</a:t>
            </a:r>
          </a:p>
          <a:p>
            <a:pPr algn="ctr"/>
            <a:r>
              <a:rPr lang="ru-RU" b="1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23 707,0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 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1000108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109 869,6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50017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11 428,8 тыс.руб.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207167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121 137,9 тыс.руб.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35769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61 128,6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64318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210 546,2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321468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1 165 763,3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78619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84 124,4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492919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89 319,1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50070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668 ,9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072206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165 792,0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2 019 778,8 тыс.руб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6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5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2880</TotalTime>
  <Words>2513</Words>
  <Application>Microsoft Office PowerPoint</Application>
  <PresentationFormat>Экран (4:3)</PresentationFormat>
  <Paragraphs>569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проекта бюджета на 2017 год</vt:lpstr>
      <vt:lpstr>Доходы бюджета района</vt:lpstr>
      <vt:lpstr>Доходы на 2017 год</vt:lpstr>
      <vt:lpstr>Налоговые доходы Лискинского муниципального района на 2017 год – 615 219,5 тыс. рублей</vt:lpstr>
      <vt:lpstr>Неналоговые доходы Лискинского муниципального района на 2017 год – 324 697,0 тыс.рублей</vt:lpstr>
      <vt:lpstr>Безвозмездные поступления в бюджет Лискинского муниципального района на 2017 год – 1 042 989,2 тыс.рублей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2017 год</vt:lpstr>
      <vt:lpstr>«Программная» структура расходов Лискинского муниципального района  на 2017-2019 года</vt:lpstr>
      <vt:lpstr>«Программная» структура расходов Лискинского муниципального района  на 2017-2019 года</vt:lpstr>
      <vt:lpstr>«Программная» структура расходов Лискинского муниципального района  на 2017-2019 года</vt:lpstr>
      <vt:lpstr>«Программная» структура расходов Лискинского муниципального района  на 2017-2019 года</vt:lpstr>
      <vt:lpstr>Публичные нормативные обязательства Лискинского муниципального района на 2017 - 2019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vt:lpstr>
      <vt:lpstr>Межбюджетные трансферты из бюджета муниципального района бюджетам поселений на период 2017 - 2019 годы</vt:lpstr>
      <vt:lpstr>Источники финансирования дефицита бюджета</vt:lpstr>
      <vt:lpstr>Источники внутреннего финансирования дефицита  районного бюджета на 2017 - 2019 годы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zayv</cp:lastModifiedBy>
  <cp:revision>255</cp:revision>
  <dcterms:created xsi:type="dcterms:W3CDTF">2015-04-13T12:32:27Z</dcterms:created>
  <dcterms:modified xsi:type="dcterms:W3CDTF">2018-01-23T05:35:56Z</dcterms:modified>
</cp:coreProperties>
</file>