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88" r:id="rId21"/>
    <p:sldId id="289" r:id="rId22"/>
    <p:sldId id="292" r:id="rId23"/>
    <p:sldId id="293" r:id="rId24"/>
    <p:sldId id="272" r:id="rId25"/>
    <p:sldId id="284" r:id="rId26"/>
    <p:sldId id="290" r:id="rId27"/>
    <p:sldId id="273" r:id="rId28"/>
    <p:sldId id="274" r:id="rId29"/>
    <p:sldId id="287" r:id="rId30"/>
    <p:sldId id="275" r:id="rId3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CC"/>
    <a:srgbClr val="CC0099"/>
    <a:srgbClr val="FF0066"/>
    <a:srgbClr val="660033"/>
    <a:srgbClr val="000066"/>
    <a:srgbClr val="CC0066"/>
    <a:srgbClr val="990099"/>
    <a:srgbClr val="003300"/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43148522112E-2"/>
          <c:y val="0"/>
          <c:w val="0.68593470074718565"/>
          <c:h val="0.943775133024201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829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809"/>
                  <c:y val="-7.5708714535263011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0.34499999999999997</c:v>
                </c:pt>
                <c:pt idx="1">
                  <c:v>7.0000000000000007E-2</c:v>
                </c:pt>
                <c:pt idx="2">
                  <c:v>0.58499999999999996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10704"/>
          <c:y val="0.59021048564388578"/>
          <c:w val="0.33789172234840847"/>
          <c:h val="0.37276618136971296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094819483828169"/>
          <c:w val="0.99203621788590557"/>
          <c:h val="0.656843296684846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4"/>
          <c:dPt>
            <c:idx val="0"/>
            <c:explosion val="4"/>
          </c:dPt>
          <c:dLbls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524062</c:v>
                </c:pt>
                <c:pt idx="1">
                  <c:v>59700</c:v>
                </c:pt>
                <c:pt idx="2">
                  <c:v>7770</c:v>
                </c:pt>
                <c:pt idx="3">
                  <c:v>49198</c:v>
                </c:pt>
                <c:pt idx="4">
                  <c:v>8024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55913682727213343"/>
          <c:h val="0.35523510896561655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870577750403952E-2"/>
          <c:y val="0.43972261414918068"/>
          <c:w val="0.96712942224960319"/>
          <c:h val="0.496624527754119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53729</c:v>
                </c:pt>
                <c:pt idx="1">
                  <c:v>41566</c:v>
                </c:pt>
                <c:pt idx="2">
                  <c:v>18550</c:v>
                </c:pt>
                <c:pt idx="3">
                  <c:v>15400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94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3002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explosion val="18"/>
          </c:dPt>
          <c:dLbls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1001883.1</c:v>
                </c:pt>
                <c:pt idx="1">
                  <c:v>95952.6</c:v>
                </c:pt>
              </c:numCache>
            </c:numRef>
          </c:val>
        </c:ser>
        <c:dLbls>
          <c:showPercent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8"/>
  <c:chart>
    <c:title>
      <c:layout/>
    </c:title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8.0513258856891118E-2</c:v>
                </c:pt>
                <c:pt idx="1">
                  <c:v>6.1734286371314907E-3</c:v>
                </c:pt>
                <c:pt idx="2">
                  <c:v>8.6927351639441097E-2</c:v>
                </c:pt>
                <c:pt idx="3">
                  <c:v>3.1622641407983827E-2</c:v>
                </c:pt>
                <c:pt idx="4">
                  <c:v>4.1421714726559678E-4</c:v>
                </c:pt>
                <c:pt idx="5">
                  <c:v>2.1123730296245417E-2</c:v>
                </c:pt>
                <c:pt idx="6">
                  <c:v>0.61584819698295579</c:v>
                </c:pt>
                <c:pt idx="7">
                  <c:v>3.6180872099353563E-2</c:v>
                </c:pt>
                <c:pt idx="8">
                  <c:v>5.2086910125782114E-2</c:v>
                </c:pt>
                <c:pt idx="9">
                  <c:v>3.3051242494616792E-3</c:v>
                </c:pt>
                <c:pt idx="10">
                  <c:v>6.5804268557488291E-2</c:v>
                </c:pt>
              </c:numCache>
            </c:numRef>
          </c:val>
        </c:ser>
        <c:dLbls>
          <c:showVal val="1"/>
        </c:dLbls>
        <c:overlap val="-25"/>
        <c:axId val="110745856"/>
        <c:axId val="110744320"/>
      </c:barChart>
      <c:valAx>
        <c:axId val="110744320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110745856"/>
        <c:crosses val="autoZero"/>
        <c:crossBetween val="between"/>
      </c:valAx>
      <c:catAx>
        <c:axId val="110745856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10744320"/>
        <c:crosses val="autoZero"/>
        <c:auto val="1"/>
        <c:lblAlgn val="ctr"/>
        <c:lblOffset val="100"/>
      </c:catAx>
    </c:plotArea>
    <c:plotVisOnly val="1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15.05.2018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15.05.2018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15.05.2018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15.05.2018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15.05.2018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15.05.2018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15.05.2018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15.05.2018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15.05.2018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15.05.2018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15.05.2018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15.05.2018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15.05.2018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Уточненный Бюджет  Лискинского муниципального района Воронежской области на 2018 год и плановый период 2019-2020 годов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Принят Решением Совета народных депутатов Лискинского муниципального района № </a:t>
            </a:r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163 </a:t>
            </a:r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от </a:t>
            </a:r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23.04.2018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Доходы на 2018 год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2018 год – 648 754,0 тыс.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2018 год –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129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245,0 тыс.рублей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2018 год – </a:t>
            </a: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1 097 835,7 тыс.рублей</a:t>
            </a:r>
            <a:endParaRPr lang="ru-RU" sz="2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/>
                <a:gridCol w="1908808"/>
                <a:gridCol w="1908808"/>
                <a:gridCol w="1908808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1 875 834,7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1 638 924,4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1 708 755,1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648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754,0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689 862,0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738 351,0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129 245,0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112 938,0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114 107,0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1 097 835,7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836 124,4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856 297,1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на 2018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2018-2020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134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11"/>
                <a:gridCol w="3547266"/>
                <a:gridCol w="1226764"/>
                <a:gridCol w="1581488"/>
                <a:gridCol w="1625830"/>
              </a:tblGrid>
              <a:tr h="9055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2 007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312,3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1 628 051,8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1 598 799,9</a:t>
                      </a:r>
                      <a:endParaRPr lang="ru-RU" sz="1600" b="1" i="0" u="none" strike="noStrike" dirty="0" smtClean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преступности»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1 293,7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1 307,6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1 321,5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1 219 051,4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1 118 382,9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1 179 598,2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14 477,0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11 369,0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11 439,0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025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2018-2020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84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4786346"/>
                <a:gridCol w="1143008"/>
                <a:gridCol w="1071570"/>
                <a:gridCol w="1214445"/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673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5 345,0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5 345,0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5 345,0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2 377,0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1 627,0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1 642,0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41 780,4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65 984,6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13 629,2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54 496,6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54 183,0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58 597,0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84 896,0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78 820,7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79 547,7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517,0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2018-2020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715437" cy="5783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4938748"/>
                <a:gridCol w="1162058"/>
                <a:gridCol w="1089430"/>
                <a:gridCol w="1089429"/>
              </a:tblGrid>
              <a:tr h="8036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1791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496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174 603,0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15 224,2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224,2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496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882,0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</a:tr>
              <a:tr h="1201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969,6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168 324,0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124 325,0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496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106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605,0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104 931,0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106 164,0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0365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9 778,3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</a:tr>
              <a:tr h="6268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</a:t>
                      </a:r>
                    </a:p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"Доступная среда"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558,1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2018-2020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643050"/>
          <a:ext cx="8715435" cy="4996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6331"/>
                <a:gridCol w="4878766"/>
                <a:gridCol w="1147943"/>
                <a:gridCol w="1076198"/>
                <a:gridCol w="1076197"/>
              </a:tblGrid>
              <a:tr h="8350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1861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860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Государственная программа Воронежской области</a:t>
                      </a:r>
                    </a:p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"Обеспечение доступным и комфортным жильем населения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Воронежской области"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5 000,0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8034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</a:t>
                      </a:r>
                    </a:p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"Развитие культуры и туризма"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8 580,3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588,3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5883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Государственная программа Воронежской области</a:t>
                      </a:r>
                    </a:p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"Развитие транспортной системы"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21 774,6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3507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сельского хозяйства, производства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пищевых продуктов и инфраструктуры агропродовольственного рынка»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22 008,0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24800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 "Управление государственными финансами, создание условий для эффективного и ответственного управления муниципальными финансами, повышение устойчивости бюджетов муниципальных образований Воронежской области"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496,1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2018-2020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142981"/>
          <a:ext cx="8786873" cy="54292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728"/>
                <a:gridCol w="4918756"/>
                <a:gridCol w="1157352"/>
                <a:gridCol w="1085019"/>
                <a:gridCol w="1085018"/>
              </a:tblGrid>
              <a:tr h="10458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2331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8730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Государственная программа Воронежской области</a:t>
                      </a:r>
                    </a:p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"Обеспечение качественными жилищно-коммунальными услугами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населения Воронежской области"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36 919,3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8730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 «Содействие развитию муниципальных образований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 местного самоуправления»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573,9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0,0,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209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       2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Не </a:t>
                      </a:r>
                      <a:r>
                        <a:rPr lang="ru-RU" sz="1400" b="1" i="0" u="none" strike="noStrike" dirty="0" err="1" smtClean="0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програмная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часть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1 296,0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1 217,0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1 220,1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1365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обеспечение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аппаратов судов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1365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деятельности Контрольно-счетной палаты Лискинского муниципального района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1 211,0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1 211,0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1 211,0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1365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3.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Условно утвержденные расходы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20 001,0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84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188,0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13659">
                <a:tc>
                  <a:txBody>
                    <a:bodyPr/>
                    <a:lstStyle/>
                    <a:p>
                      <a:pPr algn="r" fontAlgn="ctr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ИТОГО РАСХОДОВ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 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008 608,3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1 649 269,8                       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1 684 232,0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2018 - 2020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214425"/>
          <a:ext cx="8643997" cy="5286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7530"/>
                <a:gridCol w="1445489"/>
                <a:gridCol w="1445489"/>
                <a:gridCol w="1445489"/>
              </a:tblGrid>
              <a:tr h="4328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922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18 540,8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6 269,0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6 339,0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92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92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92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1780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82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ПОДДЕРЖКА  (ЛЬГОТНЫЙ ПРОЕЗД) САДОВОДОВ ОГОРОДНИКОВ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1855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1873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1873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82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9 778,3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000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4 441,5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2018 - 2020 года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00108"/>
          <a:ext cx="8643998" cy="5572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0523"/>
                <a:gridCol w="354262"/>
                <a:gridCol w="1133639"/>
                <a:gridCol w="1062787"/>
                <a:gridCol w="1062787"/>
              </a:tblGrid>
              <a:tr h="2764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250 921,7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58 699,6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6 344,2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155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9 069,9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58 699,6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6 344,2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1257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сельского хозяйства, производства пищевых продуктов и инфраструктуры агропродовольственного рынка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30 753,9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58 699,6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6 344,2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760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2  "Устойчивое развитие сельских территорий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30 753,9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58 699,6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6 344,2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760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водоснабжения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30 753,9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58 699,6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6 344,2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15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с.Троицкое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30 753,9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52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п.г.т.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Давыдовка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27 072,0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с.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Средний </a:t>
                      </a:r>
                      <a:r>
                        <a:rPr lang="ru-RU" sz="1400" b="0" i="0" u="none" strike="noStrike" baseline="0" dirty="0" err="1" smtClean="0">
                          <a:latin typeface="Times New Roman"/>
                        </a:rPr>
                        <a:t>Икорец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16 700,0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с.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Аношкино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14 927,6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с.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Щучье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1 503,0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с.Масловка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4 841,2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96 443,0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8800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96 443,0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2018 - 2020 года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3" y="1026139"/>
          <a:ext cx="8572561" cy="5403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551"/>
                <a:gridCol w="351334"/>
                <a:gridCol w="983737"/>
                <a:gridCol w="913470"/>
                <a:gridCol w="913469"/>
              </a:tblGrid>
              <a:tr h="3606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6209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6  "Строительство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96 443,0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57903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лыжероллерной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 трассы в г.Лиски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1 940,0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 smtClean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3172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пристройки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к СОШ № 10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в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94 503,0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66441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123  724,8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6209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123 724,8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6384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123 724,8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62098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123 724,8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3172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Спортивный комплекс в г.Лиски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117 497,8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172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спорт площадки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с.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Тресоруково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1 362,0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  <a:tr h="3172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спорт.площадки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 в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с.Ковалево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4 865,0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2018 - 2020 годы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429685" cy="4685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/>
                <a:gridCol w="1677555"/>
                <a:gridCol w="1677555"/>
                <a:gridCol w="1677555"/>
              </a:tblGrid>
              <a:tr h="49320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r>
                        <a:rPr lang="ru-RU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9509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36 772,8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35 881,0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36 356,0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346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84 821,8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48 958,0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52 779,0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40 125,0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48 565,0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161 719,6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133 404,0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89 405,0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2018 год и плановый период 2019-2020 годов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8556"/>
          <a:ext cx="8229601" cy="5704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847"/>
                <a:gridCol w="1299918"/>
                <a:gridCol w="1299918"/>
                <a:gridCol w="1299918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132 773,6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10 345,4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-24 523,1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-76 624,4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-7 183,7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-76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624,4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-7 183,7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152 098,0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17 529,1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-24 523,1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187 098,0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204 627,1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180 104,0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-35 000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-187 098,0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-204 627,1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 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300,0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03725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2018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99 624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54 442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проекта бюджета на 2018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648 754,0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129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245,0 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1 097 835,7 </a:t>
            </a:r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</a:t>
            </a:r>
            <a:r>
              <a:rPr lang="ru-RU" sz="2200" b="1" dirty="0" smtClean="0"/>
              <a:t>875 834,7 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>
                <a:solidFill>
                  <a:srgbClr val="660033"/>
                </a:solidFill>
              </a:rPr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22 333руб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23 808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132 175,0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6 638,7 тыс.руб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104 622,2 тыс.руб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63 517,5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72 673,2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1 236 997,8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42 429,3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832,0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174 603,0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12 400,0 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161 719,6 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2 008 608,3 </a:t>
            </a:r>
            <a:r>
              <a:rPr lang="ru-RU" sz="2200" b="1" dirty="0" smtClean="0"/>
              <a:t>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3F3F3F"/>
      </a:dk1>
      <a:lt1>
        <a:srgbClr val="BFBFBF"/>
      </a:lt1>
      <a:dk2>
        <a:srgbClr val="989898"/>
      </a:dk2>
      <a:lt2>
        <a:srgbClr val="877852"/>
      </a:lt2>
      <a:accent1>
        <a:srgbClr val="F9B268"/>
      </a:accent1>
      <a:accent2>
        <a:srgbClr val="D86B77"/>
      </a:accent2>
      <a:accent3>
        <a:srgbClr val="4EA5D8"/>
      </a:accent3>
      <a:accent4>
        <a:srgbClr val="8DC182"/>
      </a:accent4>
      <a:accent5>
        <a:srgbClr val="9F87B7"/>
      </a:accent5>
      <a:accent6>
        <a:srgbClr val="D9C19B"/>
      </a:accent6>
      <a:hlink>
        <a:srgbClr val="A9DB66"/>
      </a:hlink>
      <a:folHlink>
        <a:srgbClr val="FCAE3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3071</TotalTime>
  <Words>2500</Words>
  <Application>Microsoft Office PowerPoint</Application>
  <PresentationFormat>Экран (4:3)</PresentationFormat>
  <Paragraphs>574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проекта бюджета на 2018 год</vt:lpstr>
      <vt:lpstr>Доходы бюджета района</vt:lpstr>
      <vt:lpstr>Доходы на 2018 год</vt:lpstr>
      <vt:lpstr>Налоговые доходы Лискинского муниципального района на 2018 год – 648 754,0 тыс. рублей</vt:lpstr>
      <vt:lpstr>Неналоговые доходы Лискинского муниципального района на 2018 год – 129 245,0 тыс.рублей</vt:lpstr>
      <vt:lpstr>Безвозмездные поступления в бюджет Лискинского муниципального района на 2018 год – 1 097 835,7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2018 год</vt:lpstr>
      <vt:lpstr>«Программная» структура расходов Лискинского муниципального района  на 2018-2020 года</vt:lpstr>
      <vt:lpstr>«Программная» структура расходов Лискинского муниципального района  на 2018-2020 года</vt:lpstr>
      <vt:lpstr>«Программная» структура расходов Лискинского муниципального района  на 2018-2020 года</vt:lpstr>
      <vt:lpstr>«Программная» структура расходов Лискинского муниципального района  на 2018-2020 года</vt:lpstr>
      <vt:lpstr>«Программная» структура расходов Лискинского муниципального района  на 2018-2020 года</vt:lpstr>
      <vt:lpstr>Публичные нормативные обязательства Лискинского муниципального района на 2018 - 2020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2018 - 2020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2018 - 2020 года</vt:lpstr>
      <vt:lpstr>Межбюджетные трансферты из бюджета муниципального района бюджетам поселений на период 2018 - 2020 годы</vt:lpstr>
      <vt:lpstr>Источники финансирования дефицита бюджета</vt:lpstr>
      <vt:lpstr>Источники внутреннего финансирования дефицита  районного бюджета на 2018 год и плановый период 2019-2020 годов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253</cp:revision>
  <dcterms:created xsi:type="dcterms:W3CDTF">2015-04-13T12:32:27Z</dcterms:created>
  <dcterms:modified xsi:type="dcterms:W3CDTF">2018-05-15T12:08:49Z</dcterms:modified>
</cp:coreProperties>
</file>