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62EA2"/>
    <a:srgbClr val="0000FF"/>
    <a:srgbClr val="FF33CC"/>
    <a:srgbClr val="CC0099"/>
    <a:srgbClr val="FF0066"/>
    <a:srgbClr val="660033"/>
    <a:srgbClr val="CC0066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814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1206901579813663E-2"/>
                  <c:y val="-0.23477676093466168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59,3%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0.34599999999999997</c:v>
                </c:pt>
                <c:pt idx="1">
                  <c:v>6.0999999999999999E-2</c:v>
                </c:pt>
                <c:pt idx="2">
                  <c:v>0.59299999999999997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Лискинского муниципального района на 2015 год - 544165 тыс. рублей</c:v>
                </c:pt>
              </c:strCache>
            </c:strRef>
          </c:tx>
          <c:explosion val="24"/>
          <c:dPt>
            <c:idx val="0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1,48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621390</c:v>
                </c:pt>
                <c:pt idx="1">
                  <c:v>70387</c:v>
                </c:pt>
                <c:pt idx="2">
                  <c:v>8500</c:v>
                </c:pt>
                <c:pt idx="3">
                  <c:v>62589</c:v>
                </c:pt>
                <c:pt idx="4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612E-2"/>
          <c:y val="0.4397226141491789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explosion val="3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752004068796249E-2"/>
                  <c:y val="2.0862615997702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468396838284013E-2"/>
                  <c:y val="7.9507395434761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60858</c:v>
                </c:pt>
                <c:pt idx="1">
                  <c:v>41715</c:v>
                </c:pt>
                <c:pt idx="2">
                  <c:v>22950</c:v>
                </c:pt>
                <c:pt idx="3">
                  <c:v>9690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#,##0.0">
                  <c:v>1291870.8</c:v>
                </c:pt>
                <c:pt idx="1">
                  <c:v>15700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/>
                      <a:t>
</a:t>
                    </a:r>
                    <a:r>
                      <a:rPr lang="ru-RU" sz="2000" dirty="0" smtClean="0"/>
                      <a:t>6,6</a:t>
                    </a:r>
                    <a:r>
                      <a:rPr lang="ru-RU" sz="20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7.7834512997671232E-2</c:v>
                </c:pt>
                <c:pt idx="1">
                  <c:v>2.2872720739244247E-3</c:v>
                </c:pt>
                <c:pt idx="2">
                  <c:v>8.2918392313653475E-3</c:v>
                </c:pt>
                <c:pt idx="3">
                  <c:v>6.6168382591443628E-2</c:v>
                </c:pt>
                <c:pt idx="4">
                  <c:v>0</c:v>
                </c:pt>
                <c:pt idx="5">
                  <c:v>3.2895960622768915E-2</c:v>
                </c:pt>
                <c:pt idx="6">
                  <c:v>0.5991119005714487</c:v>
                </c:pt>
                <c:pt idx="7">
                  <c:v>2.8153998935010666E-2</c:v>
                </c:pt>
                <c:pt idx="8">
                  <c:v>0.11720666028947635</c:v>
                </c:pt>
                <c:pt idx="9">
                  <c:v>8.2101074917936942E-4</c:v>
                </c:pt>
                <c:pt idx="10">
                  <c:v>6.7228461937711384E-2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142144"/>
        <c:axId val="107139456"/>
      </c:barChart>
      <c:valAx>
        <c:axId val="1071394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107142144"/>
        <c:crosses val="autoZero"/>
        <c:crossBetween val="between"/>
      </c:valAx>
      <c:catAx>
        <c:axId val="1071421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07139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30.06.2020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000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Уточненный бюджет  Лискинского муниципального района Воронежской области на 2020 год и плановый период 2021-2022 годов</a:t>
            </a:r>
          </a:p>
          <a:p>
            <a:pPr algn="ctr"/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Принят Решением Совета народных депутатов Лискинского муниципального района № 272 от 23.06.2020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2020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56466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2020 год – 763 066,0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008948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2020 год – 135 213,0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017867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2020 год – 1 307 570,8 тыс. руб.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08835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319070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/>
                <a:gridCol w="1908808"/>
                <a:gridCol w="1908808"/>
                <a:gridCol w="1908808"/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205 849,8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411 356,2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187 614,0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755 612,0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806 405,0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115 732,0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116 461,0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307 570,8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012,2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748,0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Функциональная</a:t>
            </a:r>
            <a:r>
              <a:rPr lang="ru-RU" sz="1600" dirty="0">
                <a:solidFill>
                  <a:srgbClr val="003300"/>
                </a:solidFill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Ведомственная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2020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41137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65856"/>
              </p:ext>
            </p:extLst>
          </p:nvPr>
        </p:nvGraphicFramePr>
        <p:xfrm>
          <a:off x="285720" y="928673"/>
          <a:ext cx="8572559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11"/>
                <a:gridCol w="3547266"/>
                <a:gridCol w="1226764"/>
                <a:gridCol w="1581488"/>
                <a:gridCol w="1625830"/>
              </a:tblGrid>
              <a:tr h="90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9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2 301 431,5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404 323,5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148 201,0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304 105,0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2 352 174,1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2 045 114,9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преступности»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359 077,1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360885,1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025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15 180,0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329025"/>
              </p:ext>
            </p:extLst>
          </p:nvPr>
        </p:nvGraphicFramePr>
        <p:xfrm>
          <a:off x="285720" y="928673"/>
          <a:ext cx="8572559" cy="584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786346"/>
                <a:gridCol w="1143008"/>
                <a:gridCol w="1071570"/>
                <a:gridCol w="1214445"/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673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87 677,4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33 088,4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025,4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66 775,0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72 322,0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 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867,7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92 978,0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121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12777"/>
              </p:ext>
            </p:extLst>
          </p:nvPr>
        </p:nvGraphicFramePr>
        <p:xfrm>
          <a:off x="323528" y="908720"/>
          <a:ext cx="8715437" cy="579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2"/>
                <a:gridCol w="4938748"/>
                <a:gridCol w="1162058"/>
                <a:gridCol w="1089430"/>
                <a:gridCol w="1089429"/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17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083,1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204325,4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28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121 211,7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124 516,0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129 552,0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10 706,2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11 147,5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784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прав потребителей в Лискинском муниципальном районе на 2020-2024г.г.»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39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52 111,1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40434"/>
              </p:ext>
            </p:extLst>
          </p:nvPr>
        </p:nvGraphicFramePr>
        <p:xfrm>
          <a:off x="395536" y="973867"/>
          <a:ext cx="8572561" cy="57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/>
                <a:gridCol w="4798786"/>
                <a:gridCol w="1129125"/>
                <a:gridCol w="1058556"/>
                <a:gridCol w="1058555"/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70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 системы»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60 052,4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65 242,3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156 700,3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42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«Энергоэффективность и развитие энергетики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1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«Обеспечение качественными жилищно-коммунальными услугами населения Воронежской области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102 062,4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1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развитию муниципальных образований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5 896,7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0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5 223,4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2059,0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141,0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64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16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26 499,8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46 938,7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65" y="26064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2020 - 2022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80814"/>
              </p:ext>
            </p:extLst>
          </p:nvPr>
        </p:nvGraphicFramePr>
        <p:xfrm>
          <a:off x="467544" y="1196752"/>
          <a:ext cx="804388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480"/>
                <a:gridCol w="1345136"/>
                <a:gridCol w="1345136"/>
                <a:gridCol w="1345136"/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19 589,9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16 879,7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18 412,0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2 021,5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УЛУЧШЕНИЮ ЖИЛИЩНЫХ УСЛОВИЙ ГРАЖДАН, В ТОМ ЧИСЛЕ МОЛОДЫХ СЕМЕЙ И МОЛОДЫХ СПЕЦИАЛИСТОВ, ПРОЖИВАЮЩИХ И РАБОТАЮЩИХ В СЕЛЬСКОЙ МЕСТНОСТИ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3 470,0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391,0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2 482,0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86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11 029,2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10 706,2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11 147,5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2020 - 2022 года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79682"/>
              </p:ext>
            </p:extLst>
          </p:nvPr>
        </p:nvGraphicFramePr>
        <p:xfrm>
          <a:off x="251520" y="620687"/>
          <a:ext cx="8643998" cy="596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16024"/>
                <a:gridCol w="792088"/>
                <a:gridCol w="720080"/>
                <a:gridCol w="723118"/>
              </a:tblGrid>
              <a:tr h="10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ВСЕГО, в том числе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150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746,2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1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«Обеспечение доступным и комфортным жильем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и коммунальными услугами населения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«Обеспечение жильем работников бюджетной сферы»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5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Приобретение квартир для работников бюджетной сферы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8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63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802,5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культуры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 муниципального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4 430,0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826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Подпрограмма3 «Дополнительное образование детей в сфере культуры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430,0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газовой котельной для МКУ ДО ДШИ им. Болдина и музея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430,0</a:t>
                      </a:r>
                      <a:endParaRPr lang="ru-RU" sz="1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образования Лискинского муниципального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372,5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Подпрограмма6 «Строительство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 реконструкция </a:t>
                      </a:r>
                      <a:r>
                        <a:rPr lang="ru-RU" sz="1400" b="1" i="0" u="none" strike="noStrike" baseline="0" dirty="0" err="1" smtClean="0">
                          <a:latin typeface="Times New Roman"/>
                        </a:rPr>
                        <a:t>учрежд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. образования»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59 372,5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пристройки к детскому саду №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33 965,2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пристройки к детскому саду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в с. Щучье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25 407,3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869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сельского хозяйства, производства пищевых продуктов и инфраструктуры агропродовольственного рынка»</a:t>
                      </a:r>
                      <a:endParaRPr lang="ru-RU" sz="1100" b="1" i="0" u="none" strike="noStrike" baseline="0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2 «Комплексное развитие сельских территорий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жилых домов, предоставляемых гражданам РФ, проживающих на сельских территориях, по договору найма жилого помещения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291,4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24 780,4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1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055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1 «Развитие физической культуры и спорта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92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спорт. площадки в с. Петропавловка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2 852,3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2020 - 2022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79253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/>
                <a:gridCol w="1677555"/>
                <a:gridCol w="1677555"/>
                <a:gridCol w="1677555"/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40 310,0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38 798,0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41 245,0</a:t>
                      </a: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138 820,8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775,7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49 989,9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130,8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89 573,7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234,9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2020 год и плановый период 2021-2022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86119"/>
              </p:ext>
            </p:extLst>
          </p:nvPr>
        </p:nvGraphicFramePr>
        <p:xfrm>
          <a:off x="457200" y="1058556"/>
          <a:ext cx="8229601" cy="552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/>
                <a:gridCol w="1299918"/>
                <a:gridCol w="1299918"/>
                <a:gridCol w="1299918"/>
              </a:tblGrid>
              <a:tr h="72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581,7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19 467,1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7 525,7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областного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7571,8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74 752,0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78 263,8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82 323,8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- 73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- 78 263,8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467,1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525,7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94 954,5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121 947,3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- 60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- 94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- 114 421,6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68 199,0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b="1" dirty="0" smtClean="0">
                <a:solidFill>
                  <a:srgbClr val="CC0066"/>
                </a:solidFill>
              </a:rPr>
              <a:t>НАЛОГОВЫЕ </a:t>
            </a:r>
            <a:r>
              <a:rPr lang="ru-RU" b="1" dirty="0">
                <a:solidFill>
                  <a:srgbClr val="CC0066"/>
                </a:solidFill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 БЕЗВОЗМЕЗДНЫЕ </a:t>
            </a:r>
            <a:r>
              <a:rPr lang="ru-RU" b="1" dirty="0">
                <a:solidFill>
                  <a:srgbClr val="CC0066"/>
                </a:solidFill>
              </a:rPr>
              <a:t>ПОСТУПЛЕНИЯ </a:t>
            </a:r>
            <a:endParaRPr lang="ru-RU" b="1" dirty="0" smtClean="0">
              <a:solidFill>
                <a:srgbClr val="CC0066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(в </a:t>
            </a:r>
            <a:r>
              <a:rPr lang="ru-RU" b="1" dirty="0">
                <a:solidFill>
                  <a:srgbClr val="CC0066"/>
                </a:solidFill>
              </a:rPr>
              <a:t>виде ДОТАЦИЙ, СУБСИДИЙ, СУБВЕНЦИЙ и ИНЫХ МЕЖБЮДЖТНЫХ </a:t>
            </a:r>
            <a:r>
              <a:rPr lang="ru-RU" b="1" dirty="0" smtClean="0">
                <a:solidFill>
                  <a:srgbClr val="CC0066"/>
                </a:solidFill>
              </a:rPr>
              <a:t>ТРАНСФЕРТОВ)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БЮДЖЕТНЫЕ ИНВЕСТИЦИИ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00034" y="1428736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2020 г.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/>
              <a:t>чел. </a:t>
            </a:r>
          </a:p>
          <a:p>
            <a:pPr algn="ctr"/>
            <a:r>
              <a:rPr lang="ru-RU" b="1" dirty="0"/>
              <a:t>                                                                 </a:t>
            </a:r>
            <a:r>
              <a:rPr lang="ru-RU" b="1" dirty="0" err="1"/>
              <a:t>г.Лиски</a:t>
            </a:r>
            <a:r>
              <a:rPr lang="ru-RU" b="1" dirty="0"/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53 604 </a:t>
            </a:r>
            <a:r>
              <a:rPr lang="ru-RU" b="1" dirty="0"/>
              <a:t>чел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г.Лиски)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с-за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"Вторая пятилетка")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2020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4" y="857232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Налоговые доходы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763 066,0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тыс.руб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42844" y="2500306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Неналоговые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135 213,0 тыс. руб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Безвозмездные 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1 307 570,8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200" b="1" dirty="0"/>
              <a:t>Доходы бюджета </a:t>
            </a:r>
            <a:r>
              <a:rPr lang="ru-RU" sz="2200" b="1" dirty="0" smtClean="0"/>
              <a:t>2 205 849,8  тыс.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154 721,7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9322" y="114298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1 889,5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29322" y="171448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269 743,1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.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29322" y="457200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152 282,0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29322" y="228599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64 794,5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285749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1 378 815,0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9322" y="3429000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75 707,8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29322" y="400050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29322" y="514351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19 083,1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9322" y="571501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5 264,0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179 130,8 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Расходы бюджета </a:t>
            </a:r>
            <a:r>
              <a:rPr lang="ru-RU" sz="2200" b="1" dirty="0" smtClean="0"/>
              <a:t>2 301 431,5 тыс. руб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3262</TotalTime>
  <Words>2449</Words>
  <Application>Microsoft Office PowerPoint</Application>
  <PresentationFormat>Экран (4:3)</PresentationFormat>
  <Paragraphs>548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2020 год</vt:lpstr>
      <vt:lpstr>Доходы бюджета района</vt:lpstr>
      <vt:lpstr>Доходы на 2020 год</vt:lpstr>
      <vt:lpstr>Налоговые доходы Лискинского муниципального района на 2020 год – 763 066,0 тыс. рублей</vt:lpstr>
      <vt:lpstr>Неналоговые доходы Лискинского муниципального района на 2020 год – 135 213,0 тыс. рублей</vt:lpstr>
      <vt:lpstr>Безвозмездные поступления в бюджет Лискинского муниципального района на 2020 год – 1 307 570,8 тыс. руб.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2020 год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Публичные нормативные обязательства Лискинского муниципального района на 2020 - 2022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2020 - 2022 года</vt:lpstr>
      <vt:lpstr>Межбюджетные трансферты из бюджета муниципального района бюджетам поселений на период 2020 - 2022 годы</vt:lpstr>
      <vt:lpstr>Источники финансирования дефицита бюджета</vt:lpstr>
      <vt:lpstr>Источники внутреннего финансирования дефицита  районного бюджета на 2020 год и плановый период 2021-2022 г.г.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Лескина Юлия Александровна</cp:lastModifiedBy>
  <cp:revision>277</cp:revision>
  <cp:lastPrinted>2019-01-29T08:56:03Z</cp:lastPrinted>
  <dcterms:created xsi:type="dcterms:W3CDTF">2015-04-13T12:32:27Z</dcterms:created>
  <dcterms:modified xsi:type="dcterms:W3CDTF">2020-06-30T09:00:01Z</dcterms:modified>
</cp:coreProperties>
</file>