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0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18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84"/>
                  <c:y val="-7.5708714535262886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0.21800000000000003</c:v>
                </c:pt>
                <c:pt idx="1">
                  <c:v>5.000000000000001E-2</c:v>
                </c:pt>
                <c:pt idx="2">
                  <c:v>0.7320000000000001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482"/>
          <c:y val="0.59021048564388456"/>
          <c:w val="0.33789172234840775"/>
          <c:h val="0.3727661813697117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579"/>
          <c:w val="0.99203621788590557"/>
          <c:h val="0.656843296684843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481150</c:v>
                </c:pt>
                <c:pt idx="1">
                  <c:v>60600</c:v>
                </c:pt>
                <c:pt idx="2">
                  <c:v>8025</c:v>
                </c:pt>
                <c:pt idx="3">
                  <c:v>2516.6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34E-2"/>
          <c:y val="0.43972261414918012"/>
          <c:w val="0.96712942224960152"/>
          <c:h val="0.496624527754118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56580</c:v>
                </c:pt>
                <c:pt idx="1">
                  <c:v>37000</c:v>
                </c:pt>
                <c:pt idx="2">
                  <c:v>21822</c:v>
                </c:pt>
                <c:pt idx="3">
                  <c:v>12923.3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0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1740878.6</c:v>
                </c:pt>
                <c:pt idx="1">
                  <c:v>110000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0.12616582364916681</c:v>
                </c:pt>
                <c:pt idx="1">
                  <c:v>1.0677900358788677E-3</c:v>
                </c:pt>
                <c:pt idx="2">
                  <c:v>1.6576123912674462E-2</c:v>
                </c:pt>
                <c:pt idx="3">
                  <c:v>3.2771529316598408E-2</c:v>
                </c:pt>
                <c:pt idx="4">
                  <c:v>5.6825075231936822E-4</c:v>
                </c:pt>
                <c:pt idx="5">
                  <c:v>1.6384318782543265E-2</c:v>
                </c:pt>
                <c:pt idx="6">
                  <c:v>0.68095978872777141</c:v>
                </c:pt>
                <c:pt idx="7">
                  <c:v>4.0621555659591475E-2</c:v>
                </c:pt>
                <c:pt idx="8">
                  <c:v>3.0707552465112427E-2</c:v>
                </c:pt>
                <c:pt idx="9">
                  <c:v>3.4496869117902279E-3</c:v>
                </c:pt>
                <c:pt idx="10">
                  <c:v>5.0727579786553352E-2</c:v>
                </c:pt>
              </c:numCache>
            </c:numRef>
          </c:val>
        </c:ser>
        <c:dLbls>
          <c:showVal val="1"/>
        </c:dLbls>
        <c:overlap val="-25"/>
        <c:axId val="122662912"/>
        <c:axId val="122779904"/>
      </c:barChart>
      <c:valAx>
        <c:axId val="12277990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22662912"/>
        <c:crosses val="autoZero"/>
        <c:crossBetween val="between"/>
      </c:valAx>
      <c:catAx>
        <c:axId val="122662912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2277990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27.12.2016г. № 80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552 291,6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128 325,3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1 850 878,6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2 531 495,5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552 291,6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128 325,3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>
                          <a:latin typeface="Times New Roman" pitchFamily="18" charset="0"/>
                          <a:cs typeface="Times New Roman" pitchFamily="18" charset="0"/>
                        </a:rPr>
                        <a:t>1 850 878,6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0" y="1000111"/>
          <a:ext cx="8572531" cy="569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5459"/>
                <a:gridCol w="2017072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2 316 934,9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1 500 620,7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218 759,2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597 282,8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68 868,3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9 113,7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17 881,1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545 428,2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43 287,4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29684" cy="7857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857231"/>
          <a:ext cx="8715435" cy="5827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269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316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13 535,6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985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7 365,0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538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5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165 824,9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Проведение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сельскохозяйственной переписи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1 807,1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5 192,6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158 825,2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62 493,1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9198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Ремонт автомобильных дорог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22 387,7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автомобильных дорог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77 441,8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8 253,4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15 877,1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39 490,4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-Развитие сельской  культуры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2 468,9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000115"/>
          <a:ext cx="8715435" cy="5715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3478"/>
                <a:gridCol w="2101957"/>
              </a:tblGrid>
              <a:tr h="4989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36664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3 940,3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37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38 405,8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314 052,1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3 249,0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56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291 543,0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19 260,1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96 922,3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73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52 162,2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44 294,9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3 947,7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ДОСТУПНАЯ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СРЕДА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6 843,2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КАЧЕСТВЕННЫМИ ЖИЛИЩНЫМИ УСЛОВИЯМИ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23 000,0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18 756,3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736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3 451,1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УЛУЧШЕНИЕ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10 404,2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71545"/>
          <a:ext cx="8329641" cy="5663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42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679 284,6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программа Лискинского муниципального района «Развитие транспортной системы»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Подпрограмма 2 «Повышение безопасности дорожного движения и развития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дорожного хозяйства»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ремонту автомобильных дорог общего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пользования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местного значения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Дорого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х. Федоровский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740,0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68 672,5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8441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68 672,5</a:t>
                      </a:r>
                      <a:endParaRPr lang="ru-RU" sz="15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68 672,5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62 088,5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20 799,3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Водопроводные сети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41 289,2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6 584,0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2 094,0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2 393,0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2 097,0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551 000,8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473 162,3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473 162,3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144 388,1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144 388,1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328 774,2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328 774,2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77 838,5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77 838,5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77 838,5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77 838,5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42859"/>
          <a:ext cx="8715436" cy="5805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188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188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545,7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823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ДК Дракино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11 352,0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23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8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146,6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35827,0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8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35827,0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35827,0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188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35827,0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258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Гребная база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669,2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93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стадиона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пгт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13 996,8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70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стадиона "Локомотив" в г. Лиски (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ПСД + строительство восточной триб.)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14 305,0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70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Многофункциональная спортивная площадка МКОУ СОШ № 1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6 856,0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258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255 795,0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1 045,0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292 318,0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- 214 560,6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-128 321,2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414 141,6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-542 462,8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-31 705,0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- 31 705,0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-54 534,4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100 745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54 732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552 291,6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128 325,3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1 850 878,6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2 531 495,5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32 554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30 454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117 532,5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7 992,7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71 147,4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75 929,5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78 080,9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1 577 739,5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37 961,4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1 316,6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38 405,8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2 474,0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292 318,0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2 316 934,9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2158</TotalTime>
  <Words>2231</Words>
  <Application>Microsoft Office PowerPoint</Application>
  <PresentationFormat>Экран (4:3)</PresentationFormat>
  <Paragraphs>456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552 291,6 тыс. рублей</vt:lpstr>
      <vt:lpstr>Неналоговые доходы Лискинского муниципального района на 2016 год – 128 325,3 тыс.рублей</vt:lpstr>
      <vt:lpstr>Безвозмездные поступления в бюджет Лискинского муниципального района на 2016 год – 1 850 878,6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175</cp:revision>
  <dcterms:created xsi:type="dcterms:W3CDTF">2015-04-13T12:32:27Z</dcterms:created>
  <dcterms:modified xsi:type="dcterms:W3CDTF">2017-01-31T13:00:48Z</dcterms:modified>
</cp:coreProperties>
</file>