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EA2"/>
    <a:srgbClr val="FF33CC"/>
    <a:srgbClr val="FF0066"/>
    <a:srgbClr val="000066"/>
    <a:srgbClr val="0000FF"/>
    <a:srgbClr val="CC0099"/>
    <a:srgbClr val="660033"/>
    <a:srgbClr val="CC0066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94671" autoAdjust="0"/>
  </p:normalViewPr>
  <p:slideViewPr>
    <p:cSldViewPr>
      <p:cViewPr>
        <p:scale>
          <a:sx n="70" d="100"/>
          <a:sy n="70" d="100"/>
        </p:scale>
        <p:origin x="-180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36,5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1206901579813663E-2"/>
                  <c:y val="-0.23477676093466168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56,9</a:t>
                    </a:r>
                    <a:r>
                      <a:rPr lang="ru-RU" sz="2800" baseline="0" dirty="0" smtClean="0"/>
                      <a:t> </a:t>
                    </a:r>
                    <a:r>
                      <a:rPr lang="ru-RU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0.36499999999999999</c:v>
                </c:pt>
                <c:pt idx="1">
                  <c:v>6.6000000000000003E-2</c:v>
                </c:pt>
                <c:pt idx="2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133374394578E-3"/>
          <c:y val="0.25680810133062437"/>
          <c:w val="0.78074227535298679"/>
          <c:h val="0.560336035643295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Лискинского муниципального района на 2015 год - 544165 тыс. рублей</c:v>
                </c:pt>
              </c:strCache>
            </c:strRef>
          </c:tx>
          <c:explosion val="18"/>
          <c:dPt>
            <c:idx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28940246554116E-2"/>
                  <c:y val="2.606795902940811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9,3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111390296480864E-2"/>
                  <c:y val="1.6885371131010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2301646182703936E-2"/>
                  <c:y val="7.520667271920106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8,1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7174472969568E-2"/>
                  <c:y val="0.123465302580059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589163</c:v>
                </c:pt>
                <c:pt idx="1">
                  <c:v>67966.8</c:v>
                </c:pt>
                <c:pt idx="2">
                  <c:v>10740</c:v>
                </c:pt>
                <c:pt idx="3">
                  <c:v>59200</c:v>
                </c:pt>
                <c:pt idx="4">
                  <c:v>199.8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90603507003743"/>
          <c:y val="6.9844780488975466E-2"/>
          <c:w val="0.31383484046772492"/>
          <c:h val="0.64189926929645291"/>
        </c:manualLayout>
      </c:layout>
      <c:overlay val="0"/>
      <c:txPr>
        <a:bodyPr anchor="t"/>
        <a:lstStyle/>
        <a:p>
          <a:pPr>
            <a:lnSpc>
              <a:spcPts val="2400"/>
            </a:lnSpc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4,7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700329889787882E-2"/>
                  <c:y val="-0.13354045485174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752004068796249E-2"/>
                  <c:y val="2.0862615997702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13,6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468396838284013E-2"/>
                  <c:y val="7.950739543476151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9,4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44.65062214035656</c:v>
                </c:pt>
                <c:pt idx="1">
                  <c:v>32.314065472685911</c:v>
                </c:pt>
                <c:pt idx="2">
                  <c:v>13.624881376352159</c:v>
                </c:pt>
                <c:pt idx="3">
                  <c:v>9.4104310106053699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59001.599999999999</c:v>
                </c:pt>
                <c:pt idx="1">
                  <c:v>42700</c:v>
                </c:pt>
                <c:pt idx="2">
                  <c:v>18004</c:v>
                </c:pt>
                <c:pt idx="3">
                  <c:v>12435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0"/>
          <c:w val="0.84649777895984402"/>
          <c:h val="0.4393874255173659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9,1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99.13903425025228</c:v>
                </c:pt>
                <c:pt idx="1">
                  <c:v>0.86096574974772422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1120972</c:v>
                </c:pt>
                <c:pt idx="1">
                  <c:v>9735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/>
                      <a:t>
</a:t>
                    </a:r>
                    <a:r>
                      <a:rPr lang="ru-RU" sz="2000" dirty="0" smtClean="0"/>
                      <a:t>3,7%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7.2259141521834033E-2</c:v>
                </c:pt>
                <c:pt idx="1">
                  <c:v>4.6648362221617768E-4</c:v>
                </c:pt>
                <c:pt idx="2">
                  <c:v>1.077305111534434E-2</c:v>
                </c:pt>
                <c:pt idx="3">
                  <c:v>3.739636886325632E-2</c:v>
                </c:pt>
                <c:pt idx="4">
                  <c:v>0</c:v>
                </c:pt>
                <c:pt idx="5">
                  <c:v>1.966579787799556E-2</c:v>
                </c:pt>
                <c:pt idx="6">
                  <c:v>0.65427109939634809</c:v>
                </c:pt>
                <c:pt idx="7">
                  <c:v>3.4166780321550502E-2</c:v>
                </c:pt>
                <c:pt idx="8">
                  <c:v>0.10597692752162856</c:v>
                </c:pt>
                <c:pt idx="9">
                  <c:v>3.7297211689009757E-3</c:v>
                </c:pt>
                <c:pt idx="10">
                  <c:v>6.1294628590925417E-2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92384"/>
        <c:axId val="14273536"/>
      </c:barChart>
      <c:valAx>
        <c:axId val="1427353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8192384"/>
        <c:crosses val="autoZero"/>
        <c:crossBetween val="between"/>
      </c:valAx>
      <c:catAx>
        <c:axId val="81923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42735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000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Уточненный бюджет  Лискинского муниципального района Воронежской области на 2019 год и плановый период 2020-2021 годов</a:t>
            </a:r>
          </a:p>
          <a:p>
            <a:pPr algn="ctr"/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362EA2"/>
                </a:solidFill>
                <a:latin typeface="Bookman Old Style" pitchFamily="18" charset="0"/>
              </a:rPr>
              <a:t>244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от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27.12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.2019 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г.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2019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802327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2019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727 269,8 тыс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239179"/>
              </p:ext>
            </p:extLst>
          </p:nvPr>
        </p:nvGraphicFramePr>
        <p:xfrm>
          <a:off x="467544" y="162880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2019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132 140,6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81080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2019 год –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1 130 707,0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0465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413853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/>
                <a:gridCol w="1908808"/>
                <a:gridCol w="1908808"/>
                <a:gridCol w="1908808"/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990 117,4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763 206,0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1 859 909,6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727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269,8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732 350,0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772 112,0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140,6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774,0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113 570,0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707,0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974 227,6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Функциональная</a:t>
            </a:r>
            <a:r>
              <a:rPr lang="ru-RU" sz="1600" dirty="0">
                <a:solidFill>
                  <a:srgbClr val="003300"/>
                </a:solidFill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Ведомственная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2019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44835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288315"/>
              </p:ext>
            </p:extLst>
          </p:nvPr>
        </p:nvGraphicFramePr>
        <p:xfrm>
          <a:off x="285720" y="928673"/>
          <a:ext cx="8572559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11"/>
                <a:gridCol w="3547266"/>
                <a:gridCol w="1226764"/>
                <a:gridCol w="1581488"/>
                <a:gridCol w="1625830"/>
              </a:tblGrid>
              <a:tr h="90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931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955 431,3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1 731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601,0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1 813 101,6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953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566,1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1 729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662,0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1 811 084,6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преступности»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1 789,5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762,7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1 291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341,9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1 287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589,3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033,9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138,2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138,2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025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330,0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930271"/>
              </p:ext>
            </p:extLst>
          </p:nvPr>
        </p:nvGraphicFramePr>
        <p:xfrm>
          <a:off x="285720" y="928673"/>
          <a:ext cx="8572559" cy="584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786346"/>
                <a:gridCol w="1143008"/>
                <a:gridCol w="1071570"/>
                <a:gridCol w="1214445"/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673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5 545,0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5 571,0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4 486,0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4 575,0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499,9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7 415,0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7 416,0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541,5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59 817,0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62 110,0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 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361,7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90 936,0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94 698,0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42968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608938"/>
              </p:ext>
            </p:extLst>
          </p:nvPr>
        </p:nvGraphicFramePr>
        <p:xfrm>
          <a:off x="251520" y="908720"/>
          <a:ext cx="8715437" cy="578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942472"/>
                <a:gridCol w="1162058"/>
                <a:gridCol w="1134078"/>
                <a:gridCol w="1044781"/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066,5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792,4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«Содействие развитию муниципальных образований и местного самоуправления»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89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финансами»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546,2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336,0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997,0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905,2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119,3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117 698,6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905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517,6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</a:tr>
              <a:tr h="48195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041,5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939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доступным и комфортным жильем»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72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</a:p>
                    <a:p>
                      <a:pPr algn="r"/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934,7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42968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2019-2021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165522"/>
              </p:ext>
            </p:extLst>
          </p:nvPr>
        </p:nvGraphicFramePr>
        <p:xfrm>
          <a:off x="323528" y="894998"/>
          <a:ext cx="8587947" cy="584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"/>
                <a:gridCol w="4798786"/>
                <a:gridCol w="1119625"/>
                <a:gridCol w="1068056"/>
                <a:gridCol w="1058555"/>
              </a:tblGrid>
              <a:tr h="846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49 700,2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13 298,4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990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развитие энергетики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5 204,2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«Управление государственными финансами,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качественными жилищно-коммунальными услугами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 Воронежской области"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10 164,7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57 365,6</a:t>
                      </a:r>
                    </a:p>
                  </a:txBody>
                  <a:tcPr marL="7620" marR="7620" marT="7620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73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865,2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1 939,0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2 017,0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25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3.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24 985,1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130,1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2019 - 2021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17073"/>
              </p:ext>
            </p:extLst>
          </p:nvPr>
        </p:nvGraphicFramePr>
        <p:xfrm>
          <a:off x="457200" y="1214425"/>
          <a:ext cx="8043888" cy="524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480"/>
                <a:gridCol w="1345136"/>
                <a:gridCol w="1345136"/>
                <a:gridCol w="1345136"/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7 932,2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7 132,2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693,1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УЛУЧШЕНИЮ ЖИЛИЩНЫХ УСЛОВИЙ ГРАЖДАН, В ТОМ ЧИСЛЕ МОЛОДЫХ СЕМЕЙ И МОЛОДЫХ СПЕЦИАЛИСТОВ, ПРОЖИВАЮЩИХ И РАБОТАЮЩИХ В СЕЛЬСКОЙ МЕСТНОСТИ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2019 - 2021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58268"/>
              </p:ext>
            </p:extLst>
          </p:nvPr>
        </p:nvGraphicFramePr>
        <p:xfrm>
          <a:off x="611560" y="2204864"/>
          <a:ext cx="8000929" cy="43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278"/>
                <a:gridCol w="327907"/>
                <a:gridCol w="1049302"/>
                <a:gridCol w="983721"/>
                <a:gridCol w="983721"/>
              </a:tblGrid>
              <a:tr h="65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62 675,9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6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62 675,9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088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"Развитие образования Лискинского муниципального района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62 675,9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900,6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550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Подпрограмма 6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"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Строительство и реконструкция учреждений образования"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62 675,9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70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900,6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517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Строительство пристройки к детскому саду № 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28 812,3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Строительство пристройки к детскому саду №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17 510,1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39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718,7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Строительство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пристройки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к детскому саду в с. Щучье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16 353,5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31 181,9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2019 - 2021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536052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/>
                <a:gridCol w="1677555"/>
                <a:gridCol w="1677555"/>
                <a:gridCol w="1677555"/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38 305,0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39 798,0</a:t>
                      </a:r>
                    </a:p>
                  </a:txBody>
                  <a:tcPr marL="7620" marR="7620" marT="7620" marB="0" anchor="ctr"/>
                </a:tc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106 742,3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47 270,0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53 701,0</a:t>
                      </a:r>
                    </a:p>
                  </a:txBody>
                  <a:tcPr marL="7620" marR="7620" marT="7620" marB="0" anchor="ctr"/>
                </a:tc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991,4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2019 год и плановый период 2020-2021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15821"/>
              </p:ext>
            </p:extLst>
          </p:nvPr>
        </p:nvGraphicFramePr>
        <p:xfrm>
          <a:off x="457200" y="1058556"/>
          <a:ext cx="8229601" cy="57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/>
                <a:gridCol w="1299918"/>
                <a:gridCol w="1299918"/>
                <a:gridCol w="1299918"/>
              </a:tblGrid>
              <a:tr h="72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34 636,1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619,9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полученные из областного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9639,0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7 571,9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получение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19 278,1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7 571,9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полученные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получение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-25 000,0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b="1" dirty="0" smtClean="0">
                <a:solidFill>
                  <a:srgbClr val="CC0066"/>
                </a:solidFill>
              </a:rPr>
              <a:t>НАЛОГОВЫЕ </a:t>
            </a:r>
            <a:r>
              <a:rPr lang="ru-RU" b="1" dirty="0">
                <a:solidFill>
                  <a:srgbClr val="CC0066"/>
                </a:solidFill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 БЕЗВОЗМЕЗДНЫЕ </a:t>
            </a:r>
            <a:r>
              <a:rPr lang="ru-RU" b="1" dirty="0">
                <a:solidFill>
                  <a:srgbClr val="CC0066"/>
                </a:solidFill>
              </a:rPr>
              <a:t>ПОСТУПЛЕНИЯ </a:t>
            </a:r>
            <a:endParaRPr lang="ru-RU" b="1" dirty="0" smtClean="0">
              <a:solidFill>
                <a:srgbClr val="CC0066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(в </a:t>
            </a:r>
            <a:r>
              <a:rPr lang="ru-RU" b="1" dirty="0">
                <a:solidFill>
                  <a:srgbClr val="CC0066"/>
                </a:solidFill>
              </a:rPr>
              <a:t>виде ДОТАЦИЙ, СУБСИДИЙ, СУБВЕНЦИЙ и ИНЫХ МЕЖБЮДЖТНЫХ </a:t>
            </a:r>
            <a:r>
              <a:rPr lang="ru-RU" b="1" dirty="0" smtClean="0">
                <a:solidFill>
                  <a:srgbClr val="CC0066"/>
                </a:solidFill>
              </a:rPr>
              <a:t>ТРАНСФЕРТОВ)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БЮДЖЕТНЫЕ ИНВЕСТИЦИИ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00034" y="1428736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2019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98 398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г.Лиски </a:t>
            </a:r>
            <a:r>
              <a:rPr lang="ru-RU" b="1" smtClean="0"/>
              <a:t>–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53 998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г.Лиски)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с-за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"Вторая пятилетка")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2019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4" y="857232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Налоговые доходы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727 269,8</a:t>
            </a:r>
            <a:endParaRPr lang="ru-RU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тыс.руб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42844" y="2500306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Неналоговые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132 140,6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Безвозмездные 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 </a:t>
            </a:r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130 707,0</a:t>
            </a:r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200" b="1" dirty="0"/>
              <a:t>Доходы бюджета </a:t>
            </a:r>
            <a:r>
              <a:rPr lang="ru-RU" sz="2200" b="1" dirty="0" smtClean="0"/>
              <a:t>1 </a:t>
            </a:r>
            <a:r>
              <a:rPr lang="ru-RU" sz="2200" b="1" dirty="0" smtClean="0"/>
              <a:t>990 117,4 тыс</a:t>
            </a:r>
            <a:r>
              <a:rPr lang="ru-RU" sz="2200" b="1" dirty="0" smtClean="0"/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119 860,5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9322" y="114298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293,4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29322" y="171448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207 235,9 тыс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.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29322" y="457200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73 127,9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29322" y="228599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66 812,5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285749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279 414,9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9322" y="3429000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38 456,1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29322" y="400050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29322" y="514351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21 066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9322" y="571501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912,2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141 301,4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Расходы бюджета </a:t>
            </a:r>
            <a:r>
              <a:rPr lang="ru-RU" sz="2200" b="1" dirty="0" smtClean="0"/>
              <a:t>1 </a:t>
            </a:r>
            <a:r>
              <a:rPr lang="ru-RU" sz="2200" b="1" dirty="0" smtClean="0"/>
              <a:t>955 481,3  </a:t>
            </a:r>
            <a:r>
              <a:rPr lang="ru-RU" sz="2200" b="1" dirty="0" smtClean="0"/>
              <a:t>тыс. руб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3367</TotalTime>
  <Words>2261</Words>
  <Application>Microsoft Office PowerPoint</Application>
  <PresentationFormat>Экран (4:3)</PresentationFormat>
  <Paragraphs>501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2019 год</vt:lpstr>
      <vt:lpstr>Доходы бюджета района</vt:lpstr>
      <vt:lpstr>Доходы на 2019 год</vt:lpstr>
      <vt:lpstr>Налоговые доходы Лискинского муниципального района на 2019 год – 727 269,8 тыс. рублей</vt:lpstr>
      <vt:lpstr>Неналоговые доходы Лискинского муниципального района на 2019 год – 132 140,6 тыс. рублей</vt:lpstr>
      <vt:lpstr>Безвозмездные поступления в бюджет Лискинского муниципального района на 2019 год – 1 130 707,0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2019 год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«Программная» структура расходов Лискинского муниципального района  на 2019-2021 года</vt:lpstr>
      <vt:lpstr>Публичные нормативные обязательства Лискинского муниципального района на 2019 - 2021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2019 - 2021 года</vt:lpstr>
      <vt:lpstr>Межбюджетные трансферты из бюджета муниципального района бюджетам поселений на период 2019 - 2021 годы</vt:lpstr>
      <vt:lpstr>Источники финансирования дефицита бюджета</vt:lpstr>
      <vt:lpstr>Источники внутреннего финансирования дефицита  районного бюджета на 2019 год и плановый период 2020-2021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Лескина Юлия Александровна</cp:lastModifiedBy>
  <cp:revision>297</cp:revision>
  <cp:lastPrinted>2020-01-17T06:55:18Z</cp:lastPrinted>
  <dcterms:created xsi:type="dcterms:W3CDTF">2015-04-13T12:32:27Z</dcterms:created>
  <dcterms:modified xsi:type="dcterms:W3CDTF">2020-01-17T07:31:15Z</dcterms:modified>
</cp:coreProperties>
</file>