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81" r:id="rId7"/>
    <p:sldId id="282" r:id="rId8"/>
    <p:sldId id="283" r:id="rId9"/>
    <p:sldId id="261" r:id="rId10"/>
    <p:sldId id="263" r:id="rId11"/>
    <p:sldId id="262" r:id="rId12"/>
    <p:sldId id="276" r:id="rId13"/>
    <p:sldId id="277" r:id="rId14"/>
    <p:sldId id="278" r:id="rId15"/>
    <p:sldId id="264" r:id="rId16"/>
    <p:sldId id="265" r:id="rId17"/>
    <p:sldId id="266" r:id="rId18"/>
    <p:sldId id="267" r:id="rId19"/>
    <p:sldId id="270" r:id="rId20"/>
    <p:sldId id="288" r:id="rId21"/>
    <p:sldId id="289" r:id="rId22"/>
    <p:sldId id="292" r:id="rId23"/>
    <p:sldId id="272" r:id="rId24"/>
    <p:sldId id="284" r:id="rId25"/>
    <p:sldId id="273" r:id="rId26"/>
    <p:sldId id="274" r:id="rId27"/>
    <p:sldId id="287" r:id="rId28"/>
    <p:sldId id="275" r:id="rId29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362EA2"/>
    <a:srgbClr val="0000FF"/>
    <a:srgbClr val="FF33CC"/>
    <a:srgbClr val="CC0099"/>
    <a:srgbClr val="FF0066"/>
    <a:srgbClr val="660033"/>
    <a:srgbClr val="CC0066"/>
    <a:srgbClr val="990099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1814" y="-3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303643148522084E-2"/>
          <c:y val="0"/>
          <c:w val="0.68593470074718565"/>
          <c:h val="0.943775133024200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Доходы</c:v>
                </c:pt>
              </c:strCache>
            </c:strRef>
          </c:tx>
          <c:explosion val="25"/>
          <c:dPt>
            <c:idx val="0"/>
            <c:bubble3D val="0"/>
            <c:explosion val="27"/>
          </c:dPt>
          <c:dLbls>
            <c:dLbl>
              <c:idx val="0"/>
              <c:layout>
                <c:manualLayout>
                  <c:x val="-0.1622869672375519"/>
                  <c:y val="3.1474205142725746E-2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en-US" dirty="0" smtClean="0"/>
                      <a:t>42</a:t>
                    </a:r>
                    <a:r>
                      <a:rPr lang="ru-RU" dirty="0" smtClean="0"/>
                      <a:t>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6.1206901579813663E-2"/>
                  <c:y val="-0.23477676093466168"/>
                </c:manualLayout>
              </c:layout>
              <c:tx>
                <c:rich>
                  <a:bodyPr/>
                  <a:lstStyle/>
                  <a:p>
                    <a:pPr>
                      <a:defRPr sz="2800"/>
                    </a:pPr>
                    <a:r>
                      <a:rPr lang="ru-RU" dirty="0" smtClean="0"/>
                      <a:t>6,8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6214185233652789"/>
                  <c:y val="-7.5708714535262914E-2"/>
                </c:manualLayout>
              </c:layout>
              <c:tx>
                <c:rich>
                  <a:bodyPr/>
                  <a:lstStyle/>
                  <a:p>
                    <a:r>
                      <a:rPr lang="ru-RU" sz="2800" dirty="0" smtClean="0"/>
                      <a:t>51,1%</a:t>
                    </a:r>
                    <a:endParaRPr lang="en-US" sz="2800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Налоговые доходы</c:v>
                </c:pt>
                <c:pt idx="1">
                  <c:v>Неналоговые доходы</c:v>
                </c:pt>
                <c:pt idx="2">
                  <c:v>Безвозмездные поступления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0.42099999999999999</c:v>
                </c:pt>
                <c:pt idx="1">
                  <c:v>6.8000000000000005E-2</c:v>
                </c:pt>
                <c:pt idx="2">
                  <c:v>0.51100000000000001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4229005328410527"/>
          <c:y val="0.5902104856438849"/>
          <c:w val="0.32439664836401855"/>
          <c:h val="0.40978945718171766"/>
        </c:manualLayout>
      </c:layout>
      <c:overlay val="0"/>
      <c:txPr>
        <a:bodyPr/>
        <a:lstStyle/>
        <a:p>
          <a:pPr>
            <a:defRPr sz="2000"/>
          </a:pPr>
          <a:endParaRPr lang="ru-RU"/>
        </a:p>
      </c:txPr>
    </c:legend>
    <c:plotVisOnly val="1"/>
    <c:dispBlanksAs val="gap"/>
    <c:showDLblsOverMax val="0"/>
  </c:chart>
  <c:spPr>
    <a:gradFill rotWithShape="1">
      <a:gsLst>
        <a:gs pos="0">
          <a:schemeClr val="accent6">
            <a:tint val="15000"/>
            <a:satMod val="250000"/>
          </a:schemeClr>
        </a:gs>
        <a:gs pos="49000">
          <a:schemeClr val="accent6">
            <a:tint val="50000"/>
            <a:satMod val="200000"/>
          </a:schemeClr>
        </a:gs>
        <a:gs pos="49100">
          <a:schemeClr val="accent6">
            <a:tint val="64000"/>
            <a:satMod val="160000"/>
          </a:schemeClr>
        </a:gs>
        <a:gs pos="92000">
          <a:schemeClr val="accent6">
            <a:tint val="50000"/>
            <a:satMod val="200000"/>
          </a:schemeClr>
        </a:gs>
        <a:gs pos="100000">
          <a:schemeClr val="accent6">
            <a:tint val="43000"/>
            <a:satMod val="190000"/>
          </a:schemeClr>
        </a:gs>
      </a:gsLst>
      <a:lin ang="5400000" scaled="1"/>
    </a:gradFill>
    <a:ln w="11430" cap="flat" cmpd="sng" algn="ctr">
      <a:solidFill>
        <a:schemeClr val="accent6"/>
      </a:solidFill>
      <a:prstDash val="solid"/>
    </a:ln>
    <a:effectLst>
      <a:outerShdw blurRad="50800" dist="25000" dir="5400000" rotWithShape="0">
        <a:schemeClr val="accent6">
          <a:shade val="30000"/>
          <a:satMod val="150000"/>
          <a:alpha val="38000"/>
        </a:schemeClr>
      </a:outerShdw>
    </a:effectLst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30948194838281606"/>
          <c:w val="0.99203621788590557"/>
          <c:h val="0.656843296684844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доходы Лискинского муниципального района на 2015 год - 544165 тыс. рублей</c:v>
                </c:pt>
              </c:strCache>
            </c:strRef>
          </c:tx>
          <c:explosion val="24"/>
          <c:dPt>
            <c:idx val="0"/>
            <c:bubble3D val="0"/>
            <c:explosion val="4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r>
                      <a:rPr lang="ru-RU" smtClean="0"/>
                      <a:t>0,6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8</a:t>
                    </a:r>
                    <a:r>
                      <a:rPr lang="ru-RU" smtClean="0"/>
                      <a:t>,6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,2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mtClean="0"/>
                      <a:t>7,8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 smtClean="0"/>
                      <a:t>1,8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налог на доходы физических лиц</c:v>
                </c:pt>
                <c:pt idx="1">
                  <c:v>единый налог на вмененный доход</c:v>
                </c:pt>
                <c:pt idx="2">
                  <c:v>госпошлина</c:v>
                </c:pt>
                <c:pt idx="3">
                  <c:v>акцизы</c:v>
                </c:pt>
                <c:pt idx="4">
                  <c:v>остальные налоговые доходы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561373</c:v>
                </c:pt>
                <c:pt idx="1">
                  <c:v>59700</c:v>
                </c:pt>
                <c:pt idx="2">
                  <c:v>8100</c:v>
                </c:pt>
                <c:pt idx="3">
                  <c:v>54600</c:v>
                </c:pt>
                <c:pt idx="4">
                  <c:v>12553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13633229445971198"/>
          <c:y val="1.4611837122120058E-2"/>
          <c:w val="0.79041740683778139"/>
          <c:h val="0.25634953355257478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3">
        <a:lumMod val="40000"/>
        <a:lumOff val="60000"/>
      </a:schemeClr>
    </a:solidFill>
    <a:ln>
      <a:solidFill>
        <a:schemeClr val="accent3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2870577750403862E-2"/>
          <c:y val="0.43972261414918024"/>
          <c:w val="0.96712942224960186"/>
          <c:h val="0.4966245277541189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9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</a:t>
                    </a:r>
                    <a:r>
                      <a:rPr lang="ru-RU" smtClean="0"/>
                      <a:t>8,5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35</a:t>
                    </a:r>
                    <a:r>
                      <a:rPr lang="ru-RU" dirty="0" smtClean="0"/>
                      <a:t>,2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6.5752004068796249E-2"/>
                  <c:y val="2.0862615997702002E-2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9</a:t>
                    </a:r>
                    <a:r>
                      <a:rPr lang="ru-RU" smtClean="0"/>
                      <a:t>,3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6.9468396838284013E-2"/>
                  <c:y val="7.950739543476151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7</a:t>
                    </a:r>
                    <a:r>
                      <a:rPr lang="ru-RU" dirty="0" smtClean="0"/>
                      <a:t>,0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доходы от использования имущества, находящегося в государственной и муниципальной собственности</c:v>
                </c:pt>
                <c:pt idx="1">
                  <c:v>доходы от оказания платных услуг и компенсации затрат государства</c:v>
                </c:pt>
                <c:pt idx="2">
                  <c:v>доходы от продажи материальных и нематериальных активов</c:v>
                </c:pt>
                <c:pt idx="3">
                  <c:v>остальные неналоговые доходы</c:v>
                </c:pt>
              </c:strCache>
            </c:strRef>
          </c:cat>
          <c:val>
            <c:numRef>
              <c:f>Лист1!$B$2:$B$5</c:f>
              <c:numCache>
                <c:formatCode>#,##0</c:formatCode>
                <c:ptCount val="4"/>
                <c:pt idx="0">
                  <c:v>54294</c:v>
                </c:pt>
                <c:pt idx="1">
                  <c:v>39562</c:v>
                </c:pt>
                <c:pt idx="2">
                  <c:v>10400</c:v>
                </c:pt>
                <c:pt idx="3">
                  <c:v>7800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6.2951650780494542E-2"/>
          <c:y val="5.4974433406689074E-2"/>
          <c:w val="0.92034732716094458"/>
          <c:h val="0.38801579936232927"/>
        </c:manualLayout>
      </c:layout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5">
        <a:lumMod val="40000"/>
        <a:lumOff val="60000"/>
      </a:schemeClr>
    </a:solidFill>
    <a:ln>
      <a:solidFill>
        <a:schemeClr val="accent5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3250044327482103E-2"/>
          <c:y val="0.19627318284895484"/>
          <c:w val="0.94897230232276009"/>
          <c:h val="0.777965338878299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explosion val="18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98</a:t>
                    </a:r>
                    <a:r>
                      <a:rPr lang="ru-RU" smtClean="0"/>
                      <a:t>,2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7521102214507685E-2"/>
                  <c:y val="6.6525582259505375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1,8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 от других бюджетов</c:v>
                </c:pt>
                <c:pt idx="1">
                  <c:v>прочие безвозмездные поступления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831349.1</c:v>
                </c:pt>
                <c:pt idx="1">
                  <c:v>15500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gradFill rotWithShape="1">
          <a:gsLst>
            <a:gs pos="0">
              <a:schemeClr val="accent3">
                <a:tint val="98000"/>
                <a:shade val="25000"/>
                <a:satMod val="250000"/>
              </a:schemeClr>
            </a:gs>
            <a:gs pos="68000">
              <a:schemeClr val="accent3">
                <a:tint val="86000"/>
                <a:satMod val="115000"/>
              </a:schemeClr>
            </a:gs>
            <a:gs pos="100000">
              <a:schemeClr val="accent3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3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3">
              <a:shade val="9000"/>
              <a:satMod val="105000"/>
              <a:alpha val="48000"/>
            </a:schemeClr>
          </a:outerShdw>
        </a:effectLst>
      </c:spPr>
    </c:plotArea>
    <c:legend>
      <c:legendPos val="t"/>
      <c:layout/>
      <c:overlay val="0"/>
      <c:txPr>
        <a:bodyPr/>
        <a:lstStyle/>
        <a:p>
          <a:pPr>
            <a:defRPr sz="2000">
              <a:latin typeface="Bookman Old Style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accent2">
        <a:lumMod val="20000"/>
        <a:lumOff val="80000"/>
      </a:schemeClr>
    </a:solidFill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49559131671041118"/>
          <c:y val="2.3818299022503712E-2"/>
          <c:w val="0.50440868328958965"/>
          <c:h val="0.9526207851477315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sz="2000" dirty="0"/>
                      <a:t>
</a:t>
                    </a:r>
                    <a:r>
                      <a:rPr lang="ru-RU" sz="2000" dirty="0" smtClean="0"/>
                      <a:t>3,1%</a:t>
                    </a:r>
                    <a:endParaRPr lang="ru-RU" sz="2000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Лист1!$A$2:$A$12</c:f>
              <c:strCache>
                <c:ptCount val="11"/>
                <c:pt idx="0">
                  <c:v>МЕЖБЮДЖЕТНЫЕ ТРАНСФЕРТЫ ОБЩЕГО ХАРАКТЕРА БЮДЖЕТАМ СУБЪЕКТОВ РОССИЙСКОЙ ФЕДЕРАЦИИ И МУНИЦИПАЛЬНЫХ ОБРАЗОВАНИЙ</c:v>
                </c:pt>
                <c:pt idx="1">
                  <c:v>ОБСЛУЖИВАНИЕ ГОСУДАРСТВЕННОГО И МУНИЦИПАЛЬНОГО ДОЛГА</c:v>
                </c:pt>
                <c:pt idx="2">
                  <c:v>ФИЗИЧЕСКАЯ КУЛЬТУРА И СПОРТ</c:v>
                </c:pt>
                <c:pt idx="3">
                  <c:v>СОЦИАЛЬНАЯ ПОЛИТИКА</c:v>
                </c:pt>
                <c:pt idx="4">
                  <c:v>ЗДРАВООХРАНЕНИЕ</c:v>
                </c:pt>
                <c:pt idx="5">
                  <c:v>КУЛЬТУРА, КИНЕМАТОГРАФИЯ</c:v>
                </c:pt>
                <c:pt idx="6">
                  <c:v>ОБРАЗОВАНИЕ</c:v>
                </c:pt>
                <c:pt idx="7">
                  <c:v>ЖИЛИЩНО-КОММУНАЛЬНОЕ ХОЗЯЙСТВО</c:v>
                </c:pt>
                <c:pt idx="8">
                  <c:v>НАЦИОНАЛЬНАЯ ЭКОНОМИКА</c:v>
                </c:pt>
                <c:pt idx="9">
                  <c:v>НАЦИОНАЛЬНАЯ БЕЗОПАСНОСТЬ И ПРАВООХРАНИТЕЛЬНАЯ ДЕЯТЕЛЬНОСТЬ</c:v>
                </c:pt>
                <c:pt idx="10">
                  <c:v>ОБЩЕГОСУДАРСТВЕННЫЕ ВОПРОСЫ</c:v>
                </c:pt>
              </c:strCache>
            </c:strRef>
          </c:cat>
          <c:val>
            <c:numRef>
              <c:f>Лист1!$B$2:$B$12</c:f>
              <c:numCache>
                <c:formatCode>0.0%</c:formatCode>
                <c:ptCount val="11"/>
                <c:pt idx="0">
                  <c:v>6.6661894368376079E-2</c:v>
                </c:pt>
                <c:pt idx="1">
                  <c:v>4.7683246866718947E-3</c:v>
                </c:pt>
                <c:pt idx="2">
                  <c:v>1.152593482856472E-2</c:v>
                </c:pt>
                <c:pt idx="3">
                  <c:v>3.3511011045168487E-2</c:v>
                </c:pt>
                <c:pt idx="4">
                  <c:v>1.7881217575019603E-4</c:v>
                </c:pt>
                <c:pt idx="5">
                  <c:v>2.3160885480278476E-2</c:v>
                </c:pt>
                <c:pt idx="6">
                  <c:v>0.72907750023677709</c:v>
                </c:pt>
                <c:pt idx="7">
                  <c:v>0</c:v>
                </c:pt>
                <c:pt idx="8">
                  <c:v>4.3216220696186129E-2</c:v>
                </c:pt>
                <c:pt idx="9">
                  <c:v>4.3450166626125969E-3</c:v>
                </c:pt>
                <c:pt idx="10">
                  <c:v>8.4754467935132416E-2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120558720"/>
        <c:axId val="113899776"/>
      </c:barChart>
      <c:valAx>
        <c:axId val="113899776"/>
        <c:scaling>
          <c:orientation val="minMax"/>
        </c:scaling>
        <c:delete val="1"/>
        <c:axPos val="b"/>
        <c:numFmt formatCode="0.0%" sourceLinked="1"/>
        <c:majorTickMark val="none"/>
        <c:minorTickMark val="none"/>
        <c:tickLblPos val="none"/>
        <c:crossAx val="120558720"/>
        <c:crosses val="autoZero"/>
        <c:crossBetween val="between"/>
      </c:valAx>
      <c:catAx>
        <c:axId val="120558720"/>
        <c:scaling>
          <c:orientation val="minMax"/>
        </c:scaling>
        <c:delete val="0"/>
        <c:axPos val="l"/>
        <c:numFmt formatCode="0.0%" sourceLinked="1"/>
        <c:majorTickMark val="none"/>
        <c:minorTickMark val="none"/>
        <c:tickLblPos val="nextTo"/>
        <c:txPr>
          <a:bodyPr/>
          <a:lstStyle/>
          <a:p>
            <a:pPr>
              <a:defRPr>
                <a:solidFill>
                  <a:srgbClr val="CC0066"/>
                </a:solidFill>
              </a:defRPr>
            </a:pPr>
            <a:endParaRPr lang="ru-RU"/>
          </a:p>
        </c:txPr>
        <c:crossAx val="113899776"/>
        <c:crosses val="autoZero"/>
        <c:auto val="1"/>
        <c:lblAlgn val="ctr"/>
        <c:lblOffset val="100"/>
        <c:noMultiLvlLbl val="0"/>
      </c:catAx>
    </c:plotArea>
    <c:plotVisOnly val="1"/>
    <c:dispBlanksAs val="gap"/>
    <c:showDLblsOverMax val="0"/>
  </c:chart>
  <c:spPr>
    <a:gradFill rotWithShape="1">
      <a:gsLst>
        <a:gs pos="0">
          <a:schemeClr val="accent3">
            <a:tint val="70000"/>
            <a:satMod val="130000"/>
          </a:schemeClr>
        </a:gs>
        <a:gs pos="43000">
          <a:schemeClr val="accent3">
            <a:tint val="44000"/>
            <a:satMod val="165000"/>
          </a:schemeClr>
        </a:gs>
        <a:gs pos="93000">
          <a:schemeClr val="accent3">
            <a:tint val="15000"/>
            <a:satMod val="165000"/>
          </a:schemeClr>
        </a:gs>
        <a:gs pos="100000">
          <a:schemeClr val="accent3">
            <a:tint val="5000"/>
            <a:satMod val="250000"/>
          </a:schemeClr>
        </a:gs>
      </a:gsLst>
      <a:path path="circle">
        <a:fillToRect l="50000" t="130000" r="50000" b="-30000"/>
      </a:path>
    </a:gradFill>
    <a:ln w="9525" cap="flat" cmpd="sng" algn="ctr">
      <a:solidFill>
        <a:schemeClr val="accent3">
          <a:shade val="50000"/>
          <a:satMod val="103000"/>
        </a:schemeClr>
      </a:solidFill>
      <a:prstDash val="solid"/>
    </a:ln>
    <a:effectLst>
      <a:outerShdw blurRad="57150" dist="38100" dir="5400000" algn="ctr" rotWithShape="0">
        <a:schemeClr val="accent3">
          <a:shade val="9000"/>
          <a:satMod val="105000"/>
          <a:alpha val="48000"/>
        </a:schemeClr>
      </a:outerShdw>
    </a:effectLst>
  </c:spPr>
  <c:txPr>
    <a:bodyPr/>
    <a:lstStyle/>
    <a:p>
      <a:pPr>
        <a:defRPr sz="1200" b="1">
          <a:solidFill>
            <a:srgbClr val="CC0066"/>
          </a:solidFill>
          <a:latin typeface="Times New Roman" pitchFamily="18" charset="0"/>
          <a:ea typeface="+mn-ea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9353D9-8433-4D8E-86FC-392ADCE1CDAF}" type="datetimeFigureOut">
              <a:rPr lang="ru-RU" smtClean="0"/>
              <a:pPr/>
              <a:t>22.03.2019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E0CB5-0E97-4184-96D3-F7A9C4CD803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6344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572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E0CB5-0E97-4184-96D3-F7A9C4CD803D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22.03.2019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22.03.2019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22.03.2019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22.03.2019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22.03.2019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6CF3B-B9F0-4116-BC09-D600605E07AC}" type="datetimeFigureOut">
              <a:rPr lang="ru-RU" smtClean="0"/>
              <a:pPr/>
              <a:t>22.03.2019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CD6CF3B-B9F0-4116-BC09-D600605E07AC}" type="datetimeFigureOut">
              <a:rPr lang="ru-RU" smtClean="0"/>
              <a:pPr/>
              <a:t>22.03.2019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8A4E42-7273-4E21-BD63-233CF96D4BE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9" r:id="rId1"/>
    <p:sldLayoutId id="2147484070" r:id="rId2"/>
    <p:sldLayoutId id="2147484071" r:id="rId3"/>
    <p:sldLayoutId id="214748407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33400"/>
            <a:ext cx="9001156" cy="2895600"/>
          </a:xfrm>
        </p:spPr>
        <p:txBody>
          <a:bodyPr/>
          <a:lstStyle/>
          <a:p>
            <a:r>
              <a:rPr lang="ru-RU" sz="6000" dirty="0" smtClean="0">
                <a:solidFill>
                  <a:srgbClr val="FFFF00"/>
                </a:solidFill>
                <a:latin typeface="Bookman Old Style" pitchFamily="18" charset="0"/>
              </a:rPr>
              <a:t>БЮДЖЕТ ДЛЯ ГРАЖДАН</a:t>
            </a:r>
            <a:endParaRPr lang="ru-RU" sz="6000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000504"/>
            <a:ext cx="7686546" cy="2000264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Уточненный бюджет  Лискинского муниципального района Воронежской области на 2019 год и плановый период 2020-2021 годов</a:t>
            </a:r>
          </a:p>
          <a:p>
            <a:pPr algn="ctr"/>
            <a:endParaRPr lang="ru-RU" b="1" dirty="0">
              <a:solidFill>
                <a:srgbClr val="000099"/>
              </a:solidFill>
              <a:latin typeface="Bookman Old Style" pitchFamily="18" charset="0"/>
            </a:endParaRPr>
          </a:p>
          <a:p>
            <a:pPr algn="ctr"/>
            <a:r>
              <a:rPr lang="ru-RU" b="1" dirty="0" smtClean="0">
                <a:solidFill>
                  <a:srgbClr val="000099"/>
                </a:solidFill>
                <a:latin typeface="Bookman Old Style" pitchFamily="18" charset="0"/>
              </a:rPr>
              <a:t>Принят Решением Совета народных депутатов Лискинского муниципального района № 219 от 28.02.2019</a:t>
            </a:r>
          </a:p>
          <a:p>
            <a:pPr algn="ctr"/>
            <a:endParaRPr lang="ru-RU" b="1" dirty="0" smtClean="0">
              <a:solidFill>
                <a:srgbClr val="000099"/>
              </a:solidFill>
              <a:latin typeface="Bookman Old Style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256_7dfd11db55d9c1694cc84a8bea8aae5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500330" cy="165951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0" y="1285860"/>
            <a:ext cx="9144000" cy="5214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8501122" cy="8229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  <a:latin typeface="Bookman Old Style" pitchFamily="18" charset="0"/>
              </a:rPr>
              <a:t>Доходы бюджета района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idx="1"/>
          </p:nvPr>
        </p:nvSpPr>
        <p:spPr bwMode="auto">
          <a:xfrm>
            <a:off x="2786050" y="1643050"/>
            <a:ext cx="3786214" cy="100013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FFFF00"/>
            </a:solidFill>
            <a:round/>
            <a:headEnd/>
            <a:tailEnd/>
          </a:ln>
          <a:effectLst/>
        </p:spPr>
        <p:txBody>
          <a:bodyPr lIns="126000" rIns="126000" anchor="ctr">
            <a:normAutofit/>
          </a:bodyPr>
          <a:lstStyle/>
          <a:p>
            <a:pPr algn="ctr">
              <a:buNone/>
            </a:pPr>
            <a:r>
              <a:rPr lang="ru-RU" sz="3200" b="1" dirty="0">
                <a:solidFill>
                  <a:srgbClr val="660033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143240" y="3500438"/>
            <a:ext cx="2728913" cy="23034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/>
            <a:r>
              <a:rPr lang="ru-RU" sz="1600" b="1" dirty="0">
                <a:solidFill>
                  <a:srgbClr val="FFFF00"/>
                </a:solidFill>
              </a:rPr>
              <a:t>Неналоговые доходы – поступления от уплаты пошлин и сборов, установленных законодательством РФ и штрафов за нарушение законодательства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500438"/>
            <a:ext cx="2703512" cy="2308225"/>
          </a:xfrm>
          <a:prstGeom prst="rect">
            <a:avLst/>
          </a:prstGeom>
          <a:gradFill>
            <a:gsLst>
              <a:gs pos="0">
                <a:srgbClr val="92D050"/>
              </a:gs>
              <a:gs pos="68000">
                <a:schemeClr val="accent1">
                  <a:tint val="86000"/>
                  <a:satMod val="115000"/>
                </a:schemeClr>
              </a:gs>
              <a:gs pos="100000">
                <a:schemeClr val="accent1">
                  <a:tint val="50000"/>
                  <a:satMod val="150000"/>
                </a:schemeClr>
              </a:gs>
            </a:gsLst>
          </a:gradFill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4">
                    <a:lumMod val="50000"/>
                  </a:schemeClr>
                </a:solidFill>
              </a:rPr>
              <a:t>Налоговые доходы – поступления в бюджет от уплаты налогов, установленных Налоговым кодексом РФ</a:t>
            </a: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6000760" y="3500438"/>
            <a:ext cx="2887662" cy="23161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Безвозмездные поступления - это финансовая помощь из бюджетов других уровней</a:t>
            </a: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rot="7897213">
            <a:off x="1130910" y="2382880"/>
            <a:ext cx="1611312" cy="882650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 rot="2313247">
            <a:off x="6603093" y="2454914"/>
            <a:ext cx="1701800" cy="694126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33FF"/>
          </a:solidFill>
          <a:ln w="19050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AutoShape 12"/>
          <p:cNvSpPr>
            <a:spLocks noChangeArrowheads="1"/>
          </p:cNvSpPr>
          <p:nvPr/>
        </p:nvSpPr>
        <p:spPr bwMode="auto">
          <a:xfrm>
            <a:off x="4286248" y="2786058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CC0066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Доходы на 2019 год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5387815"/>
              </p:ext>
            </p:extLst>
          </p:nvPr>
        </p:nvGraphicFramePr>
        <p:xfrm>
          <a:off x="357188" y="1500174"/>
          <a:ext cx="8572530" cy="49561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358246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Налоговые доходы Лискинского муниципального района на 2019 год – 696 326,0 тыс. 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218160"/>
              </p:ext>
            </p:extLst>
          </p:nvPr>
        </p:nvGraphicFramePr>
        <p:xfrm>
          <a:off x="357158" y="1643050"/>
          <a:ext cx="8572560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58204" cy="114298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Неналоговые доходы Лискинского муниципального района на 2019 год – 112 056,0тыс.рублей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259620"/>
              </p:ext>
            </p:extLst>
          </p:nvPr>
        </p:nvGraphicFramePr>
        <p:xfrm>
          <a:off x="214282" y="1357298"/>
          <a:ext cx="857256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32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 в бюджет Лискинского муниципального района на 2019 год – 846 849,1 тыс. рублей</a:t>
            </a:r>
            <a:endParaRPr lang="ru-RU" sz="2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7316986"/>
              </p:ext>
            </p:extLst>
          </p:nvPr>
        </p:nvGraphicFramePr>
        <p:xfrm>
          <a:off x="214282" y="1714488"/>
          <a:ext cx="8572560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429684" cy="12144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Структура доходов бюджета Лискинского муниципального района 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6607559"/>
              </p:ext>
            </p:extLst>
          </p:nvPr>
        </p:nvGraphicFramePr>
        <p:xfrm>
          <a:off x="214282" y="1714487"/>
          <a:ext cx="8644000" cy="486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576"/>
                <a:gridCol w="1908808"/>
                <a:gridCol w="1908808"/>
                <a:gridCol w="1908808"/>
              </a:tblGrid>
              <a:tr h="617842">
                <a:tc>
                  <a:txBody>
                    <a:bodyPr/>
                    <a:lstStyle/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2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всего </a:t>
                      </a:r>
                    </a:p>
                    <a:p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 рублей)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1 655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231,1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708 098,1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1 790</a:t>
                      </a:r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057,4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13249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696 326,0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732 950,0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772 112,0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112 056,0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174,0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113 570,0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11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660033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  <a:endParaRPr lang="ru-RU" sz="2400" b="1" dirty="0">
                        <a:solidFill>
                          <a:srgbClr val="660033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846 849,1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863 974,1</a:t>
                      </a:r>
                      <a:endParaRPr lang="ru-RU" sz="2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904 375,4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07157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Основные мероприятия </a:t>
            </a:r>
            <a:b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</a:br>
            <a:r>
              <a:rPr lang="ru-RU" sz="2800" b="1" dirty="0" smtClean="0">
                <a:solidFill>
                  <a:srgbClr val="0000FF"/>
                </a:solidFill>
                <a:latin typeface="Bookman Old Style" pitchFamily="18" charset="0"/>
              </a:rPr>
              <a:t>по мобилизации доходов бюджета</a:t>
            </a:r>
            <a:endParaRPr lang="ru-RU" sz="2800" b="1" dirty="0">
              <a:solidFill>
                <a:srgbClr val="0000FF"/>
              </a:solidFill>
            </a:endParaRPr>
          </a:p>
        </p:txBody>
      </p:sp>
      <p:sp>
        <p:nvSpPr>
          <p:cNvPr id="4" name="AutoShape 12"/>
          <p:cNvSpPr>
            <a:spLocks noGrp="1" noChangeArrowheads="1"/>
          </p:cNvSpPr>
          <p:nvPr>
            <p:ph idx="1"/>
          </p:nvPr>
        </p:nvSpPr>
        <p:spPr bwMode="auto">
          <a:xfrm>
            <a:off x="0" y="1285860"/>
            <a:ext cx="3214678" cy="2071702"/>
          </a:xfrm>
          <a:prstGeom prst="wedgeEllipseCallout">
            <a:avLst>
              <a:gd name="adj1" fmla="val 63111"/>
              <a:gd name="adj2" fmla="val 49269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>
            <a:noAutofit/>
          </a:bodyPr>
          <a:lstStyle/>
          <a:p>
            <a:pPr algn="ctr">
              <a:buNone/>
            </a:pP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Работа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с организациями, выплачивающими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заработную плату работникам ниже прожиточного минимума и использующими «конвертные» </a:t>
            </a:r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зарплатные </a:t>
            </a:r>
            <a:r>
              <a:rPr lang="ru-RU" sz="1150" b="1" dirty="0">
                <a:solidFill>
                  <a:srgbClr val="660033"/>
                </a:solidFill>
                <a:latin typeface="Bookman Old Style" pitchFamily="18" charset="0"/>
              </a:rPr>
              <a:t>схемы 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857364"/>
            <a:ext cx="1915776" cy="2155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500034" y="4357694"/>
            <a:ext cx="2865439" cy="1500198"/>
          </a:xfrm>
          <a:prstGeom prst="wedgeEllipseCallout">
            <a:avLst>
              <a:gd name="adj1" fmla="val 59699"/>
              <a:gd name="adj2" fmla="val -87616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/>
            <a:r>
              <a:rPr lang="ru-RU" sz="1200" b="1" dirty="0">
                <a:solidFill>
                  <a:srgbClr val="660033"/>
                </a:solidFill>
                <a:latin typeface="Bookman Old Style" pitchFamily="18" charset="0"/>
              </a:rPr>
              <a:t>Проведение мероприятий, направленных на снижение недоимки по налоговым платежам</a:t>
            </a: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5572132" y="3429000"/>
            <a:ext cx="3357554" cy="3235122"/>
          </a:xfrm>
          <a:prstGeom prst="wedgeEllipseCallout">
            <a:avLst>
              <a:gd name="adj1" fmla="val -58486"/>
              <a:gd name="adj2" fmla="val -103583"/>
            </a:avLst>
          </a:prstGeom>
          <a:solidFill>
            <a:srgbClr val="CCFFCC"/>
          </a:solidFill>
          <a:ln w="952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1150" b="1" dirty="0" smtClean="0">
                <a:solidFill>
                  <a:srgbClr val="660033"/>
                </a:solidFill>
                <a:latin typeface="Bookman Old Style" pitchFamily="18" charset="0"/>
              </a:rPr>
              <a:t>Работа с администраторами доходов бюджета района, направленная на повышение качества администрирования доходных источников, повышение уровня ответственности за выполнение прогнозных показателей, снижение недоимки по администрируемым платежам</a:t>
            </a:r>
            <a:endParaRPr lang="ru-RU" sz="1150" b="1" dirty="0">
              <a:solidFill>
                <a:srgbClr val="660033"/>
              </a:solidFill>
              <a:latin typeface="Bookman Old Style" pitchFamily="18" charset="0"/>
            </a:endParaRPr>
          </a:p>
        </p:txBody>
      </p:sp>
      <p:pic>
        <p:nvPicPr>
          <p:cNvPr id="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292893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450057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78592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5715016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592933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86710" y="3071810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143248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214422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142984"/>
            <a:ext cx="88741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53719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бюджета  района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5598504"/>
          </a:xfrm>
          <a:blipFill>
            <a:blip r:embed="rId2" cstate="print"/>
            <a:stretch>
              <a:fillRect/>
            </a:stretch>
          </a:blip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ru-RU" sz="1800" b="1" u="sng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Расходы бюджета района – денежные средства, направляемые на финансовое обеспечение задач и функций государства и местного самоуправления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Bookman Old Style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357554" y="1714488"/>
            <a:ext cx="2428892" cy="107157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126000" rIns="126000" anchor="ctr"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Классификация расходов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по признакам</a:t>
            </a:r>
          </a:p>
        </p:txBody>
      </p:sp>
      <p:sp>
        <p:nvSpPr>
          <p:cNvPr id="5" name="AutoShape 10"/>
          <p:cNvSpPr>
            <a:spLocks noChangeArrowheads="1"/>
          </p:cNvSpPr>
          <p:nvPr/>
        </p:nvSpPr>
        <p:spPr bwMode="auto">
          <a:xfrm rot="7897213">
            <a:off x="1499955" y="2107366"/>
            <a:ext cx="1611313" cy="1042054"/>
          </a:xfrm>
          <a:prstGeom prst="curvedUpArrow">
            <a:avLst>
              <a:gd name="adj1" fmla="val 33789"/>
              <a:gd name="adj2" fmla="val 72700"/>
              <a:gd name="adj3" fmla="val 74671"/>
            </a:avLst>
          </a:prstGeom>
          <a:solidFill>
            <a:srgbClr val="CCFFCC"/>
          </a:solidFill>
          <a:ln w="1905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>
            <a:off x="4143372" y="3000372"/>
            <a:ext cx="766763" cy="492125"/>
          </a:xfrm>
          <a:prstGeom prst="downArrow">
            <a:avLst>
              <a:gd name="adj1" fmla="val 50000"/>
              <a:gd name="adj2" fmla="val 25000"/>
            </a:avLst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rot="2313247">
            <a:off x="5904997" y="2270814"/>
            <a:ext cx="1834599" cy="792828"/>
          </a:xfrm>
          <a:prstGeom prst="curvedDownArrow">
            <a:avLst>
              <a:gd name="adj1" fmla="val 49229"/>
              <a:gd name="adj2" fmla="val 98704"/>
              <a:gd name="adj3" fmla="val 83417"/>
            </a:avLst>
          </a:prstGeom>
          <a:solidFill>
            <a:srgbClr val="3366FF"/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2844" y="3643314"/>
            <a:ext cx="2801938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3300"/>
                </a:solidFill>
              </a:rPr>
              <a:t>Функциональная</a:t>
            </a:r>
            <a:r>
              <a:rPr lang="ru-RU" sz="1600" dirty="0">
                <a:solidFill>
                  <a:srgbClr val="003300"/>
                </a:solidFill>
              </a:rPr>
              <a:t> классификация отражает направление средств бюджета на выполнение основных функций государства (раздел→ подраздел→ целевые статьи→ виды расходов)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071802" y="3643314"/>
            <a:ext cx="2801937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Ведомственная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</a:rPr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5675" y="3643314"/>
            <a:ext cx="2965481" cy="2613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ctr"/>
            <a:r>
              <a:rPr lang="ru-RU" sz="1600" b="1" dirty="0">
                <a:solidFill>
                  <a:srgbClr val="0000FF"/>
                </a:solidFill>
              </a:rPr>
              <a:t>Экономическая</a:t>
            </a:r>
            <a:r>
              <a:rPr lang="ru-RU" sz="1600" dirty="0">
                <a:solidFill>
                  <a:srgbClr val="0000FF"/>
                </a:solidFill>
              </a:rPr>
              <a:t> классификация показывает деление расходов государства на текущие и капитальные, а также на выплату заработной платы, на материальные затраты, на приобретение товаров и услуг (категория расходов→ группы→ предметные статьи→ подстатьи</a:t>
            </a:r>
            <a:r>
              <a:rPr lang="ru-RU" sz="1600" dirty="0">
                <a:solidFill>
                  <a:srgbClr val="990099"/>
                </a:solidFill>
              </a:rPr>
              <a:t>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42862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Расходы  на 2019 год</a:t>
            </a:r>
            <a:endParaRPr lang="ru-RU" sz="32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3723809"/>
              </p:ext>
            </p:extLst>
          </p:nvPr>
        </p:nvGraphicFramePr>
        <p:xfrm>
          <a:off x="214282" y="928670"/>
          <a:ext cx="8786874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6203372"/>
              </p:ext>
            </p:extLst>
          </p:nvPr>
        </p:nvGraphicFramePr>
        <p:xfrm>
          <a:off x="285720" y="928673"/>
          <a:ext cx="8572559" cy="56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1211"/>
                <a:gridCol w="3547266"/>
                <a:gridCol w="1226764"/>
                <a:gridCol w="1581488"/>
                <a:gridCol w="1625830"/>
              </a:tblGrid>
              <a:tr h="90550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50931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РАСХОДЫ ВСЕГО, в том числе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1 679 751,5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1 677 759,4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1 742 035,7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1.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Програмные расходы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1 677 855,5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1 675 820,</a:t>
                      </a:r>
                      <a:r>
                        <a:rPr lang="ru-RU" sz="16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4</a:t>
                      </a:r>
                      <a:endParaRPr lang="ru-RU" sz="1600" b="1" i="0" u="none" strike="noStrike" dirty="0" smtClean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1 740</a:t>
                      </a:r>
                      <a:r>
                        <a:rPr lang="ru-RU" sz="16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018,7</a:t>
                      </a:r>
                      <a:endParaRPr lang="ru-RU" sz="16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«Обеспечение общественного порядка и противодействие преступности»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1 769,8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1 789,5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1 321,5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2754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«Развитие образования»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1 203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222,6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1 238 300,3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1 286 375,6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83986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«Социальная поддержка граждан»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070,3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138,2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138,2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025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и поддержка малого и среднего предпринимательства»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330,0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   </a:t>
            </a:r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Что такое бюджет?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501122" cy="535785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(от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algn="just">
              <a:buNone/>
            </a:pPr>
            <a:endParaRPr lang="ru-RU" b="1" dirty="0" smtClean="0">
              <a:ln>
                <a:solidFill>
                  <a:srgbClr val="000099"/>
                </a:solidFill>
              </a:ln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u="sng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БЮДЖЕТ</a:t>
            </a:r>
            <a:r>
              <a:rPr lang="ru-RU" b="1" dirty="0" smtClean="0">
                <a:ln>
                  <a:solidFill>
                    <a:srgbClr val="000099"/>
                  </a:solidFill>
                </a:ln>
                <a:solidFill>
                  <a:srgbClr val="0000FF"/>
                </a:solidFill>
              </a:rPr>
              <a:t> – это план доходов и расходов. Каждый житель Лискинского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9924527"/>
              </p:ext>
            </p:extLst>
          </p:nvPr>
        </p:nvGraphicFramePr>
        <p:xfrm>
          <a:off x="285720" y="928673"/>
          <a:ext cx="8572559" cy="5847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"/>
                <a:gridCol w="4786346"/>
                <a:gridCol w="1143008"/>
                <a:gridCol w="1071570"/>
                <a:gridCol w="1214445"/>
              </a:tblGrid>
              <a:tr h="831167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1988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16734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«Защита населения и территории Лискинского муниципального района от чрезвычайных ситуаций, обеспечение пожарной безопасности  и безопасности людей на водных объектах»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5 520,0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5 545,0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5 571,0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 имуществом»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6 832,0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4 486,0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4 575,0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02005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сельского хозяйства, производства пищевых продуктов и инфраструктуры агропродовольственного рынка»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7 810,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7 415,0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7 416,0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транспортной системы»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58 179,0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59 817,0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62 110,0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«Развитие культуры Лискинского муниципального района 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87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306,6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90 936,0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94 698,0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2441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«Энергоэффективность и развитие энергетики»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20,00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2285166"/>
              </p:ext>
            </p:extLst>
          </p:nvPr>
        </p:nvGraphicFramePr>
        <p:xfrm>
          <a:off x="285720" y="928673"/>
          <a:ext cx="8715437" cy="5183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772"/>
                <a:gridCol w="4938748"/>
                <a:gridCol w="1162058"/>
                <a:gridCol w="1089430"/>
                <a:gridCol w="1089429"/>
              </a:tblGrid>
              <a:tr h="81724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1928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«Развитие физической культуры и спорта»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19 337,5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792,4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800,0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15191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1 266,0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966,0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1221362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«Управление муниципальными финансами, создание условий для эффективного и ответственного управления муниципальными финансами, повышение устойчивости бюджета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141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926,2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118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336,0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126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997,0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33317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«Муниципальное управление  и гражданское общество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112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160,8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115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119,3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117 698,6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817248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1.15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«Обеспечение доступным и комфортным жильём и коммунальными услугами населения  Лискинского муниципального района»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1 200,0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429684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«Программная» структура расходов Лискинского муниципального района  на 2019-2021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9984741"/>
              </p:ext>
            </p:extLst>
          </p:nvPr>
        </p:nvGraphicFramePr>
        <p:xfrm>
          <a:off x="214282" y="1142983"/>
          <a:ext cx="8572561" cy="5526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539"/>
                <a:gridCol w="4798786"/>
                <a:gridCol w="1129125"/>
                <a:gridCol w="1058556"/>
                <a:gridCol w="1058555"/>
              </a:tblGrid>
              <a:tr h="91879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Очередной год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2019г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Первый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2020г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Второй год планового периода (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2021г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.)</a:t>
                      </a:r>
                    </a:p>
                  </a:txBody>
                  <a:tcPr marL="9525" marR="9525" marT="9525" marB="0" anchor="ctr"/>
                </a:tc>
              </a:tr>
              <a:tr h="23347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78979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1.16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культуры и туризма»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983,2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918793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 Воронежской области «Развитие сельского хозяйства, производства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пищевых продуктов и инфраструктуры агропродовольственного рынка»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3 691,9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1.18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Государственная программа Воронежской области «Содействие развитию муниципальных образований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и местного самоуправления»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2 256,6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796,5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811,8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70144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2.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Непрограммная </a:t>
                      </a:r>
                      <a:r>
                        <a:rPr lang="ru-RU" sz="14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часть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1 869,0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1 939,0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2 017,0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2.1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Обеспечение деятельности Контрольно-счетной палаты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1 869,0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1 939,0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2 017,0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69163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3.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Условно утвержденные расходы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24 985,1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47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130,1</a:t>
                      </a:r>
                      <a:endParaRPr lang="ru-RU" sz="14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Публичные нормативные обязательства Лискинского муниципального района на 2019 - 2021 года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7371525"/>
              </p:ext>
            </p:extLst>
          </p:nvPr>
        </p:nvGraphicFramePr>
        <p:xfrm>
          <a:off x="457200" y="1214425"/>
          <a:ext cx="8043888" cy="5244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8480"/>
                <a:gridCol w="1345136"/>
                <a:gridCol w="1345136"/>
                <a:gridCol w="1345136"/>
              </a:tblGrid>
              <a:tr h="42942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 обязательства</a:t>
                      </a:r>
                      <a:endParaRPr lang="ru-RU" sz="1600" b="1" i="0" u="none" strike="noStrike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</a:t>
                      </a:r>
                      <a:r>
                        <a:rPr lang="ru-RU" sz="16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</a:p>
                    <a:p>
                      <a:pPr marL="0" marR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7 782,8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7 132,2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7 132,2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МАЛОИМУЩИХ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1 161,0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ВЕТЕРАНОВ ВОЙНЫ И ТРУДА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350,3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360,7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360,7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515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 ПОДДЕРЖКА ПОЧЁТНЫХ ГРАЖДАН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2 350,0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2 350,0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2 350,0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СОЦИАЛЬНАЯ</a:t>
                      </a:r>
                      <a:r>
                        <a:rPr lang="ru-RU" sz="1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ПОДДЕРЖКА  (ЛЬГОТНЫЙ ПРОЕЗД) САДОВОДОВ ОГОРОДНИКОВ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2021,5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222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НА ОБЕСПЕЧЕНИЕ ЖИЛЬЁМ МОЛОДЫХ СЕМЕЙ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1 200,0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1 200,0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1 200,0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047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СОФИНАНСИРОВАНИЕ МЕРОПРИЯТИЙ ПО УЛУЧШЕНИЮ ЖИЛИЩНЫХ УСЛОВИЙ ГРАЖДАН, В ТОМ ЧИСЛЕ МОЛОДЫХ СЕМЕЙ И МОЛОДЫХ СПЕЦИАЛИСТОВ, ПРОЖИВАЮЩИХ И РАБОТАЮЩИХ В СЕЛЬСКОЙ МЕСТНОСТИ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700,0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775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Распределение бюджетных ассигнований в объекты капитального строительства муниципальной собственности Лискинского муниципального района на 2019 - 2021 года</a:t>
            </a:r>
            <a:endParaRPr lang="ru-RU" sz="1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4358443"/>
              </p:ext>
            </p:extLst>
          </p:nvPr>
        </p:nvGraphicFramePr>
        <p:xfrm>
          <a:off x="251520" y="548679"/>
          <a:ext cx="8643998" cy="62474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0523"/>
                <a:gridCol w="354262"/>
                <a:gridCol w="1133639"/>
                <a:gridCol w="1062787"/>
                <a:gridCol w="1062787"/>
              </a:tblGrid>
              <a:tr h="2044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err="1">
                          <a:solidFill>
                            <a:srgbClr val="FFFF00"/>
                          </a:solidFill>
                          <a:latin typeface="Times New Roman"/>
                        </a:rPr>
                        <a:t>Рз</a:t>
                      </a:r>
                      <a:endParaRPr lang="ru-RU" sz="1200" b="1" i="0" u="none" strike="noStrike" dirty="0">
                        <a:solidFill>
                          <a:srgbClr val="FFFF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2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2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2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24322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1" i="0" u="none" strike="noStrike">
                          <a:latin typeface="Times New Roman"/>
                        </a:rPr>
                        <a:t>ВСЕГО, в том числе: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11 815,4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46</a:t>
                      </a:r>
                      <a:r>
                        <a:rPr lang="ru-RU" sz="1400" b="1" i="0" u="none" strike="noStrike" baseline="0" dirty="0" smtClean="0">
                          <a:latin typeface="Times New Roman"/>
                        </a:rPr>
                        <a:t> 600,0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 smtClean="0">
                          <a:latin typeface="Times New Roman"/>
                        </a:rPr>
                        <a:t>0,0</a:t>
                      </a:r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4322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ОБРАЗОВАНИЕ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7 970,3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46</a:t>
                      </a:r>
                      <a:r>
                        <a:rPr lang="ru-RU" sz="12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600,0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67722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образования Лискинского муниципального района 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7 970,3</a:t>
                      </a:r>
                      <a:endParaRPr lang="ru-RU" sz="12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46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 600,0</a:t>
                      </a:r>
                      <a:endParaRPr lang="ru-RU" sz="12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42581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Times New Roman"/>
                        </a:rPr>
                        <a:t>Подпрограмма 6 </a:t>
                      </a:r>
                      <a:r>
                        <a:rPr lang="ru-RU" sz="1200" b="1" i="0" u="none" strike="noStrike" dirty="0" smtClean="0">
                          <a:latin typeface="Times New Roman"/>
                        </a:rPr>
                        <a:t>"</a:t>
                      </a:r>
                      <a:r>
                        <a:rPr lang="ru-RU" sz="1200" b="1" i="0" u="none" strike="noStrike" dirty="0">
                          <a:latin typeface="Times New Roman"/>
                        </a:rPr>
                        <a:t>Строительство и реконструкция учреждений образования"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latin typeface="Times New Roman"/>
                        </a:rPr>
                        <a:t>7</a:t>
                      </a:r>
                      <a:r>
                        <a:rPr lang="ru-RU" sz="1200" b="1" i="0" u="none" strike="noStrike" baseline="0" dirty="0" smtClean="0">
                          <a:latin typeface="Times New Roman"/>
                        </a:rPr>
                        <a:t> 970,3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latin typeface="Times New Roman"/>
                        </a:rPr>
                        <a:t>46</a:t>
                      </a:r>
                      <a:r>
                        <a:rPr lang="ru-RU" sz="1200" b="1" i="0" u="none" strike="noStrike" baseline="0" dirty="0" smtClean="0">
                          <a:latin typeface="Times New Roman"/>
                        </a:rPr>
                        <a:t> 600,0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0559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latin typeface="Times New Roman"/>
                        </a:rPr>
                        <a:t>Строительство пристройки к детскому саду № 5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latin typeface="Times New Roman"/>
                        </a:rPr>
                        <a:t>6</a:t>
                      </a:r>
                      <a:r>
                        <a:rPr lang="ru-RU" sz="1200" b="0" i="0" u="none" strike="noStrike" baseline="0" dirty="0" smtClean="0">
                          <a:latin typeface="Times New Roman"/>
                        </a:rPr>
                        <a:t> 802,1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latin typeface="Times New Roman"/>
                        </a:rPr>
                        <a:t>46 600,0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70739"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u="none" strike="noStrike" dirty="0" smtClean="0">
                          <a:latin typeface="Times New Roman"/>
                        </a:rPr>
                        <a:t>Строительство пристройки к детскому саду № 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latin typeface="Times New Roman"/>
                        </a:rPr>
                        <a:t>679,2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latin typeface="Times New Roman"/>
                        </a:rPr>
                        <a:t>26 200,0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</a:tr>
              <a:tr h="270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latin typeface="Times New Roman"/>
                        </a:rPr>
                        <a:t>Строительство </a:t>
                      </a:r>
                      <a:r>
                        <a:rPr lang="ru-RU" sz="1200" b="0" i="0" u="none" strike="noStrike" dirty="0" smtClean="0">
                          <a:latin typeface="Times New Roman"/>
                        </a:rPr>
                        <a:t>пристройки</a:t>
                      </a:r>
                      <a:r>
                        <a:rPr lang="ru-RU" sz="1200" b="0" i="0" u="none" strike="noStrike" baseline="0" dirty="0" smtClean="0">
                          <a:latin typeface="Times New Roman"/>
                        </a:rPr>
                        <a:t> к детскому саду в с. Щучье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latin typeface="Times New Roman"/>
                        </a:rPr>
                        <a:t>489,0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/>
                        </a:rPr>
                        <a:t> </a:t>
                      </a:r>
                      <a:r>
                        <a:rPr lang="ru-RU" sz="1200" b="0" i="0" u="none" strike="noStrike" dirty="0" smtClean="0">
                          <a:latin typeface="Times New Roman"/>
                        </a:rPr>
                        <a:t>20 400,0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707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ЗДРАВООХРАНЕНИЕ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300,0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270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«Содействие развитию муниципальных образований и местного самоуправления»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300,0</a:t>
                      </a:r>
                      <a:endParaRPr lang="ru-RU" sz="12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70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Times New Roman"/>
                        </a:rPr>
                        <a:t>Подпрограмма 1 «Строительство и реконструкция объектов  здравоохранения»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latin typeface="Times New Roman"/>
                        </a:rPr>
                        <a:t>300,0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707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Times New Roman"/>
                        </a:rPr>
                        <a:t>Мероприятие по строительству и реконструкции объектов здравоохранения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latin typeface="Times New Roman"/>
                        </a:rPr>
                        <a:t>300,0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1999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 smtClean="0">
                          <a:latin typeface="Times New Roman"/>
                        </a:rPr>
                        <a:t>Строительство ФАП в с. Лискинское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latin typeface="Times New Roman"/>
                        </a:rPr>
                        <a:t>300,0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7073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ФИЗИЧЕСКАЯ КУЛЬТУРА И СПОРТ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FF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3 545,1</a:t>
                      </a:r>
                      <a:endParaRPr lang="ru-RU" sz="12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/>
                </a:tc>
              </a:tr>
              <a:tr h="270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Муниципальная программа Лискинского муниципального района Воронежской области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FF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FF"/>
                          </a:solidFill>
                          <a:latin typeface="Times New Roman"/>
                        </a:rPr>
                        <a:t>3 545,1</a:t>
                      </a:r>
                      <a:endParaRPr lang="ru-RU" sz="1200" b="1" i="0" u="none" strike="noStrike" dirty="0">
                        <a:solidFill>
                          <a:srgbClr val="0000FF"/>
                        </a:solidFill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FF"/>
                          </a:solidFill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70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latin typeface="Times New Roman"/>
                        </a:rPr>
                        <a:t>Подпрограмма 1 "Развитие физической культуры и спорта"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latin typeface="Times New Roman"/>
                        </a:rPr>
                        <a:t>3 545,1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27073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Мероприятия по капитальным вложениям в объекты недвижимого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имущества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муниципальной собственности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latin typeface="Times New Roman"/>
                        </a:rPr>
                        <a:t>3 545,1</a:t>
                      </a:r>
                      <a:endParaRPr lang="ru-RU" sz="1200" b="1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b"/>
                </a:tc>
              </a:tr>
              <a:tr h="34122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latin typeface="Times New Roman"/>
                        </a:rPr>
                        <a:t>Строительство спорт площадки в с. Петропавловка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latin typeface="Times New Roman"/>
                        </a:rPr>
                        <a:t>1 715,0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</a:tr>
              <a:tr h="27073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latin typeface="Times New Roman"/>
                        </a:rPr>
                        <a:t>Строительство спорт площадки </a:t>
                      </a:r>
                      <a:r>
                        <a:rPr lang="ru-RU" sz="1200" b="0" i="0" u="none" strike="noStrike" dirty="0" smtClean="0">
                          <a:latin typeface="Times New Roman"/>
                        </a:rPr>
                        <a:t>в с. </a:t>
                      </a:r>
                      <a:r>
                        <a:rPr lang="ru-RU" sz="1200" b="0" i="0" u="none" strike="noStrike" dirty="0" err="1" smtClean="0">
                          <a:latin typeface="Times New Roman"/>
                        </a:rPr>
                        <a:t>Тресоруково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latin typeface="Times New Roman"/>
                        </a:rPr>
                        <a:t>1 830,1</a:t>
                      </a:r>
                      <a:endParaRPr lang="ru-RU" sz="1200" b="0" i="0" u="none" strike="noStrike" dirty="0"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из бюджета муниципального района бюджетам поселений на период 2019 - 2021 годы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550406"/>
              </p:ext>
            </p:extLst>
          </p:nvPr>
        </p:nvGraphicFramePr>
        <p:xfrm>
          <a:off x="357158" y="1643050"/>
          <a:ext cx="8429685" cy="40902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7020"/>
                <a:gridCol w="1677555"/>
                <a:gridCol w="1677555"/>
                <a:gridCol w="1677555"/>
              </a:tblGrid>
              <a:tr h="5977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r>
                        <a:rPr lang="ru-RU" sz="20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20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8312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 на выравнивание бюджетной обеспеченности поселений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38 819,0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38 305,0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39 798,0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095">
                <a:tc>
                  <a:txBody>
                    <a:bodyPr/>
                    <a:lstStyle/>
                    <a:p>
                      <a:pPr algn="l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межбюджетные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трансферты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72 752,2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47 000,0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53 431,0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2095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  <a:p>
                      <a:pPr algn="l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111 841,2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85 575,0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93 499,0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8572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990099"/>
                </a:solidFill>
                <a:latin typeface="Bookman Old Style" pitchFamily="18" charset="0"/>
              </a:rPr>
              <a:t>Источники финансирования дефицита бюджета</a:t>
            </a:r>
            <a:endParaRPr lang="ru-RU" sz="2400" b="1" dirty="0">
              <a:solidFill>
                <a:srgbClr val="990099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357189" y="2071679"/>
            <a:ext cx="7643836" cy="428627"/>
          </a:xfrm>
          <a:prstGeom prst="rect">
            <a:avLst/>
          </a:prstGeom>
          <a:solidFill>
            <a:srgbClr val="99CCFF"/>
          </a:solidFill>
          <a:ln w="1587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Источниками финансирования дефицита бюджета района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92867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В процессе принятия и исполнения бюджета района большое значение приобретает сбалансированность доходов и расходов. Если доходы превышают расходы, то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профицит</a:t>
            </a:r>
            <a:r>
              <a:rPr lang="ru-RU" sz="1600" b="1" dirty="0" smtClean="0">
                <a:solidFill>
                  <a:srgbClr val="FF0000"/>
                </a:solidFill>
              </a:rPr>
              <a:t>. Но чаще всего расходы превышают доходы. В таком случае возникает </a:t>
            </a:r>
            <a:r>
              <a:rPr lang="ru-RU" sz="1600" b="1" u="sng" dirty="0" smtClean="0">
                <a:solidFill>
                  <a:srgbClr val="FF0000"/>
                </a:solidFill>
              </a:rPr>
              <a:t>дефицит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731838" y="2970213"/>
            <a:ext cx="1954212" cy="1695450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бюджетные кредиты,</a:t>
            </a:r>
            <a:r>
              <a:rPr lang="ru-RU" sz="1400" dirty="0">
                <a:solidFill>
                  <a:srgbClr val="660033"/>
                </a:solidFill>
              </a:rPr>
              <a:t> полученные от бюджетов других уровней бюджетной системы РФ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143240" y="2928934"/>
            <a:ext cx="1992313" cy="1685925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кредиты,</a:t>
            </a:r>
          </a:p>
          <a:p>
            <a:pPr algn="ctr"/>
            <a:r>
              <a:rPr lang="ru-RU" sz="1400" dirty="0">
                <a:solidFill>
                  <a:srgbClr val="660033"/>
                </a:solidFill>
              </a:rPr>
              <a:t> полученные от кредитных организаций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715008" y="2928934"/>
            <a:ext cx="2071702" cy="1643074"/>
          </a:xfrm>
          <a:prstGeom prst="rect">
            <a:avLst/>
          </a:prstGeom>
          <a:solidFill>
            <a:srgbClr val="CCFFCC"/>
          </a:solidFill>
          <a:ln w="15875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rgbClr val="660033"/>
                </a:solidFill>
              </a:rPr>
              <a:t>изменение остатков</a:t>
            </a:r>
            <a:r>
              <a:rPr lang="ru-RU" sz="1000" dirty="0">
                <a:solidFill>
                  <a:srgbClr val="660033"/>
                </a:solidFill>
              </a:rPr>
              <a:t> </a:t>
            </a:r>
            <a:r>
              <a:rPr lang="ru-RU" sz="1400" dirty="0">
                <a:solidFill>
                  <a:srgbClr val="660033"/>
                </a:solidFill>
              </a:rPr>
              <a:t>средств на счетах по учету средств местного бюджета</a:t>
            </a:r>
          </a:p>
        </p:txBody>
      </p:sp>
      <p:sp>
        <p:nvSpPr>
          <p:cNvPr id="10" name="Rectangle 19"/>
          <p:cNvSpPr>
            <a:spLocks noChangeArrowheads="1"/>
          </p:cNvSpPr>
          <p:nvPr/>
        </p:nvSpPr>
        <p:spPr bwMode="auto">
          <a:xfrm>
            <a:off x="1285852" y="5143512"/>
            <a:ext cx="3044825" cy="915988"/>
          </a:xfrm>
          <a:prstGeom prst="rect">
            <a:avLst/>
          </a:prstGeom>
          <a:solidFill>
            <a:srgbClr val="FFCCFF"/>
          </a:solidFill>
          <a:ln w="15875">
            <a:solidFill>
              <a:srgbClr val="FF99FF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400" b="1" u="sng" dirty="0">
                <a:solidFill>
                  <a:schemeClr val="accent1">
                    <a:lumMod val="50000"/>
                  </a:schemeClr>
                </a:solidFill>
              </a:rPr>
              <a:t>муниципальный долг,</a:t>
            </a:r>
          </a:p>
          <a:p>
            <a:pPr algn="ctr"/>
            <a:r>
              <a:rPr lang="ru-RU" sz="1400" dirty="0">
                <a:solidFill>
                  <a:schemeClr val="accent1">
                    <a:lumMod val="50000"/>
                  </a:schemeClr>
                </a:solidFill>
              </a:rPr>
              <a:t>то есть совокупность долговых обязательств муниципального образования</a:t>
            </a: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1142976" y="2643182"/>
            <a:ext cx="6488112" cy="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1000100" y="2786058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7501752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4001290" y="278526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1428728" y="4929198"/>
            <a:ext cx="27146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 flipH="1" flipV="1">
            <a:off x="1321571" y="4822041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4037009" y="4821247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Источники внутреннего финансирования дефицита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районного бюджета на 2019 год и плановый период 2020-2021 годов</a:t>
            </a:r>
            <a:r>
              <a:rPr lang="ru-RU" sz="2400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sz="2400" dirty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6572789"/>
              </p:ext>
            </p:extLst>
          </p:nvPr>
        </p:nvGraphicFramePr>
        <p:xfrm>
          <a:off x="457200" y="1058556"/>
          <a:ext cx="8229601" cy="57040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9847"/>
                <a:gridCol w="1299918"/>
                <a:gridCol w="1299918"/>
                <a:gridCol w="1299918"/>
              </a:tblGrid>
              <a:tr h="72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0" u="none" strike="noStrike" dirty="0" smtClean="0">
                          <a:solidFill>
                            <a:srgbClr val="FFFF00"/>
                          </a:solidFill>
                          <a:latin typeface="Times New Roman"/>
                        </a:rPr>
                        <a:t>Наименование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  <a:endParaRPr lang="ru-RU" sz="16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Итого источников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r>
                        <a:rPr lang="ru-RU" sz="14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520,4</a:t>
                      </a:r>
                      <a:endParaRPr lang="ru-RU" sz="14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</a:t>
                      </a:r>
                      <a:r>
                        <a:rPr lang="ru-RU" sz="1400" b="1" i="0" u="none" strike="noStrike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353,6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-891,6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кредиты, полученные из областного бюджета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-31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822,8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-31 822,8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Кредиты, полученные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45 000,0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-5</a:t>
                      </a:r>
                      <a:r>
                        <a:rPr lang="ru-RU" sz="1400" b="1" i="0" u="none" strike="noStrike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353,6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-891,6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 получение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646,4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754,8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погашение кредитов от кредитных организаций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-25 000,0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- 70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000,0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- 64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646,4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Бюджетные кредиты бюджетам поселений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8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возврат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-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предоставление 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бюджетных кредитов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-3 000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  <a:tr h="43204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Изменение остатков средств бюджетов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11 343,2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Уважаемые жители Лискинского района</a:t>
            </a:r>
            <a:endParaRPr lang="ru-RU" sz="4000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241314"/>
          </a:xfrm>
          <a:blipFill>
            <a:blip r:embed="rId2" cstate="print"/>
            <a:stretch>
              <a:fillRect/>
            </a:stretch>
          </a:blipFill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Администрация  Лискинского  муниципального  района  Воронежской  области представляет  информационный  раздел </a:t>
            </a:r>
            <a:r>
              <a:rPr lang="ru-RU" sz="6400" b="1" u="sng" dirty="0" smtClean="0">
                <a:solidFill>
                  <a:srgbClr val="FFFF00"/>
                </a:solidFill>
              </a:rPr>
              <a:t>«Бюджет  для  граждан»,  </a:t>
            </a:r>
            <a:r>
              <a:rPr lang="ru-RU" sz="6400" b="1" dirty="0" smtClean="0">
                <a:solidFill>
                  <a:srgbClr val="FFFF00"/>
                </a:solidFill>
              </a:rPr>
              <a:t>созданный  для обеспечения  открытости  и  прозрачности  бюджета  и  бюджетного  процесса  для населения. 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Она содержит информационно-аналитический материал, доступный для широкого круга неподготовленных пользователей: основы бюджета и бюджетного процесса, исполнение бюджета, проект бюджета, муниципальные программы и другая информация для граждан. 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Уже  сегодня  информация  о  всех  стадиях  бюджетного  процесса,  о  плановых показателях бюджета района и его исполнении доступна для всех заинтересованных пользователей  и  размещается  на  официальном  интернет  - портале  Лискинского муниципального района.</a:t>
            </a:r>
          </a:p>
          <a:p>
            <a:pPr algn="just"/>
            <a:endParaRPr lang="ru-RU" sz="6400" b="1" dirty="0" smtClean="0">
              <a:solidFill>
                <a:srgbClr val="FFFF00"/>
              </a:solidFill>
            </a:endParaRPr>
          </a:p>
          <a:p>
            <a:pPr algn="just"/>
            <a:r>
              <a:rPr lang="ru-RU" sz="6400" b="1" dirty="0" smtClean="0">
                <a:solidFill>
                  <a:srgbClr val="FFFF00"/>
                </a:solidFill>
              </a:rPr>
              <a:t>Надеемся,  что  представление  бюджета  и  бюджетного  процесса  в  Лискинском муниципальном  районе   в  понятной  для  жителей  форме  повысит  уровень общественного участия граждан </a:t>
            </a:r>
            <a:r>
              <a:rPr lang="ru-RU" sz="6400" b="1" dirty="0" smtClean="0">
                <a:solidFill>
                  <a:srgbClr val="FFFF00"/>
                </a:solidFill>
                <a:latin typeface="Bookman Old Style" pitchFamily="18" charset="0"/>
              </a:rPr>
              <a:t>в бюджетном процессе района.</a:t>
            </a:r>
          </a:p>
          <a:p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20040"/>
            <a:ext cx="9144000" cy="60863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</a:t>
            </a:r>
            <a:endParaRPr lang="ru-RU" b="1" dirty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1354528072_4009_thumbzoo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7" y="1357298"/>
            <a:ext cx="2357454" cy="207170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28926" y="1500174"/>
            <a:ext cx="6215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ДОХОДЫ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  <a:r>
              <a:rPr lang="ru-RU" b="1" u="sng" dirty="0" smtClean="0">
                <a:solidFill>
                  <a:srgbClr val="CC0066"/>
                </a:solidFill>
              </a:rPr>
              <a:t>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CC0066"/>
                </a:solidFill>
              </a:rPr>
              <a:t> </a:t>
            </a:r>
            <a:r>
              <a:rPr lang="ru-RU" b="1" dirty="0" smtClean="0">
                <a:solidFill>
                  <a:srgbClr val="CC0066"/>
                </a:solidFill>
              </a:rPr>
              <a:t>НАЛОГОВЫЕ </a:t>
            </a:r>
            <a:r>
              <a:rPr lang="ru-RU" b="1" dirty="0">
                <a:solidFill>
                  <a:srgbClr val="CC0066"/>
                </a:solidFill>
              </a:rPr>
              <a:t>и НЕНАЛОГОВЫЕ </a:t>
            </a:r>
            <a:r>
              <a:rPr lang="ru-RU" b="1" dirty="0" smtClean="0">
                <a:solidFill>
                  <a:srgbClr val="CC0066"/>
                </a:solidFill>
              </a:rPr>
              <a:t>ДОХОДЫ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 БЕЗВОЗМЕЗДНЫЕ </a:t>
            </a:r>
            <a:r>
              <a:rPr lang="ru-RU" b="1" dirty="0">
                <a:solidFill>
                  <a:srgbClr val="CC0066"/>
                </a:solidFill>
              </a:rPr>
              <a:t>ПОСТУПЛЕНИЯ </a:t>
            </a:r>
            <a:endParaRPr lang="ru-RU" b="1" dirty="0" smtClean="0">
              <a:solidFill>
                <a:srgbClr val="CC0066"/>
              </a:solidFill>
            </a:endParaRPr>
          </a:p>
          <a:p>
            <a:r>
              <a:rPr lang="ru-RU" b="1" dirty="0" smtClean="0">
                <a:solidFill>
                  <a:srgbClr val="CC0066"/>
                </a:solidFill>
              </a:rPr>
              <a:t>(в </a:t>
            </a:r>
            <a:r>
              <a:rPr lang="ru-RU" b="1" dirty="0">
                <a:solidFill>
                  <a:srgbClr val="CC0066"/>
                </a:solidFill>
              </a:rPr>
              <a:t>виде ДОТАЦИЙ, СУБСИДИЙ, СУБВЕНЦИЙ и ИНЫХ МЕЖБЮДЖТНЫХ </a:t>
            </a:r>
            <a:r>
              <a:rPr lang="ru-RU" b="1" dirty="0" smtClean="0">
                <a:solidFill>
                  <a:srgbClr val="CC0066"/>
                </a:solidFill>
              </a:rPr>
              <a:t>ТРАНСФЕРТОВ)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7" name="Picture 7" descr="167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9" y="4071942"/>
            <a:ext cx="2390761" cy="2066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00364" y="3786190"/>
            <a:ext cx="61436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CC0066"/>
                </a:solidFill>
              </a:rPr>
              <a:t>РАСХОДЫ БЮДЖЕТА</a:t>
            </a:r>
            <a:r>
              <a:rPr lang="ru-RU" u="sng" dirty="0" smtClean="0">
                <a:solidFill>
                  <a:srgbClr val="CC0066"/>
                </a:solidFill>
              </a:rPr>
              <a:t> </a:t>
            </a:r>
          </a:p>
          <a:p>
            <a:pPr algn="ctr"/>
            <a:endParaRPr lang="ru-RU" dirty="0" smtClean="0">
              <a:solidFill>
                <a:srgbClr val="CC0066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 ЗНАЧИМЫЕ РАСХОДЫ 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РАСХОДЫ НА ОКАЗАНИЕ ГОСУДАРСТВЕННЫХ (МУНИЦИПАЛЬНЫХ) УСЛУГ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СОЦИАЛЬНОЕ ОБЕСПЕЧЕНИЕ НАСЕЛЕНИЯ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CC0066"/>
                </a:solidFill>
              </a:rPr>
              <a:t>БЮДЖЕТНЫЕ ИНВЕСТИЦИИ</a:t>
            </a:r>
            <a:endParaRPr lang="ru-RU" b="1" dirty="0">
              <a:solidFill>
                <a:srgbClr val="CC006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14346" y="6143644"/>
            <a:ext cx="9144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86766" cy="103725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Бюджетный процесс -  ежегодное формирование и исполнение бюджета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6000768"/>
            <a:ext cx="6838976" cy="454968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15362" name="Picture 2" descr="&amp;Bcy;&amp;yucy;&amp;dcy;&amp;zhcy;&amp;iecy;&amp;tcy;&amp;ncy;&amp;ycy;&amp;jcy; &amp;pcy;&amp;rcy;&amp;ocy;&amp;tscy;&amp;ie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7818834" cy="47863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Grp="1" noChangeArrowheads="1"/>
          </p:cNvSpPr>
          <p:nvPr>
            <p:ph type="title"/>
          </p:nvPr>
        </p:nvSpPr>
        <p:spPr>
          <a:xfrm>
            <a:off x="214282" y="0"/>
            <a:ext cx="8715436" cy="1071546"/>
          </a:xfrm>
          <a:noFill/>
          <a:ln/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00FF"/>
                </a:solidFill>
                <a:latin typeface="Bookman Old Style" pitchFamily="18" charset="0"/>
              </a:rPr>
              <a:t>Возможности влияния гражданина на составление бюджета</a:t>
            </a:r>
          </a:p>
        </p:txBody>
      </p:sp>
      <p:pic>
        <p:nvPicPr>
          <p:cNvPr id="5" name="Picture 2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1960379" cy="1455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AutoShape 4"/>
          <p:cNvSpPr>
            <a:spLocks noChangeArrowheads="1"/>
          </p:cNvSpPr>
          <p:nvPr/>
        </p:nvSpPr>
        <p:spPr bwMode="auto">
          <a:xfrm rot="5400000">
            <a:off x="2351072" y="1292210"/>
            <a:ext cx="869950" cy="857250"/>
          </a:xfrm>
          <a:prstGeom prst="chevron">
            <a:avLst>
              <a:gd name="adj" fmla="val 2537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1</a:t>
            </a:r>
          </a:p>
        </p:txBody>
      </p:sp>
      <p:sp>
        <p:nvSpPr>
          <p:cNvPr id="7" name="Rectangle 17"/>
          <p:cNvSpPr>
            <a:spLocks noChangeArrowheads="1"/>
          </p:cNvSpPr>
          <p:nvPr/>
        </p:nvSpPr>
        <p:spPr bwMode="auto">
          <a:xfrm>
            <a:off x="3371850" y="1285860"/>
            <a:ext cx="5772150" cy="6731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проекту бюджета района</a:t>
            </a:r>
          </a:p>
        </p:txBody>
      </p:sp>
      <p:sp>
        <p:nvSpPr>
          <p:cNvPr id="8" name="AutoShape 13"/>
          <p:cNvSpPr>
            <a:spLocks noChangeArrowheads="1"/>
          </p:cNvSpPr>
          <p:nvPr/>
        </p:nvSpPr>
        <p:spPr bwMode="auto">
          <a:xfrm rot="5400000">
            <a:off x="353983" y="3146423"/>
            <a:ext cx="863600" cy="857250"/>
          </a:xfrm>
          <a:prstGeom prst="chevron">
            <a:avLst>
              <a:gd name="adj" fmla="val 25185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1285852" y="3143248"/>
            <a:ext cx="5715040" cy="6461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tabLst>
                <a:tab pos="1611313" algn="l"/>
              </a:tabLst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слушания по отчету об исполнении бюджета района</a:t>
            </a: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30" y="2643182"/>
            <a:ext cx="1860550" cy="126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2106612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utoShape 14"/>
          <p:cNvSpPr>
            <a:spLocks noChangeArrowheads="1"/>
          </p:cNvSpPr>
          <p:nvPr/>
        </p:nvSpPr>
        <p:spPr bwMode="auto">
          <a:xfrm rot="5400000">
            <a:off x="2390759" y="4895861"/>
            <a:ext cx="792163" cy="858838"/>
          </a:xfrm>
          <a:prstGeom prst="chevron">
            <a:avLst>
              <a:gd name="adj" fmla="val 250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algn="ctr"/>
            <a:r>
              <a:rPr lang="ru-RU" sz="2400" b="1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294063" y="4929198"/>
            <a:ext cx="5849937" cy="576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Публичные обсуждения муниципальных программ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g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8572560" cy="64115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28628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oronezhskaya-obl-gidroremon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33904" y="1935163"/>
            <a:ext cx="5276192" cy="4389437"/>
          </a:xfrm>
          <a:blipFill>
            <a:blip r:embed="rId2" cstate="print"/>
            <a:stretch>
              <a:fillRect/>
            </a:stretch>
          </a:blipFill>
        </p:spPr>
      </p:pic>
      <p:pic>
        <p:nvPicPr>
          <p:cNvPr id="1026" name="Picture 2" descr="http://gidroremont.ru/wp-content/uploads/2015/04/voronezhskaya-obl-gidroremont.gif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71538" y="1071546"/>
            <a:ext cx="7215238" cy="54677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/>
          </a:p>
        </p:txBody>
      </p:sp>
      <p:pic>
        <p:nvPicPr>
          <p:cNvPr id="4" name="Содержимое 3" descr="big.2jpeg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662" y="357166"/>
            <a:ext cx="8900494" cy="6215106"/>
          </a:xfrm>
        </p:spPr>
      </p:pic>
      <p:pic>
        <p:nvPicPr>
          <p:cNvPr id="7" name="Рисунок 6" descr="Raion.jpg"/>
          <p:cNvPicPr>
            <a:picLocks noChangeAspect="1"/>
          </p:cNvPicPr>
          <p:nvPr/>
        </p:nvPicPr>
        <p:blipFill>
          <a:blip r:embed="rId3" cstate="print">
            <a:lum bright="-10000"/>
          </a:blip>
          <a:stretch>
            <a:fillRect/>
          </a:stretch>
        </p:blipFill>
        <p:spPr>
          <a:xfrm>
            <a:off x="500034" y="1428736"/>
            <a:ext cx="7087370" cy="508068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CC0099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785794"/>
            <a:ext cx="7786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Ожидаемая численность Лискинского муниципального района  на 2019 г.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98 398 </a:t>
            </a:r>
            <a:r>
              <a:rPr lang="ru-RU" b="1" dirty="0" smtClean="0"/>
              <a:t>чел. </a:t>
            </a:r>
          </a:p>
          <a:p>
            <a:pPr algn="ctr"/>
            <a:r>
              <a:rPr lang="ru-RU" b="1" dirty="0" smtClean="0"/>
              <a:t>                                                                 г.Лиски </a:t>
            </a:r>
            <a:r>
              <a:rPr lang="ru-RU" b="1" smtClean="0"/>
              <a:t>– </a:t>
            </a: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53 998 </a:t>
            </a:r>
            <a:r>
              <a:rPr lang="ru-RU" b="1" dirty="0" smtClean="0"/>
              <a:t>чел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Административно-территориальное деление</a:t>
            </a:r>
            <a:endParaRPr lang="ru-RU" sz="3000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29684" cy="60007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1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состав Лискинского муниципального района входят 23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Городское поселение г.Лиски (административный центр г.Лиски)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Давыдовское городское поселение (административный центр р.п. Давыдовка)</a:t>
            </a:r>
          </a:p>
          <a:p>
            <a:pPr>
              <a:buNone/>
            </a:pPr>
            <a:r>
              <a:rPr lang="ru-RU" sz="1300" b="1" u="sng" dirty="0" smtClean="0">
                <a:latin typeface="Times New Roman" pitchFamily="18" charset="0"/>
                <a:cs typeface="Times New Roman" pitchFamily="18" charset="0"/>
              </a:rPr>
              <a:t>Сельские поселения: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Высокинское сельское поселение (административный центр с. Высокое)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Бодеево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Залуженское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Залужное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Колыбельское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Колыбелка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Краснознаменское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Лискинское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Ковалевское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Ковалево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Нижеикорецкое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Нижний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Петровское сельское поселение (административный центр с. Петровское)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Почепское сельское поселение (административный центр с. Почепское)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Петропавловское сельское поселение (административный центр с. Петропавловка)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Селявинское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Селявное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Степнянское сельское поселение (административный центр пос.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с-за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"Вторая пятилетка")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Старохворостанское сельское поселение (административный центр с. Старая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Хворостань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Среднеикорецкое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Средний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Икорец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Тресоруковское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Тресоруково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Щученское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 сельское поселение (административный центр с. Щучье)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Дракинское сельское поселение (административный центр с. Дракино)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Троицкое сельское поселение (административный центр с. Троицкое)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Копанищенское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Копанище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Сторожевское второе сельское поселение (административный центр с. 2-е Сторожевое)</a:t>
            </a:r>
          </a:p>
          <a:p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Коломыцевское сельское поселение (административный центр с. </a:t>
            </a:r>
            <a:r>
              <a:rPr lang="ru-RU" sz="1300" b="1" dirty="0" err="1" smtClean="0">
                <a:latin typeface="Times New Roman" pitchFamily="18" charset="0"/>
                <a:cs typeface="Times New Roman" pitchFamily="18" charset="0"/>
              </a:rPr>
              <a:t>Коломыцево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300" dirty="0"/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показатели бюджета на 2019 год</a:t>
            </a:r>
            <a:endParaRPr lang="ru-RU" sz="2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9"/>
          <p:cNvSpPr>
            <a:spLocks noGrp="1" noChangeArrowheads="1"/>
          </p:cNvSpPr>
          <p:nvPr>
            <p:ph idx="1"/>
          </p:nvPr>
        </p:nvSpPr>
        <p:spPr bwMode="auto">
          <a:xfrm>
            <a:off x="142844" y="857232"/>
            <a:ext cx="2286016" cy="1214427"/>
          </a:xfrm>
          <a:prstGeom prst="homePlate">
            <a:avLst>
              <a:gd name="adj" fmla="val 41299"/>
            </a:avLst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normAutofit fontScale="77500" lnSpcReduction="2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FFFF00"/>
                </a:solidFill>
                <a:latin typeface="Bookman Old Style" pitchFamily="18" charset="0"/>
              </a:rPr>
              <a:t>Налоговые доходы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696 326,0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FF00"/>
                </a:solidFill>
                <a:latin typeface="Bookman Old Style" pitchFamily="18" charset="0"/>
              </a:rPr>
              <a:t>тыс.руб</a:t>
            </a:r>
            <a:r>
              <a:rPr lang="ru-RU" b="1" dirty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5" name="AutoShape 11"/>
          <p:cNvSpPr>
            <a:spLocks noChangeArrowheads="1"/>
          </p:cNvSpPr>
          <p:nvPr/>
        </p:nvSpPr>
        <p:spPr bwMode="auto">
          <a:xfrm>
            <a:off x="142844" y="2500306"/>
            <a:ext cx="226218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Неналоговые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112 056,0 тыс. руб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6" name="AutoShape 10"/>
          <p:cNvSpPr>
            <a:spLocks noChangeArrowheads="1"/>
          </p:cNvSpPr>
          <p:nvPr/>
        </p:nvSpPr>
        <p:spPr bwMode="auto">
          <a:xfrm>
            <a:off x="142845" y="4500570"/>
            <a:ext cx="2214578" cy="1368425"/>
          </a:xfrm>
          <a:prstGeom prst="homePlate">
            <a:avLst>
              <a:gd name="adj" fmla="val 41328"/>
            </a:avLst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Безвозмездные 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поступления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846 849,1</a:t>
            </a:r>
          </a:p>
          <a:p>
            <a:pPr algn="ctr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тыс. руб</a:t>
            </a:r>
            <a:r>
              <a:rPr lang="ru-RU" b="1" dirty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 rot="10800000">
            <a:off x="2428860" y="928670"/>
            <a:ext cx="701675" cy="5286412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r>
              <a:rPr lang="ru-RU" sz="2200" b="1" dirty="0"/>
              <a:t>Доходы бюджета </a:t>
            </a:r>
            <a:r>
              <a:rPr lang="ru-RU" sz="2200" b="1" dirty="0" smtClean="0"/>
              <a:t>1 655 231,1  тыс. руб</a:t>
            </a:r>
            <a:r>
              <a:rPr lang="ru-RU" sz="2200" dirty="0"/>
              <a:t>.</a:t>
            </a:r>
          </a:p>
        </p:txBody>
      </p:sp>
      <p:sp>
        <p:nvSpPr>
          <p:cNvPr id="8" name="AutoShape 4"/>
          <p:cNvSpPr>
            <a:spLocks noChangeArrowheads="1"/>
          </p:cNvSpPr>
          <p:nvPr/>
        </p:nvSpPr>
        <p:spPr bwMode="auto">
          <a:xfrm rot="16200000">
            <a:off x="3386137" y="2614598"/>
            <a:ext cx="1514474" cy="2000265"/>
          </a:xfrm>
          <a:prstGeom prst="upDownArrowCallout">
            <a:avLst>
              <a:gd name="adj1" fmla="val 25000"/>
              <a:gd name="adj2" fmla="val 25000"/>
              <a:gd name="adj3" fmla="val 16919"/>
              <a:gd name="adj4" fmla="val 50000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eaVert" wrap="none" anchor="ctr"/>
          <a:lstStyle/>
          <a:p>
            <a:pPr algn="ctr"/>
            <a:r>
              <a:rPr lang="ru-RU" sz="2400" b="1" dirty="0">
                <a:solidFill>
                  <a:srgbClr val="660033"/>
                </a:solidFill>
              </a:rPr>
              <a:t>БЮДЖЕТ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10800000">
            <a:off x="5929322" y="642917"/>
            <a:ext cx="3214678" cy="500066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142 195,8 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AutoShape 12"/>
          <p:cNvSpPr>
            <a:spLocks noChangeArrowheads="1"/>
          </p:cNvSpPr>
          <p:nvPr/>
        </p:nvSpPr>
        <p:spPr bwMode="auto">
          <a:xfrm rot="10800000">
            <a:off x="5929322" y="114298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7 286,8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AutoShape 12"/>
          <p:cNvSpPr>
            <a:spLocks noChangeArrowheads="1"/>
          </p:cNvSpPr>
          <p:nvPr/>
        </p:nvSpPr>
        <p:spPr bwMode="auto">
          <a:xfrm rot="10800000">
            <a:off x="5929322" y="171448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endParaRPr lang="ru-RU" sz="1400" b="1" dirty="0" smtClean="0">
              <a:solidFill>
                <a:srgbClr val="000066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72 505,5 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</a:rPr>
              <a:t>.</a:t>
            </a:r>
            <a:endParaRPr lang="ru-RU" sz="1400" b="1" dirty="0">
              <a:solidFill>
                <a:srgbClr val="000066"/>
              </a:solidFill>
            </a:endParaRPr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 rot="10800000">
            <a:off x="5929322" y="4572008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Социальная политика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56 222,7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5" name="AutoShape 12"/>
          <p:cNvSpPr>
            <a:spLocks noChangeArrowheads="1"/>
          </p:cNvSpPr>
          <p:nvPr/>
        </p:nvSpPr>
        <p:spPr bwMode="auto">
          <a:xfrm rot="10800000">
            <a:off x="5929322" y="228599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ЖКХ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0,0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 rot="10800000">
            <a:off x="5929322" y="285749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1 223 201,1 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8" name="AutoShape 12"/>
          <p:cNvSpPr>
            <a:spLocks noChangeArrowheads="1"/>
          </p:cNvSpPr>
          <p:nvPr/>
        </p:nvSpPr>
        <p:spPr bwMode="auto">
          <a:xfrm rot="10800000">
            <a:off x="5929322" y="3429000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Культура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38 857,9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AutoShape 12"/>
          <p:cNvSpPr>
            <a:spLocks noChangeArrowheads="1"/>
          </p:cNvSpPr>
          <p:nvPr/>
        </p:nvSpPr>
        <p:spPr bwMode="auto">
          <a:xfrm rot="10800000">
            <a:off x="5929322" y="4000504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Здравоохранение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300,0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AutoShape 12"/>
          <p:cNvSpPr>
            <a:spLocks noChangeArrowheads="1"/>
          </p:cNvSpPr>
          <p:nvPr/>
        </p:nvSpPr>
        <p:spPr bwMode="auto">
          <a:xfrm rot="10800000">
            <a:off x="5929322" y="5143512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Физическая культура и спорт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337,5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1" name="AutoShape 12"/>
          <p:cNvSpPr>
            <a:spLocks noChangeArrowheads="1"/>
          </p:cNvSpPr>
          <p:nvPr/>
        </p:nvSpPr>
        <p:spPr bwMode="auto">
          <a:xfrm rot="10800000">
            <a:off x="5929322" y="5715016"/>
            <a:ext cx="3214678" cy="538162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3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Обслуживание гос.(муниц.) долга</a:t>
            </a:r>
            <a:endParaRPr lang="ru-RU" sz="13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8 000,0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2" name="AutoShape 12"/>
          <p:cNvSpPr>
            <a:spLocks noChangeArrowheads="1"/>
          </p:cNvSpPr>
          <p:nvPr/>
        </p:nvSpPr>
        <p:spPr bwMode="auto">
          <a:xfrm rot="10800000">
            <a:off x="5929322" y="6286520"/>
            <a:ext cx="3214678" cy="571480"/>
          </a:xfrm>
          <a:prstGeom prst="homePlate">
            <a:avLst>
              <a:gd name="adj" fmla="val 133628"/>
            </a:avLst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10800000" wrap="none" anchor="ctr" anchorCtr="1"/>
          <a:lstStyle/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  <a:endParaRPr lang="ru-RU" sz="1400" b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111 841,2 тыс.руб</a:t>
            </a:r>
            <a:r>
              <a:rPr lang="ru-RU" sz="14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 rot="10800000">
            <a:off x="5143504" y="1000108"/>
            <a:ext cx="701675" cy="5256213"/>
          </a:xfrm>
          <a:prstGeom prst="rect">
            <a:avLst/>
          </a:prstGeom>
          <a:solidFill>
            <a:srgbClr val="FFFF99"/>
          </a:solidFill>
          <a:ln w="19050">
            <a:solidFill>
              <a:srgbClr val="FFFF00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pPr algn="ctr"/>
            <a:r>
              <a:rPr lang="ru-RU" sz="2200" b="1" dirty="0"/>
              <a:t>Расходы бюджета </a:t>
            </a:r>
            <a:r>
              <a:rPr lang="ru-RU" sz="2200" b="1" dirty="0" smtClean="0"/>
              <a:t>1 679 751,5  тыс. руб</a:t>
            </a:r>
            <a:r>
              <a:rPr lang="ru-RU" sz="2200" b="1" dirty="0"/>
              <a:t>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25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6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2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50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8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500"/>
                            </p:stCondLst>
                            <p:childTnLst>
                              <p:par>
                                <p:cTn id="8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2">
      <a:dk1>
        <a:srgbClr val="3F3F3F"/>
      </a:dk1>
      <a:lt1>
        <a:srgbClr val="BFBFBF"/>
      </a:lt1>
      <a:dk2>
        <a:srgbClr val="989898"/>
      </a:dk2>
      <a:lt2>
        <a:srgbClr val="877852"/>
      </a:lt2>
      <a:accent1>
        <a:srgbClr val="F9B268"/>
      </a:accent1>
      <a:accent2>
        <a:srgbClr val="D86B77"/>
      </a:accent2>
      <a:accent3>
        <a:srgbClr val="4EA5D8"/>
      </a:accent3>
      <a:accent4>
        <a:srgbClr val="8DC182"/>
      </a:accent4>
      <a:accent5>
        <a:srgbClr val="9F87B7"/>
      </a:accent5>
      <a:accent6>
        <a:srgbClr val="D9C19B"/>
      </a:accent6>
      <a:hlink>
        <a:srgbClr val="A9DB66"/>
      </a:hlink>
      <a:folHlink>
        <a:srgbClr val="FCAE3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2860</TotalTime>
  <Words>2286</Words>
  <Application>Microsoft Office PowerPoint</Application>
  <PresentationFormat>Экран (4:3)</PresentationFormat>
  <Paragraphs>525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Поток</vt:lpstr>
      <vt:lpstr>БЮДЖЕТ ДЛЯ ГРАЖДАН</vt:lpstr>
      <vt:lpstr>   Что такое бюджет?</vt:lpstr>
      <vt:lpstr>Основные параметры бюджета</vt:lpstr>
      <vt:lpstr>Бюджетный процесс -  ежегодное формирование и исполнение бюджета</vt:lpstr>
      <vt:lpstr>Возможности влияния гражданина на составление бюджета</vt:lpstr>
      <vt:lpstr>Административно-территориальное деление</vt:lpstr>
      <vt:lpstr>Административно-территориальное деление</vt:lpstr>
      <vt:lpstr>Административно-территориальное деление</vt:lpstr>
      <vt:lpstr>Основные показатели бюджета на 2019 год</vt:lpstr>
      <vt:lpstr>Доходы бюджета района</vt:lpstr>
      <vt:lpstr>Доходы на 2019 год</vt:lpstr>
      <vt:lpstr>Налоговые доходы Лискинского муниципального района на 2019 год – 696 326,0 тыс. рублей</vt:lpstr>
      <vt:lpstr>Неналоговые доходы Лискинского муниципального района на 2019 год – 112 056,0тыс.рублей</vt:lpstr>
      <vt:lpstr>Безвозмездные поступления в бюджет Лискинского муниципального района на 2019 год – 846 849,1 тыс. рублей</vt:lpstr>
      <vt:lpstr>Структура доходов бюджета Лискинского муниципального района </vt:lpstr>
      <vt:lpstr>Основные мероприятия  по мобилизации доходов бюджета</vt:lpstr>
      <vt:lpstr>Расходы  бюджета  района</vt:lpstr>
      <vt:lpstr>Расходы  на 2019 год</vt:lpstr>
      <vt:lpstr>«Программная» структура расходов Лискинского муниципального района  на 2019-2021 года</vt:lpstr>
      <vt:lpstr>«Программная» структура расходов Лискинского муниципального района  на 2019-2021 года</vt:lpstr>
      <vt:lpstr>«Программная» структура расходов Лискинского муниципального района  на 2019-2021 года</vt:lpstr>
      <vt:lpstr>«Программная» структура расходов Лискинского муниципального района  на 2019-2021 года</vt:lpstr>
      <vt:lpstr>Публичные нормативные обязательства Лискинского муниципального района на 2019 - 2021 года</vt:lpstr>
      <vt:lpstr>Распределение бюджетных ассигнований в объекты капитального строительства муниципальной собственности Лискинского муниципального района на 2019 - 2021 года</vt:lpstr>
      <vt:lpstr>Межбюджетные трансферты из бюджета муниципального района бюджетам поселений на период 2019 - 2021 годы</vt:lpstr>
      <vt:lpstr>Источники финансирования дефицита бюджета</vt:lpstr>
      <vt:lpstr>Источники внутреннего финансирования дефицита  районного бюджета на 2019 год и плановый период 2020-2021 годов                     </vt:lpstr>
      <vt:lpstr>Уважаемые жители Лискинского района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zayv</dc:creator>
  <cp:lastModifiedBy>Лескина Юлия Александровна</cp:lastModifiedBy>
  <cp:revision>245</cp:revision>
  <cp:lastPrinted>2019-01-29T08:56:03Z</cp:lastPrinted>
  <dcterms:created xsi:type="dcterms:W3CDTF">2015-04-13T12:32:27Z</dcterms:created>
  <dcterms:modified xsi:type="dcterms:W3CDTF">2019-03-22T04:57:24Z</dcterms:modified>
</cp:coreProperties>
</file>