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90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362EA2"/>
    <a:srgbClr val="0000FF"/>
    <a:srgbClr val="FF33CC"/>
    <a:srgbClr val="CC0099"/>
    <a:srgbClr val="FF0066"/>
    <a:srgbClr val="660033"/>
    <a:srgbClr val="CC0066"/>
    <a:srgbClr val="99009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814" y="-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Pt>
            <c:idx val="0"/>
            <c:bubble3D val="0"/>
            <c:explosion val="27"/>
          </c:dPt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en-US" dirty="0" smtClean="0"/>
                      <a:t>42</a:t>
                    </a:r>
                    <a:r>
                      <a:rPr lang="ru-RU" dirty="0" smtClean="0"/>
                      <a:t>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1206901579813663E-2"/>
                  <c:y val="-0.23477676093466168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6,8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/>
                      <a:t>5</a:t>
                    </a:r>
                    <a:r>
                      <a:rPr lang="ru-RU" sz="2800" dirty="0" smtClean="0"/>
                      <a:t>0,7</a:t>
                    </a:r>
                    <a:r>
                      <a:rPr lang="en-US" sz="2800" dirty="0" smtClean="0"/>
                      <a:t>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0.42499999999999999</c:v>
                </c:pt>
                <c:pt idx="1">
                  <c:v>6.8000000000000005E-2</c:v>
                </c:pt>
                <c:pt idx="2">
                  <c:v>0.50700000000000001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2439664836401855"/>
          <c:h val="0.4097894571817176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0948194838281606"/>
          <c:w val="0.99203621788590557"/>
          <c:h val="0.65684329668484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bubble3D val="0"/>
            <c:explosion val="4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0,6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,6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,2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mtClean="0"/>
                      <a:t>7,8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mtClean="0"/>
                      <a:t>1,8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561373</c:v>
                </c:pt>
                <c:pt idx="1">
                  <c:v>59700</c:v>
                </c:pt>
                <c:pt idx="2">
                  <c:v>8100</c:v>
                </c:pt>
                <c:pt idx="3">
                  <c:v>54600</c:v>
                </c:pt>
                <c:pt idx="4">
                  <c:v>12553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0577750403862E-2"/>
          <c:y val="0.43972261414918024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54294</c:v>
                </c:pt>
                <c:pt idx="1">
                  <c:v>39562</c:v>
                </c:pt>
                <c:pt idx="2">
                  <c:v>10400</c:v>
                </c:pt>
                <c:pt idx="3">
                  <c:v>7800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816499.5</c:v>
                </c:pt>
                <c:pt idx="1">
                  <c:v>15500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ru-RU" sz="2000" dirty="0"/>
                      <a:t>
</a:t>
                    </a:r>
                    <a:r>
                      <a:rPr lang="ru-RU" sz="2000" dirty="0" smtClean="0"/>
                      <a:t>3,1%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6.4396999746265518E-2</c:v>
                </c:pt>
                <c:pt idx="1">
                  <c:v>4.7683246866718947E-3</c:v>
                </c:pt>
                <c:pt idx="2">
                  <c:v>1.162183775882541E-2</c:v>
                </c:pt>
                <c:pt idx="3">
                  <c:v>3.1064979689022977E-2</c:v>
                </c:pt>
                <c:pt idx="4">
                  <c:v>1.7881217575019603E-4</c:v>
                </c:pt>
                <c:pt idx="5">
                  <c:v>2.3158322505759388E-2</c:v>
                </c:pt>
                <c:pt idx="6">
                  <c:v>0.73379534028582882</c:v>
                </c:pt>
                <c:pt idx="7">
                  <c:v>0</c:v>
                </c:pt>
                <c:pt idx="8">
                  <c:v>4.0762679228659109E-2</c:v>
                </c:pt>
                <c:pt idx="9">
                  <c:v>4.337744967465423E-3</c:v>
                </c:pt>
                <c:pt idx="10">
                  <c:v>8.5914958955751186E-2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29444480"/>
        <c:axId val="129441792"/>
      </c:barChart>
      <c:valAx>
        <c:axId val="129441792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one"/>
        <c:crossAx val="129444480"/>
        <c:crosses val="autoZero"/>
        <c:crossBetween val="between"/>
      </c:valAx>
      <c:catAx>
        <c:axId val="129444480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2944179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05.02.2019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Бюджет  Лискинского муниципального района Воронежской области на 2019 год и плановый период 2020-2021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2019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7590882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2019 год – 696 326,0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3604850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2019 год – 112 056,0тыс.рублей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9948332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2019 год – 820 865,2 </a:t>
            </a:r>
            <a:r>
              <a:rPr lang="ru-RU" sz="2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2534340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5973440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1 640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381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,5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708 098,1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1 790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057,4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696 326,0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732 950,0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772 112,0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112 056,0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174,0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113 570,0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831 999,5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863 974,1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904 375,4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2019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6426746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3903501"/>
              </p:ext>
            </p:extLst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1 677 738,1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1 675 358,7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1 739 568,0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1 675 869,1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1 673 419,7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1 737 551,0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1 757,6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1 789,5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1 207 514,5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1 238 300,3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1 286 375,6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13 137,5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13 137,5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13 137,5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2871037"/>
              </p:ext>
            </p:extLst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5 571,0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6 224,0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4 618,0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4 719,0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7 414,0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7 415,0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7 416,0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58 878,5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59 817,0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62 110,0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89 659,4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90 936,0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94 698,0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4887019"/>
              </p:ext>
            </p:extLst>
          </p:nvPr>
        </p:nvGraphicFramePr>
        <p:xfrm>
          <a:off x="285720" y="928673"/>
          <a:ext cx="8715437" cy="5183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19 498,4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16 292,4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1 266,0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138 126,3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116 436,0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125 030,0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113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987,8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114 987,3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117 554,6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172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6363670"/>
              </p:ext>
            </p:extLst>
          </p:nvPr>
        </p:nvGraphicFramePr>
        <p:xfrm>
          <a:off x="214282" y="1142983"/>
          <a:ext cx="8572561" cy="5526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/>
                <a:gridCol w="4798786"/>
                <a:gridCol w="1129125"/>
                <a:gridCol w="1058556"/>
                <a:gridCol w="1058555"/>
              </a:tblGrid>
              <a:tr h="918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334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7897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культуры и туризма»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9 078,5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1879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2 256,6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796,5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843,2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0,0,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014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Непрограммная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1 869,0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1 939,0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2 017,0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1 869,0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1 939,0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2 017,0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24 913,1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42 722,2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2019 - 2021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9824729"/>
              </p:ext>
            </p:extLst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6 987,5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6 987,5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6 987,5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0346826"/>
              </p:ext>
            </p:extLst>
          </p:nvPr>
        </p:nvGraphicFramePr>
        <p:xfrm>
          <a:off x="214282" y="1000108"/>
          <a:ext cx="8643998" cy="5572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0523"/>
                <a:gridCol w="354262"/>
                <a:gridCol w="1133639"/>
                <a:gridCol w="1062787"/>
                <a:gridCol w="1062787"/>
              </a:tblGrid>
              <a:tr h="2764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9 819,3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5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</a:t>
                      </a:r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</a:t>
                      </a:r>
                      <a:endParaRPr lang="ru-RU" sz="14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1257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5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52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п.г.т.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Давыдовка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Средний </a:t>
                      </a:r>
                      <a:r>
                        <a:rPr lang="ru-RU" sz="1400" b="0" i="0" u="none" strike="noStrike" baseline="0" dirty="0" err="1" smtClean="0">
                          <a:latin typeface="Times New Roman"/>
                        </a:rPr>
                        <a:t>Икорец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Щучье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313,3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8800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6 313,3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5863495"/>
              </p:ext>
            </p:extLst>
          </p:nvPr>
        </p:nvGraphicFramePr>
        <p:xfrm>
          <a:off x="214282" y="1054759"/>
          <a:ext cx="8715435" cy="5901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2473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0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6 313,0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6 313,0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402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пристройки к детскому саду № 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5 329,3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пристройки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к детскому саду в </a:t>
                      </a:r>
                      <a:r>
                        <a:rPr lang="ru-RU" sz="1400" b="0" i="0" u="none" strike="noStrike" baseline="0" dirty="0" err="1" smtClean="0">
                          <a:latin typeface="Times New Roman"/>
                        </a:rPr>
                        <a:t>с.Щучье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984,0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343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300,0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6057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300,0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300,0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300,0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ФАП в 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Лискинское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667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3 206,0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0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3 206,0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485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3 206,0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3 206,0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спорт площадки в с. Петропавловка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1 620,0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спорт площадки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в 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Тресоруково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1 586,0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2019 - 2021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618978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38 819,0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38 305,0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39 798,0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69 222,3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45 370,0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51 734,0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108 041,3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83 675,0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91 532,0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2019 год и плановый период 2020-2021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1265881"/>
              </p:ext>
            </p:extLst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37 356,6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-7 826,3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-7 767,2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-31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822,8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-31 822,8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69 179,4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-7 826,3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-7 767,2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94 179,4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86 353,1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78 585,9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- 25 000,0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- 94 179,4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- 86 353,1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2019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98 398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</a:t>
            </a:r>
            <a:r>
              <a:rPr lang="ru-RU" b="1" smtClean="0"/>
              <a:t>–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53 998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2019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696 326,0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112 056,0тыс. 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831 999,5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тыс. 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1 640 381,5  тыс. 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>
                <a:solidFill>
                  <a:srgbClr val="660033"/>
                </a:solidFill>
              </a:rPr>
              <a:t>БЮДЖЕТ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144 142,8 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7 277,6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>
              <a:solidFill>
                <a:srgbClr val="000066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68 389,1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</a:rPr>
              <a:t>.</a:t>
            </a:r>
            <a:endParaRPr lang="ru-RU" sz="1400" b="1" dirty="0">
              <a:solidFill>
                <a:srgbClr val="000066"/>
              </a:solidFill>
            </a:endParaRP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52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118,9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0,0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1 231 116,4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853,6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300,0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498,4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8 000,0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108 041,3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1677 738,1 тыс. 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8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500"/>
                            </p:stCondLst>
                            <p:childTnLst>
                              <p:par>
                                <p:cTn id="8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2769</TotalTime>
  <Words>2357</Words>
  <Application>Microsoft Office PowerPoint</Application>
  <PresentationFormat>Экран (4:3)</PresentationFormat>
  <Paragraphs>549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2019 год</vt:lpstr>
      <vt:lpstr>Доходы бюджета района</vt:lpstr>
      <vt:lpstr>Доходы на 2019 год</vt:lpstr>
      <vt:lpstr>Налоговые доходы Лискинского муниципального района на 2019 год – 696 326,0 тыс. рублей</vt:lpstr>
      <vt:lpstr>Неналоговые доходы Лискинского муниципального района на 2019 год – 112 056,0тыс.рублей</vt:lpstr>
      <vt:lpstr>Безвозмездные поступления в бюджет Лискинского муниципального района на 2019 год – 820 865,2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2019 год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Публичные нормативные обязательства Лискинского муниципального района на 2019 - 2021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vt:lpstr>
      <vt:lpstr>Межбюджетные трансферты из бюджета муниципального района бюджетам поселений на период 2019 - 2021 годы</vt:lpstr>
      <vt:lpstr>Источники финансирования дефицита бюджета</vt:lpstr>
      <vt:lpstr>Источники внутреннего финансирования дефицита  районного бюджета на 2019 год и плановый период 2020-2021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Лескина Юлия Александровна</cp:lastModifiedBy>
  <cp:revision>234</cp:revision>
  <cp:lastPrinted>2019-01-29T08:56:03Z</cp:lastPrinted>
  <dcterms:created xsi:type="dcterms:W3CDTF">2015-04-13T12:32:27Z</dcterms:created>
  <dcterms:modified xsi:type="dcterms:W3CDTF">2019-02-05T13:08:00Z</dcterms:modified>
</cp:coreProperties>
</file>