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CC0099"/>
    <a:srgbClr val="FF0066"/>
    <a:srgbClr val="660033"/>
    <a:srgbClr val="000066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814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3</a:t>
                    </a:r>
                    <a:r>
                      <a:rPr lang="ru-RU" dirty="0" smtClean="0"/>
                      <a:t>5,8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5</a:t>
                    </a:r>
                    <a:r>
                      <a:rPr lang="ru-RU" dirty="0" smtClean="0"/>
                      <a:t>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5</a:t>
                    </a:r>
                    <a:r>
                      <a:rPr lang="ru-RU" sz="2800" dirty="0" smtClean="0"/>
                      <a:t>8,7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0.35799999999999998</c:v>
                </c:pt>
                <c:pt idx="1">
                  <c:v>5.5E-2</c:v>
                </c:pt>
                <c:pt idx="2">
                  <c:v>0.58699999999999997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3789172234840792"/>
          <c:h val="0.37276618136971207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bubble3D val="0"/>
            <c:explosion val="4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1,4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621390</c:v>
                </c:pt>
                <c:pt idx="1">
                  <c:v>70387</c:v>
                </c:pt>
                <c:pt idx="2">
                  <c:v>8500</c:v>
                </c:pt>
                <c:pt idx="3">
                  <c:v>62589</c:v>
                </c:pt>
                <c:pt idx="4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51</a:t>
                    </a:r>
                    <a:r>
                      <a:rPr lang="ru-RU" smtClean="0"/>
                      <a:t>,3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r>
                      <a:rPr lang="ru-RU" smtClean="0"/>
                      <a:t>5,4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,1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60395</c:v>
                </c:pt>
                <c:pt idx="1">
                  <c:v>41655</c:v>
                </c:pt>
                <c:pt idx="2">
                  <c:v>6000</c:v>
                </c:pt>
                <c:pt idx="3">
                  <c:v>9690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8,7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1233797.1000000001</c:v>
                </c:pt>
                <c:pt idx="1">
                  <c:v>15700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ru-RU" sz="2000" dirty="0"/>
                      <a:t>
</a:t>
                    </a:r>
                    <a:r>
                      <a:rPr lang="ru-RU" sz="2000" dirty="0" smtClean="0"/>
                      <a:t>5,8%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tx>
                <c:rich>
                  <a:bodyPr/>
                  <a:lstStyle/>
                  <a:p>
                    <a:r>
                      <a:rPr lang="en-US" smtClean="0"/>
                      <a:t>5,</a:t>
                    </a:r>
                    <a:r>
                      <a:rPr lang="ru-RU" smtClean="0"/>
                      <a:t>0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6.8442882842273012E-2</c:v>
                </c:pt>
                <c:pt idx="1">
                  <c:v>2.7463626943612326E-3</c:v>
                </c:pt>
                <c:pt idx="2">
                  <c:v>1.5297606389284648E-2</c:v>
                </c:pt>
                <c:pt idx="3">
                  <c:v>5.8148462691440937E-2</c:v>
                </c:pt>
                <c:pt idx="4">
                  <c:v>8.3214789639145346E-4</c:v>
                </c:pt>
                <c:pt idx="5">
                  <c:v>1.8522339692292035E-2</c:v>
                </c:pt>
                <c:pt idx="6">
                  <c:v>0.60353668348691769</c:v>
                </c:pt>
                <c:pt idx="7">
                  <c:v>5.0879069503024614E-2</c:v>
                </c:pt>
                <c:pt idx="8">
                  <c:v>0.10952169438860429</c:v>
                </c:pt>
                <c:pt idx="9">
                  <c:v>8.6487538516592474E-4</c:v>
                </c:pt>
                <c:pt idx="10">
                  <c:v>7.1207875030244325E-2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99340672"/>
        <c:axId val="99333632"/>
      </c:barChart>
      <c:valAx>
        <c:axId val="99333632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99340672"/>
        <c:crosses val="autoZero"/>
        <c:crossBetween val="between"/>
      </c:valAx>
      <c:catAx>
        <c:axId val="99340672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9933363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2020 год и плановый период 2021-2022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ПРОЕКТ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2020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014064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2020 год – 763 066,0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915211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2020 год – 117 740,0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137905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2020 год – 1 249 497,1 тыс.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497047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593259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2 130 303,1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2 056 945,1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2 071 947,3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763 066,0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755 612,0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806 405,0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117 740,0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115 209,0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115 938,0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1 249 497,1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1 186 124,1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1 149 604,3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2020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785048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652106"/>
              </p:ext>
            </p:extLst>
          </p:nvPr>
        </p:nvGraphicFramePr>
        <p:xfrm>
          <a:off x="251520" y="980728"/>
          <a:ext cx="8716575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634421"/>
                <a:gridCol w="1226764"/>
                <a:gridCol w="1581488"/>
                <a:gridCol w="1625830"/>
              </a:tblGrid>
              <a:tr h="6275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303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9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2 184 707,8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2 050 820,1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2 034 062,1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2 179 484,4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2 048 761,1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2 031 921,1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280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1 789,5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1 301 298,4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1 305 462,5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1 311 645,6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438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287,5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15 287,5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15 287,5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58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14 630,0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15 180,0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15 620,0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41878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6 142,6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6 142,6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54317"/>
              </p:ext>
            </p:extLst>
          </p:nvPr>
        </p:nvGraphicFramePr>
        <p:xfrm>
          <a:off x="285720" y="928673"/>
          <a:ext cx="8572559" cy="5740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4 751,0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3 588,0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3 685,0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64 650,5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33 086,7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9 400,0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368,0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66 775,0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72 322,0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94 651,0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92 618,0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93 761,0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1 290,0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1 410,0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604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33 420,8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20 820,0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20 824,0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103854"/>
              </p:ext>
            </p:extLst>
          </p:nvPr>
        </p:nvGraphicFramePr>
        <p:xfrm>
          <a:off x="285720" y="928673"/>
          <a:ext cx="8715437" cy="5648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175 778,3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113 775,4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116 929,8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124 542,0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516,0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129 552,0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5583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17 708,3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10 706,2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147,5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«Защита прав потребителей в Лискинском районе»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1"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культуры и туризма»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4 405,9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2 405,9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49 957,0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702913"/>
              </p:ext>
            </p:extLst>
          </p:nvPr>
        </p:nvGraphicFramePr>
        <p:xfrm>
          <a:off x="214282" y="1136122"/>
          <a:ext cx="8572561" cy="5533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29125"/>
                <a:gridCol w="1058556"/>
                <a:gridCol w="1058555"/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63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транспортной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системы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147 715,3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60 052,4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65 242,3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187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885,9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165 056,0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97 412,1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2136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«Энергоэффективность и развитие энергетики»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701,2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4 701,2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4 701,2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«Обеспечение качественными жилищно-коммунальными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услугами населения Воронежской области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99 854,7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5 896,7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992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Непрограмная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5 223,4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059,0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2 141,0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948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2 059,0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2 141,0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 Проведение выборов депутатов СНД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3 240,4</a:t>
                      </a:r>
                      <a:endParaRPr lang="ru-RU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631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20 963,4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11 437,7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2020 - 2022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451008"/>
              </p:ext>
            </p:extLst>
          </p:nvPr>
        </p:nvGraphicFramePr>
        <p:xfrm>
          <a:off x="457200" y="1097979"/>
          <a:ext cx="8291264" cy="5382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808"/>
                <a:gridCol w="1166808"/>
                <a:gridCol w="1345136"/>
                <a:gridCol w="1592512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73 125,3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41 658,4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18 412,0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2 021,5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57 234,5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26 169,7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2 482,0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651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11 108,3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10 706,2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11 147,5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207839"/>
              </p:ext>
            </p:extLst>
          </p:nvPr>
        </p:nvGraphicFramePr>
        <p:xfrm>
          <a:off x="251520" y="1196752"/>
          <a:ext cx="8643998" cy="52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76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65 181,2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977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600,0</a:t>
                      </a:r>
                      <a:endParaRPr lang="ru-RU" sz="14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0081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«Обеспечение доступным и комфортным жильем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коммунальными услугами населения Лискинского муниципального района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«Обеспечение жильем работников бюджетной сферы»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40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Приобретение квартир для работников бюджетной сферы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06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55 048,2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753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образования Лискинского муниципального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района»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55 048,2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6 «Строительство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и реконструкция объектов здравоохранения»</a:t>
                      </a:r>
                      <a:endParaRPr lang="ru-RU" sz="1400" b="1" i="0" u="none" strike="noStrike" dirty="0" smtClean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55 048,2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пристройки к детскому саду № 10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35 959,1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5068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пристройки к детскому саду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в с. Щучье</a:t>
                      </a:r>
                      <a:endParaRPr lang="ru-RU" sz="1400" b="0" i="0" u="none" strike="noStrike" dirty="0" smtClean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19 089,1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9667415"/>
              </p:ext>
            </p:extLst>
          </p:nvPr>
        </p:nvGraphicFramePr>
        <p:xfrm>
          <a:off x="214282" y="1054759"/>
          <a:ext cx="8715435" cy="5542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7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367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818,0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200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местного самоуправления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818,0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1 «Строительство и реконструкция объектов здравоохранения»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818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Мероприятия по строительству и реконструкции объектов здравоохранения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1 818,0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ФАП в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с. Средний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Икорец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1 818,0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667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715,0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5413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1 715,0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48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1 715,0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1 715,0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553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спорт площадки в с. Петропавловка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1 715,0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2020 - 2022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1060327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38 819,0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38 305,0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39 798,0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108 123,3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45 109,4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45 109,8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146 942,3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83 414,4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84 907,8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2020 год и плановый период 2021-2022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9915014"/>
              </p:ext>
            </p:extLst>
          </p:nvPr>
        </p:nvGraphicFramePr>
        <p:xfrm>
          <a:off x="457200" y="1058556"/>
          <a:ext cx="8229601" cy="5469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4262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54 404,7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17 743,4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8 217,7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привлеченные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74 708,0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78 220,0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74 708,0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- 73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- 78 220,0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привлеченные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от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54 404,7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17 743,4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8 217,7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118 661,0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136 404,4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144 622,1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- 64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256,3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- 118 661,0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- 136 404,4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2020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97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849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604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2020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763 066,0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 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117 740,0 тыс. 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1 249 497,1 тыс. 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2 130 303,1   тыс. 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155 568,4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1 889,5 тыс. 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239 272,9 тыс. 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127 037,4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111 155,9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1 318 551,3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40 465,9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1 818,0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33 420,8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6 000,0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149 527,7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2 184 707,8  тыс. 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500"/>
                            </p:stCondLst>
                            <p:childTnLst>
                              <p:par>
                                <p:cTn id="8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3070</TotalTime>
  <Words>2473</Words>
  <Application>Microsoft Office PowerPoint</Application>
  <PresentationFormat>Экран (4:3)</PresentationFormat>
  <Paragraphs>554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2020 год</vt:lpstr>
      <vt:lpstr>Доходы бюджета района</vt:lpstr>
      <vt:lpstr>Доходы на 2020 год</vt:lpstr>
      <vt:lpstr>Налоговые доходы Лискинского муниципального района на 2020 год – 763 066,0 тыс. рублей</vt:lpstr>
      <vt:lpstr>Неналоговые доходы Лискинского муниципального района на 2020 год – 117 740,0 тыс. рублей</vt:lpstr>
      <vt:lpstr>Безвозмездные поступления в бюджет Лискинского муниципального района на 2020 год – 1 249 497,1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2020 год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Публичные нормативные обязательства Лискинского муниципального района на 2020 - 2022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vt:lpstr>
      <vt:lpstr>Межбюджетные трансферты из бюджета муниципального района бюджетам поселений на период 2020 - 2022 годы</vt:lpstr>
      <vt:lpstr>Источники финансирования дефицита бюджета</vt:lpstr>
      <vt:lpstr>Источники внутреннего финансирования дефицита  районного бюджета на 2020 год и плановый период 2021-2022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Лескина Юлия Александровна</cp:lastModifiedBy>
  <cp:revision>234</cp:revision>
  <dcterms:created xsi:type="dcterms:W3CDTF">2015-04-13T12:32:27Z</dcterms:created>
  <dcterms:modified xsi:type="dcterms:W3CDTF">2019-11-14T12:13:53Z</dcterms:modified>
</cp:coreProperties>
</file>