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72" r:id="rId23"/>
    <p:sldId id="284" r:id="rId24"/>
    <p:sldId id="290" r:id="rId25"/>
    <p:sldId id="291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04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18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84"/>
                  <c:y val="-7.5708714535262886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0.41800000000000004</c:v>
                </c:pt>
                <c:pt idx="1">
                  <c:v>8.500000000000002E-2</c:v>
                </c:pt>
                <c:pt idx="2">
                  <c:v>0.47300000000000003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482"/>
          <c:y val="0.59021048564388456"/>
          <c:w val="0.33789172234840775"/>
          <c:h val="0.3727661813697117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579"/>
          <c:w val="0.99203621788590557"/>
          <c:h val="0.656843296684843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483399</c:v>
                </c:pt>
                <c:pt idx="1">
                  <c:v>62400</c:v>
                </c:pt>
                <c:pt idx="2">
                  <c:v>7750</c:v>
                </c:pt>
                <c:pt idx="3">
                  <c:v>57767</c:v>
                </c:pt>
                <c:pt idx="4">
                  <c:v>462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34E-2"/>
          <c:y val="0.43972261414918012"/>
          <c:w val="0.96712942224960152"/>
          <c:h val="0.496624527754118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54412</c:v>
                </c:pt>
                <c:pt idx="1">
                  <c:v>40788</c:v>
                </c:pt>
                <c:pt idx="2">
                  <c:v>20550</c:v>
                </c:pt>
                <c:pt idx="3">
                  <c:v>8219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05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690302</c:v>
                </c:pt>
                <c:pt idx="1">
                  <c:v>37700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6.9219630655986797E-2</c:v>
                </c:pt>
                <c:pt idx="1">
                  <c:v>1.0195850737367328E-2</c:v>
                </c:pt>
                <c:pt idx="2">
                  <c:v>2.0735029755230932E-2</c:v>
                </c:pt>
                <c:pt idx="3">
                  <c:v>5.1553619945041665E-2</c:v>
                </c:pt>
                <c:pt idx="4">
                  <c:v>7.694468689799876E-4</c:v>
                </c:pt>
                <c:pt idx="5">
                  <c:v>3.7771140807621506E-2</c:v>
                </c:pt>
                <c:pt idx="6">
                  <c:v>0.66941673684244152</c:v>
                </c:pt>
                <c:pt idx="7">
                  <c:v>7.4683926927833185E-3</c:v>
                </c:pt>
                <c:pt idx="8">
                  <c:v>4.2252285179032699E-2</c:v>
                </c:pt>
                <c:pt idx="9">
                  <c:v>7.2722245245963697E-3</c:v>
                </c:pt>
                <c:pt idx="10">
                  <c:v>8.3345641990917943E-2</c:v>
                </c:pt>
              </c:numCache>
            </c:numRef>
          </c:val>
        </c:ser>
        <c:dLbls>
          <c:showVal val="1"/>
        </c:dLbls>
        <c:overlap val="-25"/>
        <c:axId val="124781312"/>
        <c:axId val="95213824"/>
      </c:barChart>
      <c:valAx>
        <c:axId val="95213824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24781312"/>
        <c:crosses val="autoZero"/>
        <c:crossBetween val="between"/>
      </c:valAx>
      <c:catAx>
        <c:axId val="124781312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95213824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18.11.2016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ПРОЕКТ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611 778,0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123 969,0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728 002,0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1 463 749,0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1 476 076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1 517 021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611 778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650 155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689 029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123 969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125 619</a:t>
                      </a:r>
                      <a:endParaRPr lang="ru-RU" sz="2400" b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127 690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728 002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700 302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700 302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1 471 186,7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1 453 677,0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1 404 832,0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1 471 186,7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1 453 677,0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1 404 832,0</a:t>
                      </a: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5 583,8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998 613,0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986 070,8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989 220,8</a:t>
                      </a: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11 894,0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21 263,5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30 977,5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28 136,6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56 321,0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61 326,0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67 430,0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99 268,4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97 678,5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715437" cy="5817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29 947,0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28 645,0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137 749,0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126 321,0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125 838,0</a:t>
                      </a: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100 878,0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102 083,0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103 188,0</a:t>
                      </a: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Непрограмная 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4894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4924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4994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774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2098"/>
                <a:gridCol w="357190"/>
                <a:gridCol w="1143008"/>
                <a:gridCol w="1071570"/>
                <a:gridCol w="1071570"/>
              </a:tblGrid>
              <a:tr h="2502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89 502,1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80 856,8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671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10 987,4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24 697,3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21 766,6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0316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21766,6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8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8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10987,4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24697,3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21766,6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671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7649,6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Водопроводные сети в х.Никольский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3337,8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5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10632,5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11337,3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с.Песковатка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2924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13795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01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19 313,2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064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15 755,2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53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3007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102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15 755,2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0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15 370,0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15 370,0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102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385,2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385,2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7246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663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81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5676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454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имущуества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96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36 276,4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686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69"/>
                <a:gridCol w="571504"/>
                <a:gridCol w="1214446"/>
                <a:gridCol w="1214446"/>
                <a:gridCol w="1071570"/>
              </a:tblGrid>
              <a:tr h="243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38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828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232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85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9901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21 793,1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3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19 883,0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99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спорт площадки с.Щучье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558,1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499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спорт.площадки в с.Тресоруково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66 087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101 835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7437,7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15101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-38189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-158994,5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-7183,7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-158994,5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-7183,7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166432,2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22284,7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-38189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204432,2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188716,9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150527,9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-166432,2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-188716,9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611 778,0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123 969,0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728 002,0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1 463 749,0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14 530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14 685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122 617,0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10 698,8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62 161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75 845,0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10 987,4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984 837,0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55 568,4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30 505,1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101 835,0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1 471 186,7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2173</TotalTime>
  <Words>2403</Words>
  <Application>Microsoft Office PowerPoint</Application>
  <PresentationFormat>Экран (4:3)</PresentationFormat>
  <Paragraphs>595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611 778,0 тыс. рублей</vt:lpstr>
      <vt:lpstr>Неналоговые доходы Лискинского муниципального района на 2017 год – 123 969,0 тыс.рублей</vt:lpstr>
      <vt:lpstr>Безвозмездные поступления в бюджет Лискинского муниципального района на 2017 год – 728 002,0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185</cp:revision>
  <dcterms:created xsi:type="dcterms:W3CDTF">2015-04-13T12:32:27Z</dcterms:created>
  <dcterms:modified xsi:type="dcterms:W3CDTF">2016-11-18T07:09:21Z</dcterms:modified>
</cp:coreProperties>
</file>