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90" r:id="rId26"/>
    <p:sldId id="273" r:id="rId27"/>
    <p:sldId id="274" r:id="rId28"/>
    <p:sldId id="287" r:id="rId29"/>
    <p:sldId id="275" r:id="rId30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CC0099"/>
    <a:srgbClr val="FF0066"/>
    <a:srgbClr val="660033"/>
    <a:srgbClr val="000066"/>
    <a:srgbClr val="CC0066"/>
    <a:srgbClr val="990099"/>
    <a:srgbClr val="003300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  <c:showPercent val="1"/>
            </c:dLbl>
            <c:dLbl>
              <c:idx val="1"/>
              <c:spPr/>
              <c:txPr>
                <a:bodyPr/>
                <a:lstStyle/>
                <a:p>
                  <a:pPr>
                    <a:defRPr sz="2800"/>
                  </a:pPr>
                  <a:endParaRPr lang="ru-RU"/>
                </a:p>
              </c:txPr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53%</a:t>
                    </a:r>
                  </a:p>
                </c:rich>
              </c:tx>
              <c:showPercent val="1"/>
            </c:dLbl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0.41499999999999998</c:v>
                </c:pt>
                <c:pt idx="1">
                  <c:v>7.0000000000000007E-2</c:v>
                </c:pt>
                <c:pt idx="2">
                  <c:v>0.51500000000000001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3789172234840792"/>
          <c:h val="0.37276618136971207"/>
        </c:manualLayout>
      </c:layout>
      <c:txPr>
        <a:bodyPr/>
        <a:lstStyle/>
        <a:p>
          <a:pPr>
            <a:defRPr sz="2000"/>
          </a:pPr>
          <a:endParaRPr lang="ru-RU"/>
        </a:p>
      </c:txPr>
    </c:legend>
    <c:plotVisOnly val="1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explosion val="4"/>
          </c:dPt>
          <c:dLbls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519610</c:v>
                </c:pt>
                <c:pt idx="1">
                  <c:v>57500</c:v>
                </c:pt>
                <c:pt idx="2">
                  <c:v>7770</c:v>
                </c:pt>
                <c:pt idx="3">
                  <c:v>49198</c:v>
                </c:pt>
                <c:pt idx="4">
                  <c:v>8024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53729</c:v>
                </c:pt>
                <c:pt idx="1">
                  <c:v>40066</c:v>
                </c:pt>
                <c:pt idx="2">
                  <c:v>13550</c:v>
                </c:pt>
                <c:pt idx="3">
                  <c:v>8400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explosion val="18"/>
          </c:dPt>
          <c:dLbls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779440.2</c:v>
                </c:pt>
                <c:pt idx="1">
                  <c:v>15200</c:v>
                </c:pt>
              </c:numCache>
            </c:numRef>
          </c:val>
        </c:ser>
        <c:dLbls>
          <c:showPercent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8"/>
  <c:chart>
    <c:title>
      <c:layout/>
    </c:title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5%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7.3505541877148375E-2</c:v>
                </c:pt>
                <c:pt idx="1">
                  <c:v>7.7972685036570132E-3</c:v>
                </c:pt>
                <c:pt idx="2">
                  <c:v>5.8681425302953755E-2</c:v>
                </c:pt>
                <c:pt idx="3">
                  <c:v>2.9858256348407108E-2</c:v>
                </c:pt>
                <c:pt idx="4">
                  <c:v>5.2317156411634154E-4</c:v>
                </c:pt>
                <c:pt idx="5">
                  <c:v>1.7407087528426231E-2</c:v>
                </c:pt>
                <c:pt idx="6">
                  <c:v>0.68393841289743673</c:v>
                </c:pt>
                <c:pt idx="7">
                  <c:v>5.7032617420418336E-3</c:v>
                </c:pt>
                <c:pt idx="8">
                  <c:v>3.7113237403874295E-2</c:v>
                </c:pt>
                <c:pt idx="9">
                  <c:v>4.1744940657441783E-3</c:v>
                </c:pt>
                <c:pt idx="10">
                  <c:v>8.1297842766194187E-2</c:v>
                </c:pt>
              </c:numCache>
            </c:numRef>
          </c:val>
        </c:ser>
        <c:dLbls>
          <c:showVal val="1"/>
        </c:dLbls>
        <c:overlap val="-25"/>
        <c:axId val="110938368"/>
        <c:axId val="110936832"/>
      </c:barChart>
      <c:valAx>
        <c:axId val="110936832"/>
        <c:scaling>
          <c:orientation val="minMax"/>
        </c:scaling>
        <c:delete val="1"/>
        <c:axPos val="b"/>
        <c:numFmt formatCode="0.0%" sourceLinked="1"/>
        <c:majorTickMark val="none"/>
        <c:tickLblPos val="none"/>
        <c:crossAx val="110938368"/>
        <c:crosses val="autoZero"/>
        <c:crossBetween val="between"/>
      </c:valAx>
      <c:catAx>
        <c:axId val="110938368"/>
        <c:scaling>
          <c:orientation val="minMax"/>
        </c:scaling>
        <c:axPos val="l"/>
        <c:numFmt formatCode="0.0%" sourceLinked="1"/>
        <c:maj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0936832"/>
        <c:crosses val="autoZero"/>
        <c:auto val="1"/>
        <c:lblAlgn val="ctr"/>
        <c:lblOffset val="100"/>
      </c:catAx>
    </c:plotArea>
    <c:plotVisOnly val="1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12.12.2017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  <a:latin typeface="Bookman Old Style" pitchFamily="18" charset="0"/>
              </a:rPr>
              <a:t>Бюджет  Лискинского муниципального района Воронежской области на 2018 год и плановый период 2019-2020 годов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ПРОЕКТ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2018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2018 год –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642 102,0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2018 год –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115 745,0 </a:t>
            </a: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2018 год –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794 640,2 </a:t>
            </a: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1 552 487,2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1 598 439,4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1 706 537,4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642 102,0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687 662,0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736 151,0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115 745,0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112 938,0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114 107,0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794 640,2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797 839,4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856 279,4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2018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ПРОГРАМНЫЕ 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</a:t>
                      </a:r>
                      <a:r>
                        <a:rPr lang="ru-RU" sz="1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590 300,5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1 612 231,8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1 676 315,3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1 590 215,5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1 563 858,8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1 592 490,2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1 293,7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1 307,6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1 070 951,2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1 104 047,9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1 174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263,2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11 369,0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11 439,0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5 345,0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1 589,0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1 604,0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1 619,0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16 354,9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65 984,6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13 629,2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52 325,0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54 183,0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58 597,0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77 499,5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77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816,0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78 543,0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85720" y="928673"/>
          <a:ext cx="8715437" cy="5183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93 321,1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15 224,2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224,2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882,0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50,0</a:t>
                      </a:r>
                    </a:p>
                  </a:txBody>
                  <a:tcPr marL="9525" marR="9525" marT="9525" marB="0" anchor="ctr"/>
                </a:tc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150 542,0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119 929,0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124 225,0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105 794,0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105 084,0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106 317,0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172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2018-2020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142983"/>
          <a:ext cx="8572561" cy="5098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/>
                <a:gridCol w="4798786"/>
                <a:gridCol w="1129125"/>
                <a:gridCol w="1058556"/>
                <a:gridCol w="1058555"/>
              </a:tblGrid>
              <a:tr h="96632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2018г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4555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6632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358 ,2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367,5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377,1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74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573,9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0,0,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3773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 </a:t>
                      </a:r>
                      <a:r>
                        <a:rPr lang="ru-RU" sz="1400" b="1" i="0" u="none" strike="noStrike" dirty="0" err="1" smtClean="0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програмная</a:t>
                      </a:r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85,0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9,1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74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Расходы на обеспечение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аппаратов судов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2740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48 367,0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83 816,0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2018 - 2020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6 239,0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6 269,0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6 339,0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216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1780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1850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1873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643998" cy="55721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0523"/>
                <a:gridCol w="354262"/>
                <a:gridCol w="1133639"/>
                <a:gridCol w="1062787"/>
                <a:gridCol w="1062787"/>
              </a:tblGrid>
              <a:tr h="2764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116 456,8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ЖИЛИЩНО-КОММУНАЛЬНОЕ ХОЗЯЙСТВО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9 069,9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11257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сельского хозяйства, производства пищевых продуктов и инфраструктуры агропродовольственного рынка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9 069,9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Подпрограмма </a:t>
                      </a:r>
                      <a:r>
                        <a:rPr lang="ru-RU" sz="1400" b="1" i="0" u="none" strike="noStrike" dirty="0">
                          <a:latin typeface="Times New Roman"/>
                        </a:rPr>
                        <a:t>2  "Устойчивое развитие сельских территорий на 2014-2020 годы"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9 069,9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4760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Мероприятия по развитию водоснабжения в сельской местности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9 069,9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58 699,6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6 344,2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155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latin typeface="Times New Roman"/>
                        </a:rPr>
                        <a:t>Реконструкция водопроводных сетей в с.Троицкое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9 069,9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9522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п.г.т.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Давыдовка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27 072,0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Средний </a:t>
                      </a:r>
                      <a:r>
                        <a:rPr lang="ru-RU" sz="1400" b="0" i="0" u="none" strike="noStrike" baseline="0" dirty="0" err="1" smtClean="0">
                          <a:latin typeface="Times New Roman"/>
                        </a:rPr>
                        <a:t>Икорец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16 700,0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Аношкино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14 927,6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Щучье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1 503,0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Реконструкция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водопр-х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 сетей в </a:t>
                      </a:r>
                      <a:r>
                        <a:rPr lang="ru-RU" sz="1400" b="0" i="0" u="none" strike="noStrike" dirty="0" err="1">
                          <a:latin typeface="Times New Roman"/>
                        </a:rPr>
                        <a:t>с.Масловка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4 841,2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28 458,0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88009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28 458,0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1054759"/>
          <a:ext cx="8715435" cy="5661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00726"/>
                <a:gridCol w="357190"/>
                <a:gridCol w="1000132"/>
                <a:gridCol w="928694"/>
                <a:gridCol w="928693"/>
              </a:tblGrid>
              <a:tr h="24733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4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6  "Строительство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28 458,0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latin typeface="Times New Roman"/>
                        </a:rPr>
                        <a:t>Мероприятия по строительству и реконструкции общеобразовательных учреждений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28 458,0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пристройки</a:t>
                      </a:r>
                      <a:r>
                        <a:rPr lang="ru-RU" sz="1400" b="0" i="0" u="none" strike="noStrike" baseline="0" dirty="0" smtClean="0">
                          <a:latin typeface="Times New Roman"/>
                        </a:rPr>
                        <a:t> к СОШ № 10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в г. 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28 458,0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33431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832,0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6057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832,0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832,0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832,0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Ремонто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 - </a:t>
                      </a:r>
                      <a:r>
                        <a:rPr lang="ru-RU" sz="1400" b="0" i="0" u="none" strike="noStrike" dirty="0">
                          <a:latin typeface="Times New Roman"/>
                        </a:rPr>
                        <a:t>строительные работы по кровле ВТЭК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832,0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46675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78 096,9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4067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78 096,9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4854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78 096,9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067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78 096,9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Спортивный комплекс в г.Лиски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76 734,9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0782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latin typeface="Times New Roman"/>
                        </a:rPr>
                        <a:t>Строительство спорт площадки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с. </a:t>
                      </a:r>
                      <a:r>
                        <a:rPr lang="ru-RU" sz="1400" b="0" i="0" u="none" strike="noStrike" dirty="0" err="1" smtClean="0">
                          <a:latin typeface="Times New Roman"/>
                        </a:rPr>
                        <a:t>Тресоруково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1 362,0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2018 - 2020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43050"/>
          <a:ext cx="8429685" cy="4685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49320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509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37 280,0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35 881,0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36 356,0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346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поддержку мер по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обеспечению сбалансированности бюджетов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78 772,0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48 958,0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52 779,0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843,9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3397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116 895,9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85 109,0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89 405,0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2018 год и плановый период 2019-2020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37 813,3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13 792,4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-30 222,1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-53 291,4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-53 291,4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91 104,7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13 792,4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-30 222,1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126 104,7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139 897,1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109 675,0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-35 000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-126 104,7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-139 897,1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</a:t>
            </a:r>
            <a:r>
              <a:rPr lang="ru-RU" b="1" dirty="0" smtClean="0"/>
              <a:t>2018 </a:t>
            </a:r>
            <a:r>
              <a:rPr lang="ru-RU" b="1" dirty="0" smtClean="0"/>
              <a:t>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99 624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54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442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проекта бюджета на 2018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642 102,0</a:t>
            </a:r>
            <a:endParaRPr lang="ru-RU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33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115 745,0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794 640,2,0 </a:t>
            </a:r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1 552 487,2 тыс.руб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143240" y="1071546"/>
            <a:ext cx="2000264" cy="1296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Доходы в расчете</a:t>
            </a:r>
          </a:p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на 1 человека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18 744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143240" y="4643446"/>
            <a:ext cx="2000264" cy="15128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Расходы в расчете на 1 человека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19 202 руб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. 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8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129 288,0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6 638,7 тыс.руб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/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59 021,2 тыс.руб.</a:t>
            </a:r>
          </a:p>
          <a:p>
            <a:pPr algn="ctr"/>
            <a:r>
              <a:rPr lang="ru-RU" sz="1400" b="1" dirty="0" smtClean="0"/>
              <a:t>.</a:t>
            </a:r>
            <a:endParaRPr lang="ru-RU" sz="1400" b="1" dirty="0"/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47 483,6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9 069,9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087667,6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27 682,5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832,0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93 321,1 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12 400,0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116 895,9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1 590 300,5 тыс.руб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5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5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5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65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2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6500"/>
                            </p:stCondLst>
                            <p:childTnLst>
                              <p:par>
                                <p:cTn id="7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5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5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2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4500"/>
                            </p:stCondLst>
                            <p:childTnLst>
                              <p:par>
                                <p:cTn id="9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2490</TotalTime>
  <Words>2359</Words>
  <Application>Microsoft Office PowerPoint</Application>
  <PresentationFormat>Экран (4:3)</PresentationFormat>
  <Paragraphs>543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проекта бюджета на 2018 год</vt:lpstr>
      <vt:lpstr>Доходы бюджета района</vt:lpstr>
      <vt:lpstr>Доходы на 2018 год</vt:lpstr>
      <vt:lpstr>Налоговые доходы Лискинского муниципального района на 2018 год – 642 102,0 тыс. рублей</vt:lpstr>
      <vt:lpstr>Неналоговые доходы Лискинского муниципального района на 2018 год – 115 745,0 тыс.рублей</vt:lpstr>
      <vt:lpstr>Безвозмездные поступления в бюджет Лискинского муниципального района на 2018 год – 794 640,2 тыс.рублей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2018 год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«Программная» структура расходов Лискинского муниципального района  на 2018-2020 года</vt:lpstr>
      <vt:lpstr>Публичные нормативные обязательства Лискинского муниципального района на 2018 - 2020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2018 - 2020 года</vt:lpstr>
      <vt:lpstr>Межбюджетные трансферты из бюджета муниципального района бюджетам поселений на период 2018 - 2020 годы</vt:lpstr>
      <vt:lpstr>Источники финансирования дефицита бюджета</vt:lpstr>
      <vt:lpstr>Источники внутреннего финансирования дефицита  районного бюджета на 2018 год и плановый период 2019-2020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zayv</cp:lastModifiedBy>
  <cp:revision>204</cp:revision>
  <dcterms:created xsi:type="dcterms:W3CDTF">2015-04-13T12:32:27Z</dcterms:created>
  <dcterms:modified xsi:type="dcterms:W3CDTF">2017-12-12T11:08:15Z</dcterms:modified>
</cp:coreProperties>
</file>