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CC0099"/>
    <a:srgbClr val="FF0066"/>
    <a:srgbClr val="660033"/>
    <a:srgbClr val="000066"/>
    <a:srgbClr val="CC0066"/>
    <a:srgbClr val="990099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814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0.42699999999999999</c:v>
                </c:pt>
                <c:pt idx="1">
                  <c:v>6.8000000000000005E-2</c:v>
                </c:pt>
                <c:pt idx="2">
                  <c:v>0.505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3789172234840792"/>
          <c:h val="0.37276618136971207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bubble3D val="0"/>
            <c:explosion val="4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561373</c:v>
                </c:pt>
                <c:pt idx="1">
                  <c:v>59700</c:v>
                </c:pt>
                <c:pt idx="2">
                  <c:v>8100</c:v>
                </c:pt>
                <c:pt idx="3">
                  <c:v>54600</c:v>
                </c:pt>
                <c:pt idx="4">
                  <c:v>10803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54027</c:v>
                </c:pt>
                <c:pt idx="1">
                  <c:v>40066</c:v>
                </c:pt>
                <c:pt idx="2">
                  <c:v>8400</c:v>
                </c:pt>
                <c:pt idx="3">
                  <c:v>8800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805365.2</c:v>
                </c:pt>
                <c:pt idx="1">
                  <c:v>15500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6.0011512841972911E-2</c:v>
                </c:pt>
                <c:pt idx="1">
                  <c:v>7.431506531185508E-3</c:v>
                </c:pt>
                <c:pt idx="2">
                  <c:v>1.1685684431263509E-2</c:v>
                </c:pt>
                <c:pt idx="3">
                  <c:v>3.1186796610154256E-2</c:v>
                </c:pt>
                <c:pt idx="4">
                  <c:v>1.7979451285126229E-4</c:v>
                </c:pt>
                <c:pt idx="5">
                  <c:v>1.8747533444026823E-2</c:v>
                </c:pt>
                <c:pt idx="6">
                  <c:v>0.73921531082126246</c:v>
                </c:pt>
                <c:pt idx="7">
                  <c:v>0</c:v>
                </c:pt>
                <c:pt idx="8">
                  <c:v>3.968879967085618E-2</c:v>
                </c:pt>
                <c:pt idx="9">
                  <c:v>4.0918833864775949E-3</c:v>
                </c:pt>
                <c:pt idx="10">
                  <c:v>8.776117774994957E-2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27725568"/>
        <c:axId val="127722624"/>
      </c:barChart>
      <c:valAx>
        <c:axId val="127722624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one"/>
        <c:crossAx val="127725568"/>
        <c:crosses val="autoZero"/>
        <c:crossBetween val="between"/>
      </c:valAx>
      <c:catAx>
        <c:axId val="127725568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2772262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16.11.2018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Бюджет  Лискинского муниципального района Воронежской области на 2019 год и плановый период 2020-2021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ПРОЕКТ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2019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3506698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2019 год –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694 576,0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391256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2019 год –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111 293,0тыс.рублей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3428759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2019 год –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820 865,2 </a:t>
            </a:r>
            <a:r>
              <a:rPr lang="ru-RU" sz="2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6705108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3821183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1 626 734,0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703 059,1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1 787 358,1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694 576,0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730 600,0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770 362,0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111 293,0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112 626,0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113 890,0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820 865,2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859 833,1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903 106,1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2019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540886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173585"/>
              </p:ext>
            </p:extLst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1 668 571,5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1 703 410,3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1 793 421,4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1 666 702,5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1 676 346,2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1 743 986,2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1 307,6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1 213 814,0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1 240 247,3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1 291 194,3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12 926,0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12 926,0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12 926,0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353482"/>
              </p:ext>
            </p:extLst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5 571,0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3 524,0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3 618,0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3 719,0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7 414,0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7 415,0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7 416,0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57 540,0,0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59 678,0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61 971,0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86 509,0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89 320,0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93 082,0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593002"/>
              </p:ext>
            </p:extLst>
          </p:nvPr>
        </p:nvGraphicFramePr>
        <p:xfrm>
          <a:off x="285720" y="928673"/>
          <a:ext cx="8715437" cy="5183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19 498,4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16 292,4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134 618,5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119 436,0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128 030,0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118 980,8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117 367,3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120 103,6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172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106783"/>
              </p:ext>
            </p:extLst>
          </p:nvPr>
        </p:nvGraphicFramePr>
        <p:xfrm>
          <a:off x="214282" y="1142983"/>
          <a:ext cx="8572561" cy="5526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/>
                <a:gridCol w="4798786"/>
                <a:gridCol w="1129125"/>
                <a:gridCol w="1058556"/>
                <a:gridCol w="1058555"/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334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7897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культуры и туризма»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1879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2 256,6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843,2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0,0,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014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Непрограмная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1 869,0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1 939,0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2 017,0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2 017,0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25 125,1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47 418,2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2019 - 2021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4734185"/>
              </p:ext>
            </p:extLst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6 239,0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6 269,0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6 339,0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1860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1860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1860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0346826"/>
              </p:ext>
            </p:extLst>
          </p:nvPr>
        </p:nvGraphicFramePr>
        <p:xfrm>
          <a:off x="214282" y="1000108"/>
          <a:ext cx="8643998" cy="5572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0523"/>
                <a:gridCol w="354262"/>
                <a:gridCol w="1133639"/>
                <a:gridCol w="1062787"/>
                <a:gridCol w="1062787"/>
              </a:tblGrid>
              <a:tr h="2764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9 819,3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</a:t>
                      </a:r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</a:t>
                      </a:r>
                      <a:endParaRPr lang="ru-RU" sz="14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1257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5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п.г.т.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Давыдовка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Средний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Икорец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Щучье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313,3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8800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6 313,3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863495"/>
              </p:ext>
            </p:extLst>
          </p:nvPr>
        </p:nvGraphicFramePr>
        <p:xfrm>
          <a:off x="214282" y="1054759"/>
          <a:ext cx="8715435" cy="5901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73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6 313,0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6 313,0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402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пристройки к детскому саду № 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5 329,3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пристройки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к детскому саду в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с.Щучье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984,0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343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300,0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6057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300,0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300,0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300,0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ФАП в 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Лискинское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667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3 206,0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3 206,0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48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3 206,0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3 206,0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спорт площадки в с. Петропавловка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1 620,0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спорт площадки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в 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Тресоруково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1 586,0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2019 - 2021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841336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38 819,0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38 305,0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39 798,0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61 314,5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45 370,0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51 734,0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100 133,5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83 675,0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91 532,0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2019 год и плановый период 2020-2021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1252984"/>
              </p:ext>
            </p:extLst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41 837,3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6 063,3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-7 183,7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-7183,7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49 021,0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063,3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114 021,0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114 372,2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120 435,5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- 65 000,0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- 114 021,0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- 114 372,2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2019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98 398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</a:t>
            </a:r>
            <a:r>
              <a:rPr lang="ru-RU" b="1" smtClean="0"/>
              <a:t>–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53 998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2019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694 576,0</a:t>
            </a:r>
            <a:endParaRPr lang="ru-RU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111 293,0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820 865,2 </a:t>
            </a:r>
            <a:r>
              <a:rPr lang="ru-RU" b="1" dirty="0" err="1" smtClean="0">
                <a:solidFill>
                  <a:srgbClr val="000066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</a:t>
            </a:r>
            <a:r>
              <a:rPr lang="ru-RU" sz="2200" b="1" dirty="0" smtClean="0"/>
              <a:t>626 734,2 </a:t>
            </a:r>
            <a:r>
              <a:rPr lang="ru-RU" sz="2200" b="1" dirty="0" err="1" smtClean="0"/>
              <a:t>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20 277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20 716</a:t>
            </a:r>
            <a:r>
              <a:rPr lang="ru-RU" b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146 435,8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6 827,6тыс.руб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66 23,6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52 037,4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0,0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1 233 433,6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31 281,6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19 498,4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12 400,0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100 133,5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1 668 571,5 </a:t>
            </a:r>
            <a:r>
              <a:rPr lang="ru-RU" sz="2200" b="1" dirty="0" err="1" smtClean="0"/>
              <a:t>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2562</TotalTime>
  <Words>2347</Words>
  <Application>Microsoft Office PowerPoint</Application>
  <PresentationFormat>Экран (4:3)</PresentationFormat>
  <Paragraphs>549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2019 год</vt:lpstr>
      <vt:lpstr>Доходы бюджета района</vt:lpstr>
      <vt:lpstr>Доходы на 2019 год</vt:lpstr>
      <vt:lpstr>Налоговые доходы Лискинского муниципального района на 2019 год – 694 576,0 тыс. рублей</vt:lpstr>
      <vt:lpstr>Неналоговые доходы Лискинского муниципального района на 2019 год – 111 293,0тыс.рублей</vt:lpstr>
      <vt:lpstr>Безвозмездные поступления в бюджет Лискинского муниципального района на 2019 год – 820 865,2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2019 год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Публичные нормативные обязательства Лискинского муниципального района на 2019 - 2021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vt:lpstr>
      <vt:lpstr>Межбюджетные трансферты из бюджета муниципального района бюджетам поселений на период 2019 - 2021 годы</vt:lpstr>
      <vt:lpstr>Источники финансирования дефицита бюджета</vt:lpstr>
      <vt:lpstr>Источники внутреннего финансирования дефицита  районного бюджета на 2019 год и плановый период 2020-2021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212</cp:revision>
  <dcterms:created xsi:type="dcterms:W3CDTF">2015-04-13T12:32:27Z</dcterms:created>
  <dcterms:modified xsi:type="dcterms:W3CDTF">2018-11-16T12:25:01Z</dcterms:modified>
</cp:coreProperties>
</file>