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9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635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59"/>
                  <c:y val="-7.5708714535262747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0.37700000000000022</c:v>
                </c:pt>
                <c:pt idx="1">
                  <c:v>9.9000000000000088E-2</c:v>
                </c:pt>
                <c:pt idx="2">
                  <c:v>0.52400000000000002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282"/>
          <c:y val="0.59021048564388356"/>
          <c:w val="0.33789172234840703"/>
          <c:h val="0.3727661813697107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479"/>
          <c:w val="0.99203621788590557"/>
          <c:h val="0.65684329668484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0.86600000000000044</c:v>
                </c:pt>
                <c:pt idx="1">
                  <c:v>0.11799999999999998</c:v>
                </c:pt>
                <c:pt idx="2">
                  <c:v>1.4999999999999998E-2</c:v>
                </c:pt>
                <c:pt idx="3">
                  <c:v>1.0000000000000009E-3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737E-2"/>
          <c:y val="0.43972261414917962"/>
          <c:w val="0.96712942224959986"/>
          <c:h val="0.496624527754118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0.40200000000000002</c:v>
                </c:pt>
                <c:pt idx="1">
                  <c:v>0.27700000000000002</c:v>
                </c:pt>
                <c:pt idx="2">
                  <c:v>0.2900000000000002</c:v>
                </c:pt>
                <c:pt idx="3">
                  <c:v>3.1000000000000017E-2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827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95384473712282E-2"/>
          <c:y val="0.19313731184498573"/>
          <c:w val="0.96609231052575462"/>
          <c:h val="0.775714083352937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0.97700000000000042</c:v>
                </c:pt>
                <c:pt idx="1">
                  <c:v>2.3E-2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6.7000000000000004E-2</c:v>
                </c:pt>
                <c:pt idx="1">
                  <c:v>1.0000000000000005E-2</c:v>
                </c:pt>
                <c:pt idx="2">
                  <c:v>1.9000000000000013E-2</c:v>
                </c:pt>
                <c:pt idx="3">
                  <c:v>4.2000000000000023E-2</c:v>
                </c:pt>
                <c:pt idx="4" formatCode="0.00%">
                  <c:v>4.0000000000000034E-4</c:v>
                </c:pt>
                <c:pt idx="5">
                  <c:v>1.7999999999999999E-2</c:v>
                </c:pt>
                <c:pt idx="6">
                  <c:v>0.76500000000000046</c:v>
                </c:pt>
                <c:pt idx="7">
                  <c:v>5.0000000000000036E-3</c:v>
                </c:pt>
                <c:pt idx="8">
                  <c:v>3.0000000000000018E-3</c:v>
                </c:pt>
                <c:pt idx="9">
                  <c:v>4.0000000000000036E-3</c:v>
                </c:pt>
                <c:pt idx="10">
                  <c:v>6.7000000000000004E-2</c:v>
                </c:pt>
              </c:numCache>
            </c:numRef>
          </c:val>
        </c:ser>
        <c:dLbls>
          <c:showVal val="1"/>
        </c:dLbls>
        <c:overlap val="-25"/>
        <c:axId val="127808640"/>
        <c:axId val="127745408"/>
      </c:barChart>
      <c:valAx>
        <c:axId val="127745408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27808640"/>
        <c:crosses val="autoZero"/>
        <c:crossBetween val="between"/>
      </c:valAx>
      <c:catAx>
        <c:axId val="12780864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27745408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11.12.2015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ПРОЕКТ </a:t>
            </a:r>
          </a:p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бюджета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555 600,0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146 134,0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770 436,5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64399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1 472 170,5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555 600,0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146 134,0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770 436,5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1" y="1000111"/>
          <a:ext cx="8501092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29"/>
                <a:gridCol w="2000263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1 480 982,8 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1 115 425,5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272  887,4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641 360,2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860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70 208,4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45 191,5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94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45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6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12 304,0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59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5 076,0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55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9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16 854,9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4 512,0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12 342,9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451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1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84 301,0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12 513,0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000114"/>
          <a:ext cx="8786874" cy="5572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9375"/>
                <a:gridCol w="2067499"/>
              </a:tblGrid>
              <a:tr h="5632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56325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28 615,0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131 879,0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5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316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99 809,0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5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81 640,0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95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41 534,0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38 711,0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65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9 569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0213"/>
          <a:ext cx="8329641" cy="547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3787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105 478,3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749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3787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6 081,0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1 478,0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510,0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1 080,0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Масловка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536,0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водопроводных сетей в с. Аношкино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1 539,0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с. Лискинское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938,0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721,0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222,0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266,0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233,0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72 749,3</a:t>
                      </a: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857232"/>
          <a:ext cx="8715436" cy="5711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430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4702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56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273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008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спортивной площадки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с.Колыбелка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1 310,0</a:t>
                      </a:r>
                    </a:p>
                  </a:txBody>
                  <a:tcPr marL="9525" marR="9525" marT="9525" marB="0" anchor="b"/>
                </a:tc>
              </a:tr>
              <a:tr h="282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в пгт.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6 402,0</a:t>
                      </a:r>
                    </a:p>
                  </a:txBody>
                  <a:tcPr marL="9525" marR="9525" marT="9525" marB="0" anchor="ctr"/>
                </a:tc>
              </a:tr>
              <a:tr h="4268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"Локомотив" в г. Лиски (ПСД)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11 965,0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395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172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64 331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99 809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812,3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115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115 500,0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-28,8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101 095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54 581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555 600,0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146 134,0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770 436,0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1 472 170,5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14 562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14 649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99 320,4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5 572,0 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5 033,0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61 695,5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6802,0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1 132 293,9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26 292,0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28 615,0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99 809,0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1 480 982,8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1798</TotalTime>
  <Words>2136</Words>
  <Application>Microsoft Office PowerPoint</Application>
  <PresentationFormat>Экран (4:3)</PresentationFormat>
  <Paragraphs>437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555 600,0 тыс. рублей</vt:lpstr>
      <vt:lpstr>Неналоговые доходы Лискинского муниципального района на 2016 год – 146 134,0 тыс.рублей</vt:lpstr>
      <vt:lpstr>Безвозмездные поступления в бюджет Лискинского муниципального района на 2016 год – 770 436,5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Администратор Лискинского района</cp:lastModifiedBy>
  <cp:revision>146</cp:revision>
  <dcterms:created xsi:type="dcterms:W3CDTF">2015-04-13T12:32:27Z</dcterms:created>
  <dcterms:modified xsi:type="dcterms:W3CDTF">2015-12-11T06:00:05Z</dcterms:modified>
</cp:coreProperties>
</file>