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6" r:id="rId10"/>
    <p:sldId id="277" r:id="rId11"/>
    <p:sldId id="278" r:id="rId12"/>
    <p:sldId id="264" r:id="rId13"/>
    <p:sldId id="265" r:id="rId14"/>
    <p:sldId id="266" r:id="rId15"/>
    <p:sldId id="267" r:id="rId16"/>
    <p:sldId id="270" r:id="rId17"/>
    <p:sldId id="279" r:id="rId18"/>
    <p:sldId id="280" r:id="rId19"/>
    <p:sldId id="272" r:id="rId20"/>
    <p:sldId id="273" r:id="rId21"/>
    <p:sldId id="274" r:id="rId22"/>
    <p:sldId id="275" r:id="rId2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000066"/>
    <a:srgbClr val="990099"/>
    <a:srgbClr val="CC0099"/>
    <a:srgbClr val="CC0066"/>
    <a:srgbClr val="660033"/>
    <a:srgbClr val="3333FF"/>
    <a:srgbClr val="0033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196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503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31"/>
                  <c:y val="-7.5708714535262581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0.38500000000000006</c:v>
                </c:pt>
                <c:pt idx="1">
                  <c:v>8.8000000000000023E-2</c:v>
                </c:pt>
                <c:pt idx="2">
                  <c:v>0.52700000000000002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027"/>
          <c:y val="0.59021048564388234"/>
          <c:w val="0.33789172234840625"/>
          <c:h val="0.3727661813697095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357"/>
          <c:w val="0.99203621788590557"/>
          <c:h val="0.656843296684837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491113</c:v>
                </c:pt>
                <c:pt idx="1">
                  <c:v>63160</c:v>
                </c:pt>
                <c:pt idx="2">
                  <c:v>7005</c:v>
                </c:pt>
                <c:pt idx="3">
                  <c:v>450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619E-2"/>
          <c:y val="0.43972261414917896"/>
          <c:w val="0.96712942224959675"/>
          <c:h val="0.496624527754117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57764</c:v>
                </c:pt>
                <c:pt idx="1">
                  <c:v>34319</c:v>
                </c:pt>
                <c:pt idx="2">
                  <c:v>29370</c:v>
                </c:pt>
                <c:pt idx="3">
                  <c:v>7109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722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726796.6</c:v>
                </c:pt>
                <c:pt idx="1">
                  <c:v>42500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52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1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Лист1!$A$2:$A$13</c:f>
              <c:strCache>
                <c:ptCount val="12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ОХРАНА ОКРУЖАЮЩЕЙ СРЕДЫ</c:v>
                </c:pt>
                <c:pt idx="8">
                  <c:v>ЖИЛИЩНО-КОММУНАЛЬНОЕ ХОЗЯЙСТВО</c:v>
                </c:pt>
                <c:pt idx="9">
                  <c:v>НАЦИОНАЛЬНАЯ ЭКОНОМИКА</c:v>
                </c:pt>
                <c:pt idx="10">
                  <c:v>НАЦИОНАЛЬНАЯ БЕЗОПАСНОСТЬ И ПРАВООХРАНИТЕЛЬНАЯ ДЕЯТЕЛЬНОСТЬ</c:v>
                </c:pt>
                <c:pt idx="11">
                  <c:v>ОБЩЕГОСУДАРСТВЕННЫЕ ВОПРОСЫ</c:v>
                </c:pt>
              </c:strCache>
            </c:strRef>
          </c:cat>
          <c:val>
            <c:numRef>
              <c:f>Лист1!$B$2:$B$13</c:f>
              <c:numCache>
                <c:formatCode>0.0%</c:formatCode>
                <c:ptCount val="12"/>
                <c:pt idx="0">
                  <c:v>8.1000000000000003E-2</c:v>
                </c:pt>
                <c:pt idx="1">
                  <c:v>1.900000000000001E-2</c:v>
                </c:pt>
                <c:pt idx="2">
                  <c:v>2.4E-2</c:v>
                </c:pt>
                <c:pt idx="3">
                  <c:v>3.4000000000000002E-2</c:v>
                </c:pt>
                <c:pt idx="4">
                  <c:v>8.4000000000000047E-2</c:v>
                </c:pt>
                <c:pt idx="5">
                  <c:v>1.7000000000000001E-2</c:v>
                </c:pt>
                <c:pt idx="6">
                  <c:v>0.62300000000000033</c:v>
                </c:pt>
                <c:pt idx="7">
                  <c:v>3.0000000000000014E-3</c:v>
                </c:pt>
                <c:pt idx="8">
                  <c:v>4.5999999999999999E-2</c:v>
                </c:pt>
                <c:pt idx="9">
                  <c:v>6.0000000000000027E-3</c:v>
                </c:pt>
                <c:pt idx="10">
                  <c:v>3.0000000000000014E-3</c:v>
                </c:pt>
                <c:pt idx="11">
                  <c:v>6.0000000000000026E-2</c:v>
                </c:pt>
              </c:numCache>
            </c:numRef>
          </c:val>
        </c:ser>
        <c:dLbls>
          <c:showVal val="1"/>
        </c:dLbls>
        <c:overlap val="-25"/>
        <c:axId val="105312640"/>
        <c:axId val="105286272"/>
      </c:barChart>
      <c:valAx>
        <c:axId val="10528627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05312640"/>
        <c:crosses val="autoZero"/>
        <c:crossBetween val="between"/>
      </c:valAx>
      <c:catAx>
        <c:axId val="105312640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0528627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24.09.2015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latin typeface="Bookman Old Style" pitchFamily="18" charset="0"/>
              </a:rPr>
              <a:t>БЮДЖЕТ ДЛЯ ГРАЖДАН</a:t>
            </a:r>
            <a:endParaRPr lang="ru-RU" sz="60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2015 год и на плановый период 2016 и 2017 годов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16.06.2015г. № 239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2015 год – 128 562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2015 год – 769 296,4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64399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715436" cy="4572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6099"/>
                <a:gridCol w="1986185"/>
                <a:gridCol w="1920925"/>
                <a:gridCol w="1872227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1 459 586,6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1 484 520,5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1 605 178,3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784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561 728,0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589 717,0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641 439,0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128 562,0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100 493,0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102 683,0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769 296,6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794 310,5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861 056,3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rgbClr val="0066FF"/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Функциональная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990099"/>
                </a:solidFill>
              </a:rPr>
              <a:t>Экономическая</a:t>
            </a:r>
            <a:r>
              <a:rPr lang="ru-RU" sz="1600" dirty="0">
                <a:solidFill>
                  <a:srgbClr val="990099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2015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57232"/>
          <a:ext cx="91440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1" y="1000111"/>
          <a:ext cx="8501092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29"/>
                <a:gridCol w="2000263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CC0099"/>
                          </a:solidFill>
                          <a:latin typeface="Times New Roman"/>
                        </a:rPr>
                        <a:t>1 692 171,8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488,9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414,0</a:t>
                      </a: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74,9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1 048 324,0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221 353,9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565 350,1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55 279,0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9 530,3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14 547,0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138 610,3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280,0</a:t>
                      </a: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535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624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9 669,0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200,0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4 753,0</a:t>
                      </a:r>
                    </a:p>
                  </a:txBody>
                  <a:tcPr marL="9525" marR="9525" marT="9525" marB="0" anchor="ctr"/>
                </a:tc>
              </a:tr>
              <a:tr h="42634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773,0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5 000,0</a:t>
                      </a: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73 243,1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4 877,1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68 366,0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4 006,0</a:t>
                      </a:r>
                    </a:p>
                  </a:txBody>
                  <a:tcPr marL="9525" marR="9525" marT="9525" marB="0" anchor="ctr"/>
                </a:tc>
              </a:tr>
              <a:tr h="61077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материально-технической базы организаций пассажирского автомобильного транспорта общего пользования, обновление транпортной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1 700,0</a:t>
                      </a:r>
                    </a:p>
                  </a:txBody>
                  <a:tcPr marL="9525" marR="9525" marT="9525" marB="0" anchor="ctr"/>
                </a:tc>
              </a:tr>
              <a:tr h="4101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119,0</a:t>
                      </a:r>
                    </a:p>
                  </a:txBody>
                  <a:tcPr marL="9525" marR="9525" marT="9525" marB="0" anchor="ctr"/>
                </a:tc>
              </a:tr>
              <a:tr h="362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Реконструкция и капитальный ремонт автомобильных дорог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2 187,0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2015 -2017 годы 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1000111"/>
          <a:ext cx="8715435" cy="572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2015 ГОД</a:t>
                      </a: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71 701,2</a:t>
                      </a: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11 299,0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15 086,2</a:t>
                      </a:r>
                    </a:p>
                  </a:txBody>
                  <a:tcPr marL="9525" marR="9525" marT="9525" marB="0" anchor="ctr"/>
                </a:tc>
              </a:tr>
              <a:tr h="34104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42 947,0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2 369,0</a:t>
                      </a:r>
                    </a:p>
                  </a:txBody>
                  <a:tcPr marL="9525" marR="9525" marT="9525" marB="0" anchor="ctr"/>
                </a:tc>
              </a:tr>
              <a:tr h="4885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7 151,5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41 226,8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142 155,3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187 557,0</a:t>
                      </a:r>
                    </a:p>
                  </a:txBody>
                  <a:tcPr marL="9525" marR="9525" marT="9525" marB="0" anchor="ctr"/>
                </a:tc>
              </a:tr>
              <a:tr h="4885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82 153,0</a:t>
                      </a:r>
                    </a:p>
                  </a:txBody>
                  <a:tcPr marL="9525" marR="9525" marT="9525" marB="0" anchor="ctr"/>
                </a:tc>
              </a:tr>
              <a:tr h="32810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646,0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42 681,0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38 666,0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11 770,0</a:t>
                      </a:r>
                    </a:p>
                  </a:txBody>
                  <a:tcPr marL="9525" marR="9525" marT="9525" marB="0" anchor="ctr"/>
                </a:tc>
              </a:tr>
              <a:tr h="28990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2 000,0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401081" cy="547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7676"/>
                <a:gridCol w="1357322"/>
                <a:gridCol w="1428760"/>
                <a:gridCol w="1357323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9234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1590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(ЛЬГОТНЫЙ ПРОЕЗД) САДОВОДОВ - ОГОРОДНИКОВ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2015-2017 годы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357297"/>
          <a:ext cx="8429685" cy="5143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3556"/>
                <a:gridCol w="1445920"/>
                <a:gridCol w="1735104"/>
                <a:gridCol w="1735105"/>
              </a:tblGrid>
              <a:tr h="52885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814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33670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31872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33016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24489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103691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25516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22200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дотации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295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4358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137656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57388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55216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2015 год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561 728,0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доходы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 128 562,0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769 296,6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1 459 586,6 </a:t>
            </a:r>
            <a:r>
              <a:rPr lang="ru-RU" sz="2200" b="1" dirty="0"/>
              <a:t>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14 171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16429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101 827,0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5 241,9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64305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10 181,1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64344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57 542,4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1431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78 030,1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 rot="10800000">
            <a:off x="5929322" y="264318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Охрана окружающей среды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314324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1 051 597,6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64331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28 763,6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14338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142 105,3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41 226,8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64357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33 000,0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14364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137 656,0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1 692 171,8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6500"/>
                            </p:stCondLst>
                            <p:childTnLst>
                              <p:par>
                                <p:cTn id="9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/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/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2015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2015 год – 561 728 тыс. рублей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1095</TotalTime>
  <Words>1366</Words>
  <Application>Microsoft Office PowerPoint</Application>
  <PresentationFormat>Экран (4:3)</PresentationFormat>
  <Paragraphs>280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Основные показатели бюджета на 2015 год</vt:lpstr>
      <vt:lpstr>Доходы бюджета района</vt:lpstr>
      <vt:lpstr>Доходы на 2015 год</vt:lpstr>
      <vt:lpstr>Налоговые доходы Лискинского муниципального района на 2015 год – 561 728 тыс. рублей</vt:lpstr>
      <vt:lpstr>Неналоговые доходы Лискинского муниципального района на 2015 год – 128 562 тыс.рублей</vt:lpstr>
      <vt:lpstr>Безвозмездные поступления в бюджет Лискинского муниципального района на 2015 год – 769 296,4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2015 год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«Программная» структура расходов Лискинского муниципального района  на 2015 -2017 годы </vt:lpstr>
      <vt:lpstr>Публичные нормативные обязательства Лискинского муниципального района на 2015-2017 годы</vt:lpstr>
      <vt:lpstr>Межбюджетные трансферты из бюджета муниципального района бюджетам поселений на период 2015-2017 годы</vt:lpstr>
      <vt:lpstr>Источники финансирования дефицита бюджета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92</cp:revision>
  <dcterms:created xsi:type="dcterms:W3CDTF">2015-04-13T12:32:27Z</dcterms:created>
  <dcterms:modified xsi:type="dcterms:W3CDTF">2015-09-24T08:00:49Z</dcterms:modified>
</cp:coreProperties>
</file>