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64" r:id="rId16"/>
    <p:sldId id="266" r:id="rId17"/>
    <p:sldId id="267" r:id="rId18"/>
    <p:sldId id="277" r:id="rId19"/>
    <p:sldId id="278" r:id="rId20"/>
    <p:sldId id="279" r:id="rId21"/>
    <p:sldId id="269" r:id="rId22"/>
    <p:sldId id="270" r:id="rId23"/>
    <p:sldId id="273" r:id="rId24"/>
    <p:sldId id="274" r:id="rId25"/>
    <p:sldId id="271" r:id="rId26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7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89943" autoAdjust="0"/>
  </p:normalViewPr>
  <p:slideViewPr>
    <p:cSldViewPr>
      <p:cViewPr varScale="1">
        <p:scale>
          <a:sx n="101" d="100"/>
          <a:sy n="101" d="100"/>
        </p:scale>
        <p:origin x="-1536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image" Target="../media/image12.jp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jpg"/><Relationship Id="rId4" Type="http://schemas.openxmlformats.org/officeDocument/2006/relationships/image" Target="../media/image21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image" Target="../media/image12.jp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jpg"/><Relationship Id="rId4" Type="http://schemas.openxmlformats.org/officeDocument/2006/relationships/image" Target="../media/image2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794B04-9562-4062-B790-76E974DDA384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F63EA3-D0F8-4933-B3F1-4F9EC619360F}">
      <dgm:prSet phldrT="[Текст]"/>
      <dgm:spPr/>
      <dgm:t>
        <a:bodyPr/>
        <a:lstStyle/>
        <a:p>
          <a:r>
            <a:rPr lang="ru-RU" dirty="0" smtClean="0"/>
            <a:t>Цель 1</a:t>
          </a:r>
          <a:endParaRPr lang="ru-RU" dirty="0"/>
        </a:p>
      </dgm:t>
    </dgm:pt>
    <dgm:pt modelId="{D0A23CED-E66B-4364-8314-A1740957C092}" type="parTrans" cxnId="{3160819A-0D62-487C-9B91-680C0185FF14}">
      <dgm:prSet/>
      <dgm:spPr/>
      <dgm:t>
        <a:bodyPr/>
        <a:lstStyle/>
        <a:p>
          <a:endParaRPr lang="ru-RU"/>
        </a:p>
      </dgm:t>
    </dgm:pt>
    <dgm:pt modelId="{5946074E-1586-4210-9118-2DFBDE61F95F}" type="sibTrans" cxnId="{3160819A-0D62-487C-9B91-680C0185FF14}">
      <dgm:prSet/>
      <dgm:spPr/>
      <dgm:t>
        <a:bodyPr/>
        <a:lstStyle/>
        <a:p>
          <a:endParaRPr lang="ru-RU"/>
        </a:p>
      </dgm:t>
    </dgm:pt>
    <dgm:pt modelId="{1677DD08-D29F-4A4C-A703-EEC39C3C7187}">
      <dgm:prSet phldrT="[Текст]" custT="1"/>
      <dgm:spPr/>
      <dgm:t>
        <a:bodyPr/>
        <a:lstStyle/>
        <a:p>
          <a:r>
            <a:rPr lang="ru-RU" sz="3600" b="1" dirty="0" smtClean="0">
              <a:latin typeface="Gabriola" pitchFamily="82" charset="0"/>
            </a:rPr>
            <a:t>Развитие человеческого капитала</a:t>
          </a:r>
          <a:endParaRPr lang="ru-RU" sz="3600" dirty="0"/>
        </a:p>
      </dgm:t>
    </dgm:pt>
    <dgm:pt modelId="{ECB72207-F72B-4BE4-8974-49C33C1EE92E}" type="parTrans" cxnId="{E3AE2A83-E95F-45B8-8E69-C2E4912515A2}">
      <dgm:prSet/>
      <dgm:spPr/>
      <dgm:t>
        <a:bodyPr/>
        <a:lstStyle/>
        <a:p>
          <a:endParaRPr lang="ru-RU"/>
        </a:p>
      </dgm:t>
    </dgm:pt>
    <dgm:pt modelId="{8BF4B1A3-F0F3-4AF4-BFFB-9B584937291A}" type="sibTrans" cxnId="{E3AE2A83-E95F-45B8-8E69-C2E4912515A2}">
      <dgm:prSet/>
      <dgm:spPr/>
      <dgm:t>
        <a:bodyPr/>
        <a:lstStyle/>
        <a:p>
          <a:endParaRPr lang="ru-RU"/>
        </a:p>
      </dgm:t>
    </dgm:pt>
    <dgm:pt modelId="{D45B89A4-8C4B-4CC2-9FE6-12BBE786396C}">
      <dgm:prSet phldrT="[Текст]"/>
      <dgm:spPr/>
      <dgm:t>
        <a:bodyPr/>
        <a:lstStyle/>
        <a:p>
          <a:r>
            <a:rPr lang="ru-RU" dirty="0" smtClean="0"/>
            <a:t>Цель 2</a:t>
          </a:r>
          <a:endParaRPr lang="ru-RU" dirty="0"/>
        </a:p>
      </dgm:t>
    </dgm:pt>
    <dgm:pt modelId="{98F13988-59A3-4221-97BF-B41AF586D63C}" type="parTrans" cxnId="{4D0D2751-4033-4700-A1EF-1BFDAA97E878}">
      <dgm:prSet/>
      <dgm:spPr/>
      <dgm:t>
        <a:bodyPr/>
        <a:lstStyle/>
        <a:p>
          <a:endParaRPr lang="ru-RU"/>
        </a:p>
      </dgm:t>
    </dgm:pt>
    <dgm:pt modelId="{AD2276A4-699A-4838-B064-FD4311FCDEFD}" type="sibTrans" cxnId="{4D0D2751-4033-4700-A1EF-1BFDAA97E878}">
      <dgm:prSet/>
      <dgm:spPr/>
      <dgm:t>
        <a:bodyPr/>
        <a:lstStyle/>
        <a:p>
          <a:endParaRPr lang="ru-RU"/>
        </a:p>
      </dgm:t>
    </dgm:pt>
    <dgm:pt modelId="{0BF239C0-9032-4C18-B075-424E371E63FE}">
      <dgm:prSet phldrT="[Текст]" custT="1"/>
      <dgm:spPr/>
      <dgm:t>
        <a:bodyPr/>
        <a:lstStyle/>
        <a:p>
          <a:pPr>
            <a:lnSpc>
              <a:spcPct val="70000"/>
            </a:lnSpc>
          </a:pPr>
          <a:r>
            <a:rPr lang="ru-RU" sz="3600" b="1" dirty="0" smtClean="0">
              <a:latin typeface="Gabriola" pitchFamily="82" charset="0"/>
            </a:rPr>
            <a:t>Устойчивый экономический рост района путем  развития промышленности и сельского хозяйства </a:t>
          </a:r>
          <a:endParaRPr lang="ru-RU" sz="3600" dirty="0"/>
        </a:p>
      </dgm:t>
    </dgm:pt>
    <dgm:pt modelId="{CDADEF80-EC17-4E8B-A95D-073DEE70FA5D}" type="parTrans" cxnId="{14AA292D-7B48-477C-AF4B-B0AD88D10C76}">
      <dgm:prSet/>
      <dgm:spPr/>
      <dgm:t>
        <a:bodyPr/>
        <a:lstStyle/>
        <a:p>
          <a:endParaRPr lang="ru-RU"/>
        </a:p>
      </dgm:t>
    </dgm:pt>
    <dgm:pt modelId="{762DE210-C79D-4203-962D-93A468C9AE4B}" type="sibTrans" cxnId="{14AA292D-7B48-477C-AF4B-B0AD88D10C76}">
      <dgm:prSet/>
      <dgm:spPr/>
      <dgm:t>
        <a:bodyPr/>
        <a:lstStyle/>
        <a:p>
          <a:endParaRPr lang="ru-RU"/>
        </a:p>
      </dgm:t>
    </dgm:pt>
    <dgm:pt modelId="{F9154D49-3492-425C-8BF7-AEFE601D5A2D}">
      <dgm:prSet phldrT="[Текст]"/>
      <dgm:spPr/>
      <dgm:t>
        <a:bodyPr/>
        <a:lstStyle/>
        <a:p>
          <a:r>
            <a:rPr lang="ru-RU" dirty="0" smtClean="0"/>
            <a:t>Цель 3</a:t>
          </a:r>
          <a:endParaRPr lang="ru-RU" dirty="0"/>
        </a:p>
      </dgm:t>
    </dgm:pt>
    <dgm:pt modelId="{555A8856-D000-4779-80A5-9E19C932AD60}" type="parTrans" cxnId="{604200F2-C77E-4A2E-8126-DE9F09435BD5}">
      <dgm:prSet/>
      <dgm:spPr/>
      <dgm:t>
        <a:bodyPr/>
        <a:lstStyle/>
        <a:p>
          <a:endParaRPr lang="ru-RU"/>
        </a:p>
      </dgm:t>
    </dgm:pt>
    <dgm:pt modelId="{9E9C0010-4613-4A9D-A58B-0A6C2DEC136D}" type="sibTrans" cxnId="{604200F2-C77E-4A2E-8126-DE9F09435BD5}">
      <dgm:prSet/>
      <dgm:spPr/>
      <dgm:t>
        <a:bodyPr/>
        <a:lstStyle/>
        <a:p>
          <a:endParaRPr lang="ru-RU"/>
        </a:p>
      </dgm:t>
    </dgm:pt>
    <dgm:pt modelId="{69A89F43-850A-42D9-A488-6F8C65F035D8}">
      <dgm:prSet phldrT="[Текст]" custT="1"/>
      <dgm:spPr/>
      <dgm:t>
        <a:bodyPr/>
        <a:lstStyle/>
        <a:p>
          <a:pPr>
            <a:lnSpc>
              <a:spcPct val="70000"/>
            </a:lnSpc>
          </a:pPr>
          <a:r>
            <a:rPr lang="ru-RU" sz="3600" b="1" dirty="0" smtClean="0">
              <a:latin typeface="Gabriola" pitchFamily="82" charset="0"/>
            </a:rPr>
            <a:t>Выравнивание экономического развития</a:t>
          </a:r>
          <a:endParaRPr lang="ru-RU" sz="3600" b="1" dirty="0">
            <a:latin typeface="Gabriola" pitchFamily="82" charset="0"/>
          </a:endParaRPr>
        </a:p>
      </dgm:t>
    </dgm:pt>
    <dgm:pt modelId="{C5AFF121-336F-40AB-9D8C-7DDB3671E2A0}" type="parTrans" cxnId="{D8D24758-231F-47DA-9153-1A0973BFB808}">
      <dgm:prSet/>
      <dgm:spPr/>
      <dgm:t>
        <a:bodyPr/>
        <a:lstStyle/>
        <a:p>
          <a:endParaRPr lang="ru-RU"/>
        </a:p>
      </dgm:t>
    </dgm:pt>
    <dgm:pt modelId="{E7C6C9F5-3DE3-463B-9414-9974E2177FF5}" type="sibTrans" cxnId="{D8D24758-231F-47DA-9153-1A0973BFB808}">
      <dgm:prSet/>
      <dgm:spPr/>
      <dgm:t>
        <a:bodyPr/>
        <a:lstStyle/>
        <a:p>
          <a:endParaRPr lang="ru-RU"/>
        </a:p>
      </dgm:t>
    </dgm:pt>
    <dgm:pt modelId="{2DC4F96B-6EBC-4882-B90B-8D1375F73AAA}" type="pres">
      <dgm:prSet presAssocID="{48794B04-9562-4062-B790-76E974DDA38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936BDD2-55A9-4C49-AA2E-104C3AB20F98}" type="pres">
      <dgm:prSet presAssocID="{45F63EA3-D0F8-4933-B3F1-4F9EC619360F}" presName="horFlow" presStyleCnt="0"/>
      <dgm:spPr/>
    </dgm:pt>
    <dgm:pt modelId="{0906BB14-7F73-461F-94CF-328341AF1501}" type="pres">
      <dgm:prSet presAssocID="{45F63EA3-D0F8-4933-B3F1-4F9EC619360F}" presName="bigChev" presStyleLbl="node1" presStyleIdx="0" presStyleCnt="3" custScaleX="65940" custScaleY="85851" custLinFactNeighborX="11257" custLinFactNeighborY="-237"/>
      <dgm:spPr/>
      <dgm:t>
        <a:bodyPr/>
        <a:lstStyle/>
        <a:p>
          <a:endParaRPr lang="ru-RU"/>
        </a:p>
      </dgm:t>
    </dgm:pt>
    <dgm:pt modelId="{7B3CAB45-989F-494E-B11E-A758A5D82A71}" type="pres">
      <dgm:prSet presAssocID="{ECB72207-F72B-4BE4-8974-49C33C1EE92E}" presName="parTrans" presStyleCnt="0"/>
      <dgm:spPr/>
    </dgm:pt>
    <dgm:pt modelId="{B6247A9C-7417-4000-8514-F05A5F2AF1F4}" type="pres">
      <dgm:prSet presAssocID="{1677DD08-D29F-4A4C-A703-EEC39C3C7187}" presName="node" presStyleLbl="alignAccFollowNode1" presStyleIdx="0" presStyleCnt="3" custScaleX="220848" custLinFactNeighborX="40891" custLinFactNeighborY="-2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9BF949-4040-4618-B17C-163F4B488EA6}" type="pres">
      <dgm:prSet presAssocID="{45F63EA3-D0F8-4933-B3F1-4F9EC619360F}" presName="vSp" presStyleCnt="0"/>
      <dgm:spPr/>
    </dgm:pt>
    <dgm:pt modelId="{E13D79C8-A436-4B15-A286-5636242DBE82}" type="pres">
      <dgm:prSet presAssocID="{D45B89A4-8C4B-4CC2-9FE6-12BBE786396C}" presName="horFlow" presStyleCnt="0"/>
      <dgm:spPr/>
    </dgm:pt>
    <dgm:pt modelId="{C8706BAB-72FE-495B-BEAE-0726F0870324}" type="pres">
      <dgm:prSet presAssocID="{D45B89A4-8C4B-4CC2-9FE6-12BBE786396C}" presName="bigChev" presStyleLbl="node1" presStyleIdx="1" presStyleCnt="3" custScaleX="64256" custScaleY="93418"/>
      <dgm:spPr/>
      <dgm:t>
        <a:bodyPr/>
        <a:lstStyle/>
        <a:p>
          <a:endParaRPr lang="ru-RU"/>
        </a:p>
      </dgm:t>
    </dgm:pt>
    <dgm:pt modelId="{D52C85F8-909A-4791-A389-6D0B518998AD}" type="pres">
      <dgm:prSet presAssocID="{CDADEF80-EC17-4E8B-A95D-073DEE70FA5D}" presName="parTrans" presStyleCnt="0"/>
      <dgm:spPr/>
    </dgm:pt>
    <dgm:pt modelId="{B15D6EF2-24C6-4006-B700-D303A679CBE0}" type="pres">
      <dgm:prSet presAssocID="{0BF239C0-9032-4C18-B075-424E371E63FE}" presName="node" presStyleLbl="alignAccFollowNode1" presStyleIdx="1" presStyleCnt="3" custScaleX="239277" custScaleY="1205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CA30CE-5312-40D7-9840-2F58DEC50908}" type="pres">
      <dgm:prSet presAssocID="{D45B89A4-8C4B-4CC2-9FE6-12BBE786396C}" presName="vSp" presStyleCnt="0"/>
      <dgm:spPr/>
    </dgm:pt>
    <dgm:pt modelId="{81FCC0FA-2E58-4D09-B8AE-E60D98ABC21F}" type="pres">
      <dgm:prSet presAssocID="{F9154D49-3492-425C-8BF7-AEFE601D5A2D}" presName="horFlow" presStyleCnt="0"/>
      <dgm:spPr/>
    </dgm:pt>
    <dgm:pt modelId="{A946F50B-0B2F-4764-A9CD-D5F79E7A8881}" type="pres">
      <dgm:prSet presAssocID="{F9154D49-3492-425C-8BF7-AEFE601D5A2D}" presName="bigChev" presStyleLbl="node1" presStyleIdx="2" presStyleCnt="3" custScaleX="63957" custScaleY="89517"/>
      <dgm:spPr/>
      <dgm:t>
        <a:bodyPr/>
        <a:lstStyle/>
        <a:p>
          <a:endParaRPr lang="ru-RU"/>
        </a:p>
      </dgm:t>
    </dgm:pt>
    <dgm:pt modelId="{2CC9A439-03F8-466E-A6CD-33176C205874}" type="pres">
      <dgm:prSet presAssocID="{C5AFF121-336F-40AB-9D8C-7DDB3671E2A0}" presName="parTrans" presStyleCnt="0"/>
      <dgm:spPr/>
    </dgm:pt>
    <dgm:pt modelId="{3001CBAF-C40B-4CE8-A1D8-A0287F40A381}" type="pres">
      <dgm:prSet presAssocID="{69A89F43-850A-42D9-A488-6F8C65F035D8}" presName="node" presStyleLbl="alignAccFollowNode1" presStyleIdx="2" presStyleCnt="3" custScaleX="229085" custLinFactNeighborX="33057" custLinFactNeighborY="2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822265-114F-454C-A3C0-FEA44F9679E8}" type="presOf" srcId="{D45B89A4-8C4B-4CC2-9FE6-12BBE786396C}" destId="{C8706BAB-72FE-495B-BEAE-0726F0870324}" srcOrd="0" destOrd="0" presId="urn:microsoft.com/office/officeart/2005/8/layout/lProcess3"/>
    <dgm:cxn modelId="{A28099E7-2BE9-40EE-BD14-69C6030A824D}" type="presOf" srcId="{0BF239C0-9032-4C18-B075-424E371E63FE}" destId="{B15D6EF2-24C6-4006-B700-D303A679CBE0}" srcOrd="0" destOrd="0" presId="urn:microsoft.com/office/officeart/2005/8/layout/lProcess3"/>
    <dgm:cxn modelId="{E3AE2A83-E95F-45B8-8E69-C2E4912515A2}" srcId="{45F63EA3-D0F8-4933-B3F1-4F9EC619360F}" destId="{1677DD08-D29F-4A4C-A703-EEC39C3C7187}" srcOrd="0" destOrd="0" parTransId="{ECB72207-F72B-4BE4-8974-49C33C1EE92E}" sibTransId="{8BF4B1A3-F0F3-4AF4-BFFB-9B584937291A}"/>
    <dgm:cxn modelId="{D8D24758-231F-47DA-9153-1A0973BFB808}" srcId="{F9154D49-3492-425C-8BF7-AEFE601D5A2D}" destId="{69A89F43-850A-42D9-A488-6F8C65F035D8}" srcOrd="0" destOrd="0" parTransId="{C5AFF121-336F-40AB-9D8C-7DDB3671E2A0}" sibTransId="{E7C6C9F5-3DE3-463B-9414-9974E2177FF5}"/>
    <dgm:cxn modelId="{E76CD9B4-7971-4FF4-8419-C8DF46D30861}" type="presOf" srcId="{69A89F43-850A-42D9-A488-6F8C65F035D8}" destId="{3001CBAF-C40B-4CE8-A1D8-A0287F40A381}" srcOrd="0" destOrd="0" presId="urn:microsoft.com/office/officeart/2005/8/layout/lProcess3"/>
    <dgm:cxn modelId="{14AA292D-7B48-477C-AF4B-B0AD88D10C76}" srcId="{D45B89A4-8C4B-4CC2-9FE6-12BBE786396C}" destId="{0BF239C0-9032-4C18-B075-424E371E63FE}" srcOrd="0" destOrd="0" parTransId="{CDADEF80-EC17-4E8B-A95D-073DEE70FA5D}" sibTransId="{762DE210-C79D-4203-962D-93A468C9AE4B}"/>
    <dgm:cxn modelId="{3160819A-0D62-487C-9B91-680C0185FF14}" srcId="{48794B04-9562-4062-B790-76E974DDA384}" destId="{45F63EA3-D0F8-4933-B3F1-4F9EC619360F}" srcOrd="0" destOrd="0" parTransId="{D0A23CED-E66B-4364-8314-A1740957C092}" sibTransId="{5946074E-1586-4210-9118-2DFBDE61F95F}"/>
    <dgm:cxn modelId="{19567416-F6B4-4879-9508-AF383C435714}" type="presOf" srcId="{F9154D49-3492-425C-8BF7-AEFE601D5A2D}" destId="{A946F50B-0B2F-4764-A9CD-D5F79E7A8881}" srcOrd="0" destOrd="0" presId="urn:microsoft.com/office/officeart/2005/8/layout/lProcess3"/>
    <dgm:cxn modelId="{4945C24D-848A-42FA-A9FC-C6BEA872BA13}" type="presOf" srcId="{45F63EA3-D0F8-4933-B3F1-4F9EC619360F}" destId="{0906BB14-7F73-461F-94CF-328341AF1501}" srcOrd="0" destOrd="0" presId="urn:microsoft.com/office/officeart/2005/8/layout/lProcess3"/>
    <dgm:cxn modelId="{B81BE1CF-828A-4730-9B3F-488725A08577}" type="presOf" srcId="{1677DD08-D29F-4A4C-A703-EEC39C3C7187}" destId="{B6247A9C-7417-4000-8514-F05A5F2AF1F4}" srcOrd="0" destOrd="0" presId="urn:microsoft.com/office/officeart/2005/8/layout/lProcess3"/>
    <dgm:cxn modelId="{3585726A-7C27-4EE9-BD5A-43EF7608DD74}" type="presOf" srcId="{48794B04-9562-4062-B790-76E974DDA384}" destId="{2DC4F96B-6EBC-4882-B90B-8D1375F73AAA}" srcOrd="0" destOrd="0" presId="urn:microsoft.com/office/officeart/2005/8/layout/lProcess3"/>
    <dgm:cxn modelId="{604200F2-C77E-4A2E-8126-DE9F09435BD5}" srcId="{48794B04-9562-4062-B790-76E974DDA384}" destId="{F9154D49-3492-425C-8BF7-AEFE601D5A2D}" srcOrd="2" destOrd="0" parTransId="{555A8856-D000-4779-80A5-9E19C932AD60}" sibTransId="{9E9C0010-4613-4A9D-A58B-0A6C2DEC136D}"/>
    <dgm:cxn modelId="{4D0D2751-4033-4700-A1EF-1BFDAA97E878}" srcId="{48794B04-9562-4062-B790-76E974DDA384}" destId="{D45B89A4-8C4B-4CC2-9FE6-12BBE786396C}" srcOrd="1" destOrd="0" parTransId="{98F13988-59A3-4221-97BF-B41AF586D63C}" sibTransId="{AD2276A4-699A-4838-B064-FD4311FCDEFD}"/>
    <dgm:cxn modelId="{11AA6082-7363-4091-81C0-892A2CE1801F}" type="presParOf" srcId="{2DC4F96B-6EBC-4882-B90B-8D1375F73AAA}" destId="{8936BDD2-55A9-4C49-AA2E-104C3AB20F98}" srcOrd="0" destOrd="0" presId="urn:microsoft.com/office/officeart/2005/8/layout/lProcess3"/>
    <dgm:cxn modelId="{4814AB6B-EF6C-485B-854C-5044A8CBF317}" type="presParOf" srcId="{8936BDD2-55A9-4C49-AA2E-104C3AB20F98}" destId="{0906BB14-7F73-461F-94CF-328341AF1501}" srcOrd="0" destOrd="0" presId="urn:microsoft.com/office/officeart/2005/8/layout/lProcess3"/>
    <dgm:cxn modelId="{90017279-E5EA-46C1-A486-56916913A26D}" type="presParOf" srcId="{8936BDD2-55A9-4C49-AA2E-104C3AB20F98}" destId="{7B3CAB45-989F-494E-B11E-A758A5D82A71}" srcOrd="1" destOrd="0" presId="urn:microsoft.com/office/officeart/2005/8/layout/lProcess3"/>
    <dgm:cxn modelId="{6AF3A50C-EE60-495A-B622-AAB02EBE801A}" type="presParOf" srcId="{8936BDD2-55A9-4C49-AA2E-104C3AB20F98}" destId="{B6247A9C-7417-4000-8514-F05A5F2AF1F4}" srcOrd="2" destOrd="0" presId="urn:microsoft.com/office/officeart/2005/8/layout/lProcess3"/>
    <dgm:cxn modelId="{4D4003E0-03BF-4E6E-A128-B00882088C88}" type="presParOf" srcId="{2DC4F96B-6EBC-4882-B90B-8D1375F73AAA}" destId="{079BF949-4040-4618-B17C-163F4B488EA6}" srcOrd="1" destOrd="0" presId="urn:microsoft.com/office/officeart/2005/8/layout/lProcess3"/>
    <dgm:cxn modelId="{68D78937-4738-4CAA-9395-D30152B5BCED}" type="presParOf" srcId="{2DC4F96B-6EBC-4882-B90B-8D1375F73AAA}" destId="{E13D79C8-A436-4B15-A286-5636242DBE82}" srcOrd="2" destOrd="0" presId="urn:microsoft.com/office/officeart/2005/8/layout/lProcess3"/>
    <dgm:cxn modelId="{E856D625-DBB7-4597-97DE-E023FBC817B3}" type="presParOf" srcId="{E13D79C8-A436-4B15-A286-5636242DBE82}" destId="{C8706BAB-72FE-495B-BEAE-0726F0870324}" srcOrd="0" destOrd="0" presId="urn:microsoft.com/office/officeart/2005/8/layout/lProcess3"/>
    <dgm:cxn modelId="{04FB714A-5D32-479A-BCDA-E415C32D3E70}" type="presParOf" srcId="{E13D79C8-A436-4B15-A286-5636242DBE82}" destId="{D52C85F8-909A-4791-A389-6D0B518998AD}" srcOrd="1" destOrd="0" presId="urn:microsoft.com/office/officeart/2005/8/layout/lProcess3"/>
    <dgm:cxn modelId="{43906E66-CE56-40CE-904E-4065EB4A509F}" type="presParOf" srcId="{E13D79C8-A436-4B15-A286-5636242DBE82}" destId="{B15D6EF2-24C6-4006-B700-D303A679CBE0}" srcOrd="2" destOrd="0" presId="urn:microsoft.com/office/officeart/2005/8/layout/lProcess3"/>
    <dgm:cxn modelId="{6DF11851-773A-44A9-A646-DDEAC73DDAE0}" type="presParOf" srcId="{2DC4F96B-6EBC-4882-B90B-8D1375F73AAA}" destId="{53CA30CE-5312-40D7-9840-2F58DEC50908}" srcOrd="3" destOrd="0" presId="urn:microsoft.com/office/officeart/2005/8/layout/lProcess3"/>
    <dgm:cxn modelId="{9FC7927F-F9B8-477A-BE14-5A937BC5B137}" type="presParOf" srcId="{2DC4F96B-6EBC-4882-B90B-8D1375F73AAA}" destId="{81FCC0FA-2E58-4D09-B8AE-E60D98ABC21F}" srcOrd="4" destOrd="0" presId="urn:microsoft.com/office/officeart/2005/8/layout/lProcess3"/>
    <dgm:cxn modelId="{3223D545-5487-4238-AA01-A6CE76DDAEA0}" type="presParOf" srcId="{81FCC0FA-2E58-4D09-B8AE-E60D98ABC21F}" destId="{A946F50B-0B2F-4764-A9CD-D5F79E7A8881}" srcOrd="0" destOrd="0" presId="urn:microsoft.com/office/officeart/2005/8/layout/lProcess3"/>
    <dgm:cxn modelId="{D2D60885-9D23-4DA3-ACC2-B33425815D29}" type="presParOf" srcId="{81FCC0FA-2E58-4D09-B8AE-E60D98ABC21F}" destId="{2CC9A439-03F8-466E-A6CD-33176C205874}" srcOrd="1" destOrd="0" presId="urn:microsoft.com/office/officeart/2005/8/layout/lProcess3"/>
    <dgm:cxn modelId="{F324B674-2670-416D-9907-0C0E003DF9BB}" type="presParOf" srcId="{81FCC0FA-2E58-4D09-B8AE-E60D98ABC21F}" destId="{3001CBAF-C40B-4CE8-A1D8-A0287F40A381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D43D17-725F-4486-8A08-A4E7D523DA2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947D6C-EF89-4387-8434-79D67834EDBC}">
      <dgm:prSet phldrT="[Текст]"/>
      <dgm:spPr/>
      <dgm:t>
        <a:bodyPr/>
        <a:lstStyle/>
        <a:p>
          <a:r>
            <a:rPr lang="ru-RU" dirty="0" smtClean="0"/>
            <a:t>Цель 1. </a:t>
          </a:r>
          <a:r>
            <a:rPr lang="ru-RU" b="1" dirty="0" smtClean="0">
              <a:latin typeface="Gabriola" pitchFamily="82" charset="0"/>
            </a:rPr>
            <a:t>Развитие человеческого капитала</a:t>
          </a:r>
          <a:endParaRPr lang="ru-RU" dirty="0"/>
        </a:p>
      </dgm:t>
    </dgm:pt>
    <dgm:pt modelId="{07068930-0E64-49DC-831C-2BCE08443C8D}" type="parTrans" cxnId="{F23D72B2-3C64-42E2-9FB2-A9D9A44FD02B}">
      <dgm:prSet/>
      <dgm:spPr/>
      <dgm:t>
        <a:bodyPr/>
        <a:lstStyle/>
        <a:p>
          <a:endParaRPr lang="ru-RU"/>
        </a:p>
      </dgm:t>
    </dgm:pt>
    <dgm:pt modelId="{96A6B4F5-34E0-4C22-87C1-E15644A3FCB1}" type="sibTrans" cxnId="{F23D72B2-3C64-42E2-9FB2-A9D9A44FD02B}">
      <dgm:prSet/>
      <dgm:spPr/>
      <dgm:t>
        <a:bodyPr/>
        <a:lstStyle/>
        <a:p>
          <a:endParaRPr lang="ru-RU"/>
        </a:p>
      </dgm:t>
    </dgm:pt>
    <dgm:pt modelId="{B1C05F6E-5628-45F2-90E7-73B13CB64E12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Цель 1.1. Развитие социальной сферы района – образования, здравоохранения, культуры, спорта</a:t>
          </a:r>
          <a:endParaRPr lang="ru-RU" dirty="0"/>
        </a:p>
      </dgm:t>
    </dgm:pt>
    <dgm:pt modelId="{E66B5529-57E6-4AA1-B3C6-EC080C1C2724}" type="parTrans" cxnId="{8CA04F39-708F-47E5-997A-77157456C064}">
      <dgm:prSet/>
      <dgm:spPr/>
      <dgm:t>
        <a:bodyPr/>
        <a:lstStyle/>
        <a:p>
          <a:endParaRPr lang="ru-RU"/>
        </a:p>
      </dgm:t>
    </dgm:pt>
    <dgm:pt modelId="{07534E8A-73C0-4A4B-A949-392BD8DB3333}" type="sibTrans" cxnId="{8CA04F39-708F-47E5-997A-77157456C064}">
      <dgm:prSet/>
      <dgm:spPr/>
      <dgm:t>
        <a:bodyPr/>
        <a:lstStyle/>
        <a:p>
          <a:endParaRPr lang="ru-RU"/>
        </a:p>
      </dgm:t>
    </dgm:pt>
    <dgm:pt modelId="{6364207B-36DC-4FA3-AB07-706A1678B4CA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l"/>
          <a:r>
            <a:rPr lang="ru-RU" dirty="0" smtClean="0"/>
            <a:t>Цель 1.2. Рост уровня доходов населения</a:t>
          </a:r>
          <a:endParaRPr lang="ru-RU" dirty="0"/>
        </a:p>
      </dgm:t>
    </dgm:pt>
    <dgm:pt modelId="{5B95D45E-864F-4F54-8460-57F9E2DA5F61}" type="parTrans" cxnId="{FA1FAAB3-6018-43CF-9AEF-102B5E5870C3}">
      <dgm:prSet/>
      <dgm:spPr/>
      <dgm:t>
        <a:bodyPr/>
        <a:lstStyle/>
        <a:p>
          <a:endParaRPr lang="ru-RU"/>
        </a:p>
      </dgm:t>
    </dgm:pt>
    <dgm:pt modelId="{80504AAC-2A33-4E80-8BCD-9187B8AFACB7}" type="sibTrans" cxnId="{FA1FAAB3-6018-43CF-9AEF-102B5E5870C3}">
      <dgm:prSet/>
      <dgm:spPr/>
      <dgm:t>
        <a:bodyPr/>
        <a:lstStyle/>
        <a:p>
          <a:endParaRPr lang="ru-RU"/>
        </a:p>
      </dgm:t>
    </dgm:pt>
    <dgm:pt modelId="{61B2D2E8-D784-42B4-9E44-4A3664B05D51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Цель 1.3. Повышение комфортности проживания населения</a:t>
          </a:r>
          <a:endParaRPr lang="ru-RU" dirty="0"/>
        </a:p>
      </dgm:t>
    </dgm:pt>
    <dgm:pt modelId="{F8959DB1-7F02-4C32-9D63-5B75EAAE8185}" type="parTrans" cxnId="{6AB34791-244A-4730-869A-AE6B92C4F48B}">
      <dgm:prSet/>
      <dgm:spPr/>
      <dgm:t>
        <a:bodyPr/>
        <a:lstStyle/>
        <a:p>
          <a:endParaRPr lang="ru-RU"/>
        </a:p>
      </dgm:t>
    </dgm:pt>
    <dgm:pt modelId="{529C4F25-0B87-4CF8-8418-9883D44AA8D1}" type="sibTrans" cxnId="{6AB34791-244A-4730-869A-AE6B92C4F48B}">
      <dgm:prSet/>
      <dgm:spPr/>
      <dgm:t>
        <a:bodyPr/>
        <a:lstStyle/>
        <a:p>
          <a:endParaRPr lang="ru-RU"/>
        </a:p>
      </dgm:t>
    </dgm:pt>
    <dgm:pt modelId="{F5A6113B-82D4-4C9B-938A-4AF6AE843C7D}" type="pres">
      <dgm:prSet presAssocID="{3CD43D17-725F-4486-8A08-A4E7D523DA2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3134FB9-DF5D-4F8D-B711-ACC611504433}" type="pres">
      <dgm:prSet presAssocID="{0F947D6C-EF89-4387-8434-79D67834EDBC}" presName="root" presStyleCnt="0"/>
      <dgm:spPr/>
    </dgm:pt>
    <dgm:pt modelId="{1F127D29-7D8C-4274-970E-23F8EEA56975}" type="pres">
      <dgm:prSet presAssocID="{0F947D6C-EF89-4387-8434-79D67834EDBC}" presName="rootComposite" presStyleCnt="0"/>
      <dgm:spPr/>
    </dgm:pt>
    <dgm:pt modelId="{3BFC1439-53E2-4DAB-8473-9C1748DDAD0D}" type="pres">
      <dgm:prSet presAssocID="{0F947D6C-EF89-4387-8434-79D67834EDBC}" presName="rootText" presStyleLbl="node1" presStyleIdx="0" presStyleCnt="1" custScaleX="128801" custScaleY="22759"/>
      <dgm:spPr/>
      <dgm:t>
        <a:bodyPr/>
        <a:lstStyle/>
        <a:p>
          <a:endParaRPr lang="ru-RU"/>
        </a:p>
      </dgm:t>
    </dgm:pt>
    <dgm:pt modelId="{F40B7FFB-5E04-4902-B82B-9F826EFA8D43}" type="pres">
      <dgm:prSet presAssocID="{0F947D6C-EF89-4387-8434-79D67834EDBC}" presName="rootConnector" presStyleLbl="node1" presStyleIdx="0" presStyleCnt="1"/>
      <dgm:spPr/>
      <dgm:t>
        <a:bodyPr/>
        <a:lstStyle/>
        <a:p>
          <a:endParaRPr lang="ru-RU"/>
        </a:p>
      </dgm:t>
    </dgm:pt>
    <dgm:pt modelId="{FABB4830-B08E-4892-942B-9A04DD03B063}" type="pres">
      <dgm:prSet presAssocID="{0F947D6C-EF89-4387-8434-79D67834EDBC}" presName="childShape" presStyleCnt="0"/>
      <dgm:spPr/>
    </dgm:pt>
    <dgm:pt modelId="{643D7612-5A3A-45C2-8CEC-D5CAE6B4AC22}" type="pres">
      <dgm:prSet presAssocID="{E66B5529-57E6-4AA1-B3C6-EC080C1C2724}" presName="Name13" presStyleLbl="parChTrans1D2" presStyleIdx="0" presStyleCnt="3"/>
      <dgm:spPr/>
      <dgm:t>
        <a:bodyPr/>
        <a:lstStyle/>
        <a:p>
          <a:endParaRPr lang="ru-RU"/>
        </a:p>
      </dgm:t>
    </dgm:pt>
    <dgm:pt modelId="{F7F0E2DD-5608-46C7-BF9C-25EEFCFB9B9F}" type="pres">
      <dgm:prSet presAssocID="{B1C05F6E-5628-45F2-90E7-73B13CB64E12}" presName="childText" presStyleLbl="bgAcc1" presStyleIdx="0" presStyleCnt="3" custScaleX="132359" custScaleY="40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46492E-CFF7-4529-923B-91797FD6A80B}" type="pres">
      <dgm:prSet presAssocID="{5B95D45E-864F-4F54-8460-57F9E2DA5F61}" presName="Name13" presStyleLbl="parChTrans1D2" presStyleIdx="1" presStyleCnt="3"/>
      <dgm:spPr/>
      <dgm:t>
        <a:bodyPr/>
        <a:lstStyle/>
        <a:p>
          <a:endParaRPr lang="ru-RU"/>
        </a:p>
      </dgm:t>
    </dgm:pt>
    <dgm:pt modelId="{57F29F68-8695-46D2-8049-4E94CF4B765C}" type="pres">
      <dgm:prSet presAssocID="{6364207B-36DC-4FA3-AB07-706A1678B4CA}" presName="childText" presStyleLbl="bgAcc1" presStyleIdx="1" presStyleCnt="3" custScaleX="130961" custScaleY="35416" custLinFactNeighborX="592" custLinFactNeighborY="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BC8E23-85D9-4B62-8B44-56A8EBC3277E}" type="pres">
      <dgm:prSet presAssocID="{F8959DB1-7F02-4C32-9D63-5B75EAAE8185}" presName="Name13" presStyleLbl="parChTrans1D2" presStyleIdx="2" presStyleCnt="3"/>
      <dgm:spPr/>
      <dgm:t>
        <a:bodyPr/>
        <a:lstStyle/>
        <a:p>
          <a:endParaRPr lang="ru-RU"/>
        </a:p>
      </dgm:t>
    </dgm:pt>
    <dgm:pt modelId="{0C25A13C-E827-4A71-BE57-7305039FD71B}" type="pres">
      <dgm:prSet presAssocID="{61B2D2E8-D784-42B4-9E44-4A3664B05D51}" presName="childText" presStyleLbl="bgAcc1" presStyleIdx="2" presStyleCnt="3" custScaleX="132538" custScaleY="36118" custLinFactNeighborX="9" custLinFactNeighborY="-5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34791-244A-4730-869A-AE6B92C4F48B}" srcId="{0F947D6C-EF89-4387-8434-79D67834EDBC}" destId="{61B2D2E8-D784-42B4-9E44-4A3664B05D51}" srcOrd="2" destOrd="0" parTransId="{F8959DB1-7F02-4C32-9D63-5B75EAAE8185}" sibTransId="{529C4F25-0B87-4CF8-8418-9883D44AA8D1}"/>
    <dgm:cxn modelId="{6C3EEAB9-F91F-4D61-BE03-CDF4C08CEC4F}" type="presOf" srcId="{61B2D2E8-D784-42B4-9E44-4A3664B05D51}" destId="{0C25A13C-E827-4A71-BE57-7305039FD71B}" srcOrd="0" destOrd="0" presId="urn:microsoft.com/office/officeart/2005/8/layout/hierarchy3"/>
    <dgm:cxn modelId="{31352C10-E020-486F-8FC9-BE9BD52A6BEF}" type="presOf" srcId="{0F947D6C-EF89-4387-8434-79D67834EDBC}" destId="{F40B7FFB-5E04-4902-B82B-9F826EFA8D43}" srcOrd="1" destOrd="0" presId="urn:microsoft.com/office/officeart/2005/8/layout/hierarchy3"/>
    <dgm:cxn modelId="{D41CEAFF-B539-4074-8090-BC9CA4DDDB6A}" type="presOf" srcId="{B1C05F6E-5628-45F2-90E7-73B13CB64E12}" destId="{F7F0E2DD-5608-46C7-BF9C-25EEFCFB9B9F}" srcOrd="0" destOrd="0" presId="urn:microsoft.com/office/officeart/2005/8/layout/hierarchy3"/>
    <dgm:cxn modelId="{F8B89763-F1F9-4F95-A165-F970A4B172E4}" type="presOf" srcId="{E66B5529-57E6-4AA1-B3C6-EC080C1C2724}" destId="{643D7612-5A3A-45C2-8CEC-D5CAE6B4AC22}" srcOrd="0" destOrd="0" presId="urn:microsoft.com/office/officeart/2005/8/layout/hierarchy3"/>
    <dgm:cxn modelId="{302DE87D-03E8-47ED-BC17-46CAA293C65B}" type="presOf" srcId="{F8959DB1-7F02-4C32-9D63-5B75EAAE8185}" destId="{EABC8E23-85D9-4B62-8B44-56A8EBC3277E}" srcOrd="0" destOrd="0" presId="urn:microsoft.com/office/officeart/2005/8/layout/hierarchy3"/>
    <dgm:cxn modelId="{66FE5DAF-9AF1-4693-9959-6BD9660879D4}" type="presOf" srcId="{3CD43D17-725F-4486-8A08-A4E7D523DA27}" destId="{F5A6113B-82D4-4C9B-938A-4AF6AE843C7D}" srcOrd="0" destOrd="0" presId="urn:microsoft.com/office/officeart/2005/8/layout/hierarchy3"/>
    <dgm:cxn modelId="{8CA04F39-708F-47E5-997A-77157456C064}" srcId="{0F947D6C-EF89-4387-8434-79D67834EDBC}" destId="{B1C05F6E-5628-45F2-90E7-73B13CB64E12}" srcOrd="0" destOrd="0" parTransId="{E66B5529-57E6-4AA1-B3C6-EC080C1C2724}" sibTransId="{07534E8A-73C0-4A4B-A949-392BD8DB3333}"/>
    <dgm:cxn modelId="{F23D72B2-3C64-42E2-9FB2-A9D9A44FD02B}" srcId="{3CD43D17-725F-4486-8A08-A4E7D523DA27}" destId="{0F947D6C-EF89-4387-8434-79D67834EDBC}" srcOrd="0" destOrd="0" parTransId="{07068930-0E64-49DC-831C-2BCE08443C8D}" sibTransId="{96A6B4F5-34E0-4C22-87C1-E15644A3FCB1}"/>
    <dgm:cxn modelId="{FA1FAAB3-6018-43CF-9AEF-102B5E5870C3}" srcId="{0F947D6C-EF89-4387-8434-79D67834EDBC}" destId="{6364207B-36DC-4FA3-AB07-706A1678B4CA}" srcOrd="1" destOrd="0" parTransId="{5B95D45E-864F-4F54-8460-57F9E2DA5F61}" sibTransId="{80504AAC-2A33-4E80-8BCD-9187B8AFACB7}"/>
    <dgm:cxn modelId="{2CEC7D74-3D7C-4417-98B4-FF55262C6CF5}" type="presOf" srcId="{0F947D6C-EF89-4387-8434-79D67834EDBC}" destId="{3BFC1439-53E2-4DAB-8473-9C1748DDAD0D}" srcOrd="0" destOrd="0" presId="urn:microsoft.com/office/officeart/2005/8/layout/hierarchy3"/>
    <dgm:cxn modelId="{0ED56FF6-5EC3-4F26-8E30-946DF0DD7C96}" type="presOf" srcId="{6364207B-36DC-4FA3-AB07-706A1678B4CA}" destId="{57F29F68-8695-46D2-8049-4E94CF4B765C}" srcOrd="0" destOrd="0" presId="urn:microsoft.com/office/officeart/2005/8/layout/hierarchy3"/>
    <dgm:cxn modelId="{7E069271-0832-44E6-868D-2226A37C6D8A}" type="presOf" srcId="{5B95D45E-864F-4F54-8460-57F9E2DA5F61}" destId="{F646492E-CFF7-4529-923B-91797FD6A80B}" srcOrd="0" destOrd="0" presId="urn:microsoft.com/office/officeart/2005/8/layout/hierarchy3"/>
    <dgm:cxn modelId="{D7D50386-1959-44C5-A43D-FD7BAE511120}" type="presParOf" srcId="{F5A6113B-82D4-4C9B-938A-4AF6AE843C7D}" destId="{63134FB9-DF5D-4F8D-B711-ACC611504433}" srcOrd="0" destOrd="0" presId="urn:microsoft.com/office/officeart/2005/8/layout/hierarchy3"/>
    <dgm:cxn modelId="{B8624143-90E2-47B4-ACC5-9A1A0E55DA63}" type="presParOf" srcId="{63134FB9-DF5D-4F8D-B711-ACC611504433}" destId="{1F127D29-7D8C-4274-970E-23F8EEA56975}" srcOrd="0" destOrd="0" presId="urn:microsoft.com/office/officeart/2005/8/layout/hierarchy3"/>
    <dgm:cxn modelId="{713DDAF9-0F83-4F50-8108-DF4EF1D2DFC4}" type="presParOf" srcId="{1F127D29-7D8C-4274-970E-23F8EEA56975}" destId="{3BFC1439-53E2-4DAB-8473-9C1748DDAD0D}" srcOrd="0" destOrd="0" presId="urn:microsoft.com/office/officeart/2005/8/layout/hierarchy3"/>
    <dgm:cxn modelId="{5708E9E1-1B69-4750-8C2F-B50E2B96C4EA}" type="presParOf" srcId="{1F127D29-7D8C-4274-970E-23F8EEA56975}" destId="{F40B7FFB-5E04-4902-B82B-9F826EFA8D43}" srcOrd="1" destOrd="0" presId="urn:microsoft.com/office/officeart/2005/8/layout/hierarchy3"/>
    <dgm:cxn modelId="{BABABBE5-C33D-47A1-9973-1919CBBAF634}" type="presParOf" srcId="{63134FB9-DF5D-4F8D-B711-ACC611504433}" destId="{FABB4830-B08E-4892-942B-9A04DD03B063}" srcOrd="1" destOrd="0" presId="urn:microsoft.com/office/officeart/2005/8/layout/hierarchy3"/>
    <dgm:cxn modelId="{AF7DEA70-6326-4FE8-A9BB-F741C84182D6}" type="presParOf" srcId="{FABB4830-B08E-4892-942B-9A04DD03B063}" destId="{643D7612-5A3A-45C2-8CEC-D5CAE6B4AC22}" srcOrd="0" destOrd="0" presId="urn:microsoft.com/office/officeart/2005/8/layout/hierarchy3"/>
    <dgm:cxn modelId="{70B87443-435F-4033-9C61-628722DF9D15}" type="presParOf" srcId="{FABB4830-B08E-4892-942B-9A04DD03B063}" destId="{F7F0E2DD-5608-46C7-BF9C-25EEFCFB9B9F}" srcOrd="1" destOrd="0" presId="urn:microsoft.com/office/officeart/2005/8/layout/hierarchy3"/>
    <dgm:cxn modelId="{C345023C-4502-4441-819C-4CC845AA71A4}" type="presParOf" srcId="{FABB4830-B08E-4892-942B-9A04DD03B063}" destId="{F646492E-CFF7-4529-923B-91797FD6A80B}" srcOrd="2" destOrd="0" presId="urn:microsoft.com/office/officeart/2005/8/layout/hierarchy3"/>
    <dgm:cxn modelId="{06134919-EB6E-4CF3-AE46-E43E1338A372}" type="presParOf" srcId="{FABB4830-B08E-4892-942B-9A04DD03B063}" destId="{57F29F68-8695-46D2-8049-4E94CF4B765C}" srcOrd="3" destOrd="0" presId="urn:microsoft.com/office/officeart/2005/8/layout/hierarchy3"/>
    <dgm:cxn modelId="{2B6AC9F7-9379-4B40-9B71-F7A93E9BD285}" type="presParOf" srcId="{FABB4830-B08E-4892-942B-9A04DD03B063}" destId="{EABC8E23-85D9-4B62-8B44-56A8EBC3277E}" srcOrd="4" destOrd="0" presId="urn:microsoft.com/office/officeart/2005/8/layout/hierarchy3"/>
    <dgm:cxn modelId="{58659570-D68A-4F25-85CC-5DB380433C7E}" type="presParOf" srcId="{FABB4830-B08E-4892-942B-9A04DD03B063}" destId="{0C25A13C-E827-4A71-BE57-7305039FD71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CD43D17-725F-4486-8A08-A4E7D523DA2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947D6C-EF89-4387-8434-79D67834EDBC}">
      <dgm:prSet phldrT="[Текст]" custT="1"/>
      <dgm:spPr/>
      <dgm:t>
        <a:bodyPr/>
        <a:lstStyle/>
        <a:p>
          <a:pPr>
            <a:lnSpc>
              <a:spcPct val="70000"/>
            </a:lnSpc>
          </a:pPr>
          <a:r>
            <a:rPr lang="ru-RU" sz="1900" dirty="0" smtClean="0"/>
            <a:t>Цель 2. </a:t>
          </a:r>
          <a:r>
            <a:rPr lang="ru-RU" sz="2800" b="1" dirty="0" smtClean="0">
              <a:latin typeface="Gabriola" pitchFamily="82" charset="0"/>
            </a:rPr>
            <a:t>Устойчивый экономический рост  района путем  развития промышленности и сельского хозяйства </a:t>
          </a:r>
          <a:endParaRPr lang="ru-RU" sz="2800" dirty="0"/>
        </a:p>
      </dgm:t>
    </dgm:pt>
    <dgm:pt modelId="{07068930-0E64-49DC-831C-2BCE08443C8D}" type="parTrans" cxnId="{F23D72B2-3C64-42E2-9FB2-A9D9A44FD02B}">
      <dgm:prSet/>
      <dgm:spPr/>
      <dgm:t>
        <a:bodyPr/>
        <a:lstStyle/>
        <a:p>
          <a:endParaRPr lang="ru-RU"/>
        </a:p>
      </dgm:t>
    </dgm:pt>
    <dgm:pt modelId="{96A6B4F5-34E0-4C22-87C1-E15644A3FCB1}" type="sibTrans" cxnId="{F23D72B2-3C64-42E2-9FB2-A9D9A44FD02B}">
      <dgm:prSet/>
      <dgm:spPr/>
      <dgm:t>
        <a:bodyPr/>
        <a:lstStyle/>
        <a:p>
          <a:endParaRPr lang="ru-RU"/>
        </a:p>
      </dgm:t>
    </dgm:pt>
    <dgm:pt modelId="{B1C05F6E-5628-45F2-90E7-73B13CB64E12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l"/>
          <a:r>
            <a:rPr lang="ru-RU" dirty="0" smtClean="0"/>
            <a:t>Цель 2.1. Рост объемов производства предприятий сельского хозяйства и перерабатывающей промышленности</a:t>
          </a:r>
          <a:endParaRPr lang="ru-RU" dirty="0"/>
        </a:p>
      </dgm:t>
    </dgm:pt>
    <dgm:pt modelId="{E66B5529-57E6-4AA1-B3C6-EC080C1C2724}" type="parTrans" cxnId="{8CA04F39-708F-47E5-997A-77157456C064}">
      <dgm:prSet/>
      <dgm:spPr/>
      <dgm:t>
        <a:bodyPr/>
        <a:lstStyle/>
        <a:p>
          <a:endParaRPr lang="ru-RU"/>
        </a:p>
      </dgm:t>
    </dgm:pt>
    <dgm:pt modelId="{07534E8A-73C0-4A4B-A949-392BD8DB3333}" type="sibTrans" cxnId="{8CA04F39-708F-47E5-997A-77157456C064}">
      <dgm:prSet/>
      <dgm:spPr/>
      <dgm:t>
        <a:bodyPr/>
        <a:lstStyle/>
        <a:p>
          <a:endParaRPr lang="ru-RU"/>
        </a:p>
      </dgm:t>
    </dgm:pt>
    <dgm:pt modelId="{6364207B-36DC-4FA3-AB07-706A1678B4CA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l"/>
          <a:r>
            <a:rPr lang="ru-RU" dirty="0" smtClean="0"/>
            <a:t>Цель 2.2. Повышение инвестиционной привлекательности района</a:t>
          </a:r>
          <a:endParaRPr lang="ru-RU" dirty="0"/>
        </a:p>
      </dgm:t>
    </dgm:pt>
    <dgm:pt modelId="{5B95D45E-864F-4F54-8460-57F9E2DA5F61}" type="parTrans" cxnId="{FA1FAAB3-6018-43CF-9AEF-102B5E5870C3}">
      <dgm:prSet/>
      <dgm:spPr/>
      <dgm:t>
        <a:bodyPr/>
        <a:lstStyle/>
        <a:p>
          <a:endParaRPr lang="ru-RU"/>
        </a:p>
      </dgm:t>
    </dgm:pt>
    <dgm:pt modelId="{80504AAC-2A33-4E80-8BCD-9187B8AFACB7}" type="sibTrans" cxnId="{FA1FAAB3-6018-43CF-9AEF-102B5E5870C3}">
      <dgm:prSet/>
      <dgm:spPr/>
      <dgm:t>
        <a:bodyPr/>
        <a:lstStyle/>
        <a:p>
          <a:endParaRPr lang="ru-RU"/>
        </a:p>
      </dgm:t>
    </dgm:pt>
    <dgm:pt modelId="{61B2D2E8-D784-42B4-9E44-4A3664B05D51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Цель 2.3. Повышение предпринимательской активности населения</a:t>
          </a:r>
          <a:endParaRPr lang="ru-RU" dirty="0"/>
        </a:p>
      </dgm:t>
    </dgm:pt>
    <dgm:pt modelId="{F8959DB1-7F02-4C32-9D63-5B75EAAE8185}" type="parTrans" cxnId="{6AB34791-244A-4730-869A-AE6B92C4F48B}">
      <dgm:prSet/>
      <dgm:spPr/>
      <dgm:t>
        <a:bodyPr/>
        <a:lstStyle/>
        <a:p>
          <a:endParaRPr lang="ru-RU"/>
        </a:p>
      </dgm:t>
    </dgm:pt>
    <dgm:pt modelId="{529C4F25-0B87-4CF8-8418-9883D44AA8D1}" type="sibTrans" cxnId="{6AB34791-244A-4730-869A-AE6B92C4F48B}">
      <dgm:prSet/>
      <dgm:spPr/>
      <dgm:t>
        <a:bodyPr/>
        <a:lstStyle/>
        <a:p>
          <a:endParaRPr lang="ru-RU"/>
        </a:p>
      </dgm:t>
    </dgm:pt>
    <dgm:pt modelId="{F5A6113B-82D4-4C9B-938A-4AF6AE843C7D}" type="pres">
      <dgm:prSet presAssocID="{3CD43D17-725F-4486-8A08-A4E7D523DA2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3134FB9-DF5D-4F8D-B711-ACC611504433}" type="pres">
      <dgm:prSet presAssocID="{0F947D6C-EF89-4387-8434-79D67834EDBC}" presName="root" presStyleCnt="0"/>
      <dgm:spPr/>
    </dgm:pt>
    <dgm:pt modelId="{1F127D29-7D8C-4274-970E-23F8EEA56975}" type="pres">
      <dgm:prSet presAssocID="{0F947D6C-EF89-4387-8434-79D67834EDBC}" presName="rootComposite" presStyleCnt="0"/>
      <dgm:spPr/>
    </dgm:pt>
    <dgm:pt modelId="{3BFC1439-53E2-4DAB-8473-9C1748DDAD0D}" type="pres">
      <dgm:prSet presAssocID="{0F947D6C-EF89-4387-8434-79D67834EDBC}" presName="rootText" presStyleLbl="node1" presStyleIdx="0" presStyleCnt="1" custScaleX="142981" custScaleY="29975" custLinFactNeighborX="-118" custLinFactNeighborY="-1314"/>
      <dgm:spPr/>
      <dgm:t>
        <a:bodyPr/>
        <a:lstStyle/>
        <a:p>
          <a:endParaRPr lang="ru-RU"/>
        </a:p>
      </dgm:t>
    </dgm:pt>
    <dgm:pt modelId="{F40B7FFB-5E04-4902-B82B-9F826EFA8D43}" type="pres">
      <dgm:prSet presAssocID="{0F947D6C-EF89-4387-8434-79D67834EDBC}" presName="rootConnector" presStyleLbl="node1" presStyleIdx="0" presStyleCnt="1"/>
      <dgm:spPr/>
      <dgm:t>
        <a:bodyPr/>
        <a:lstStyle/>
        <a:p>
          <a:endParaRPr lang="ru-RU"/>
        </a:p>
      </dgm:t>
    </dgm:pt>
    <dgm:pt modelId="{FABB4830-B08E-4892-942B-9A04DD03B063}" type="pres">
      <dgm:prSet presAssocID="{0F947D6C-EF89-4387-8434-79D67834EDBC}" presName="childShape" presStyleCnt="0"/>
      <dgm:spPr/>
    </dgm:pt>
    <dgm:pt modelId="{643D7612-5A3A-45C2-8CEC-D5CAE6B4AC22}" type="pres">
      <dgm:prSet presAssocID="{E66B5529-57E6-4AA1-B3C6-EC080C1C2724}" presName="Name13" presStyleLbl="parChTrans1D2" presStyleIdx="0" presStyleCnt="3"/>
      <dgm:spPr/>
      <dgm:t>
        <a:bodyPr/>
        <a:lstStyle/>
        <a:p>
          <a:endParaRPr lang="ru-RU"/>
        </a:p>
      </dgm:t>
    </dgm:pt>
    <dgm:pt modelId="{F7F0E2DD-5608-46C7-BF9C-25EEFCFB9B9F}" type="pres">
      <dgm:prSet presAssocID="{B1C05F6E-5628-45F2-90E7-73B13CB64E12}" presName="childText" presStyleLbl="bgAcc1" presStyleIdx="0" presStyleCnt="3" custScaleX="132359" custScaleY="40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46492E-CFF7-4529-923B-91797FD6A80B}" type="pres">
      <dgm:prSet presAssocID="{5B95D45E-864F-4F54-8460-57F9E2DA5F61}" presName="Name13" presStyleLbl="parChTrans1D2" presStyleIdx="1" presStyleCnt="3"/>
      <dgm:spPr/>
      <dgm:t>
        <a:bodyPr/>
        <a:lstStyle/>
        <a:p>
          <a:endParaRPr lang="ru-RU"/>
        </a:p>
      </dgm:t>
    </dgm:pt>
    <dgm:pt modelId="{57F29F68-8695-46D2-8049-4E94CF4B765C}" type="pres">
      <dgm:prSet presAssocID="{6364207B-36DC-4FA3-AB07-706A1678B4CA}" presName="childText" presStyleLbl="bgAcc1" presStyleIdx="1" presStyleCnt="3" custScaleX="130961" custScaleY="35416" custLinFactNeighborX="642" custLinFactNeighborY="-33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BC8E23-85D9-4B62-8B44-56A8EBC3277E}" type="pres">
      <dgm:prSet presAssocID="{F8959DB1-7F02-4C32-9D63-5B75EAAE8185}" presName="Name13" presStyleLbl="parChTrans1D2" presStyleIdx="2" presStyleCnt="3"/>
      <dgm:spPr/>
      <dgm:t>
        <a:bodyPr/>
        <a:lstStyle/>
        <a:p>
          <a:endParaRPr lang="ru-RU"/>
        </a:p>
      </dgm:t>
    </dgm:pt>
    <dgm:pt modelId="{0C25A13C-E827-4A71-BE57-7305039FD71B}" type="pres">
      <dgm:prSet presAssocID="{61B2D2E8-D784-42B4-9E44-4A3664B05D51}" presName="childText" presStyleLbl="bgAcc1" presStyleIdx="2" presStyleCnt="3" custScaleX="128823" custScaleY="32572" custLinFactNeighborX="992" custLinFactNeighborY="-11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34791-244A-4730-869A-AE6B92C4F48B}" srcId="{0F947D6C-EF89-4387-8434-79D67834EDBC}" destId="{61B2D2E8-D784-42B4-9E44-4A3664B05D51}" srcOrd="2" destOrd="0" parTransId="{F8959DB1-7F02-4C32-9D63-5B75EAAE8185}" sibTransId="{529C4F25-0B87-4CF8-8418-9883D44AA8D1}"/>
    <dgm:cxn modelId="{497D8765-3C82-4993-AACD-DF73B6089FC6}" type="presOf" srcId="{5B95D45E-864F-4F54-8460-57F9E2DA5F61}" destId="{F646492E-CFF7-4529-923B-91797FD6A80B}" srcOrd="0" destOrd="0" presId="urn:microsoft.com/office/officeart/2005/8/layout/hierarchy3"/>
    <dgm:cxn modelId="{CFBDC93E-412C-4DB8-B82C-E76D7CCCECDD}" type="presOf" srcId="{F8959DB1-7F02-4C32-9D63-5B75EAAE8185}" destId="{EABC8E23-85D9-4B62-8B44-56A8EBC3277E}" srcOrd="0" destOrd="0" presId="urn:microsoft.com/office/officeart/2005/8/layout/hierarchy3"/>
    <dgm:cxn modelId="{E018BFEE-F1E7-410F-9DA5-39FDD7544354}" type="presOf" srcId="{E66B5529-57E6-4AA1-B3C6-EC080C1C2724}" destId="{643D7612-5A3A-45C2-8CEC-D5CAE6B4AC22}" srcOrd="0" destOrd="0" presId="urn:microsoft.com/office/officeart/2005/8/layout/hierarchy3"/>
    <dgm:cxn modelId="{064AD816-9BF7-4201-B5FA-58E049D878DE}" type="presOf" srcId="{B1C05F6E-5628-45F2-90E7-73B13CB64E12}" destId="{F7F0E2DD-5608-46C7-BF9C-25EEFCFB9B9F}" srcOrd="0" destOrd="0" presId="urn:microsoft.com/office/officeart/2005/8/layout/hierarchy3"/>
    <dgm:cxn modelId="{EBC047EE-4D17-4F91-8223-781E539813FE}" type="presOf" srcId="{6364207B-36DC-4FA3-AB07-706A1678B4CA}" destId="{57F29F68-8695-46D2-8049-4E94CF4B765C}" srcOrd="0" destOrd="0" presId="urn:microsoft.com/office/officeart/2005/8/layout/hierarchy3"/>
    <dgm:cxn modelId="{242A4593-ED89-4D5E-8D02-BD5C450170C9}" type="presOf" srcId="{0F947D6C-EF89-4387-8434-79D67834EDBC}" destId="{F40B7FFB-5E04-4902-B82B-9F826EFA8D43}" srcOrd="1" destOrd="0" presId="urn:microsoft.com/office/officeart/2005/8/layout/hierarchy3"/>
    <dgm:cxn modelId="{BFD7C939-D44B-4D17-AA39-C52F8DA3C959}" type="presOf" srcId="{0F947D6C-EF89-4387-8434-79D67834EDBC}" destId="{3BFC1439-53E2-4DAB-8473-9C1748DDAD0D}" srcOrd="0" destOrd="0" presId="urn:microsoft.com/office/officeart/2005/8/layout/hierarchy3"/>
    <dgm:cxn modelId="{8CA04F39-708F-47E5-997A-77157456C064}" srcId="{0F947D6C-EF89-4387-8434-79D67834EDBC}" destId="{B1C05F6E-5628-45F2-90E7-73B13CB64E12}" srcOrd="0" destOrd="0" parTransId="{E66B5529-57E6-4AA1-B3C6-EC080C1C2724}" sibTransId="{07534E8A-73C0-4A4B-A949-392BD8DB3333}"/>
    <dgm:cxn modelId="{F23D72B2-3C64-42E2-9FB2-A9D9A44FD02B}" srcId="{3CD43D17-725F-4486-8A08-A4E7D523DA27}" destId="{0F947D6C-EF89-4387-8434-79D67834EDBC}" srcOrd="0" destOrd="0" parTransId="{07068930-0E64-49DC-831C-2BCE08443C8D}" sibTransId="{96A6B4F5-34E0-4C22-87C1-E15644A3FCB1}"/>
    <dgm:cxn modelId="{FA1FAAB3-6018-43CF-9AEF-102B5E5870C3}" srcId="{0F947D6C-EF89-4387-8434-79D67834EDBC}" destId="{6364207B-36DC-4FA3-AB07-706A1678B4CA}" srcOrd="1" destOrd="0" parTransId="{5B95D45E-864F-4F54-8460-57F9E2DA5F61}" sibTransId="{80504AAC-2A33-4E80-8BCD-9187B8AFACB7}"/>
    <dgm:cxn modelId="{DF8FE929-A3ED-4F81-868C-24837E08F27A}" type="presOf" srcId="{61B2D2E8-D784-42B4-9E44-4A3664B05D51}" destId="{0C25A13C-E827-4A71-BE57-7305039FD71B}" srcOrd="0" destOrd="0" presId="urn:microsoft.com/office/officeart/2005/8/layout/hierarchy3"/>
    <dgm:cxn modelId="{3F0B9192-36A9-447D-BDC8-3FBC7C332FD0}" type="presOf" srcId="{3CD43D17-725F-4486-8A08-A4E7D523DA27}" destId="{F5A6113B-82D4-4C9B-938A-4AF6AE843C7D}" srcOrd="0" destOrd="0" presId="urn:microsoft.com/office/officeart/2005/8/layout/hierarchy3"/>
    <dgm:cxn modelId="{1462E05A-FD76-4A44-901C-6E8B5E4971DA}" type="presParOf" srcId="{F5A6113B-82D4-4C9B-938A-4AF6AE843C7D}" destId="{63134FB9-DF5D-4F8D-B711-ACC611504433}" srcOrd="0" destOrd="0" presId="urn:microsoft.com/office/officeart/2005/8/layout/hierarchy3"/>
    <dgm:cxn modelId="{B4532DB4-73C7-4D57-8629-BD2F3A347812}" type="presParOf" srcId="{63134FB9-DF5D-4F8D-B711-ACC611504433}" destId="{1F127D29-7D8C-4274-970E-23F8EEA56975}" srcOrd="0" destOrd="0" presId="urn:microsoft.com/office/officeart/2005/8/layout/hierarchy3"/>
    <dgm:cxn modelId="{D024DC88-A1F8-487E-9C84-1EEDEFC8C2A2}" type="presParOf" srcId="{1F127D29-7D8C-4274-970E-23F8EEA56975}" destId="{3BFC1439-53E2-4DAB-8473-9C1748DDAD0D}" srcOrd="0" destOrd="0" presId="urn:microsoft.com/office/officeart/2005/8/layout/hierarchy3"/>
    <dgm:cxn modelId="{1E79B26A-B641-49C1-9790-62ED34D15A4A}" type="presParOf" srcId="{1F127D29-7D8C-4274-970E-23F8EEA56975}" destId="{F40B7FFB-5E04-4902-B82B-9F826EFA8D43}" srcOrd="1" destOrd="0" presId="urn:microsoft.com/office/officeart/2005/8/layout/hierarchy3"/>
    <dgm:cxn modelId="{13D34A58-D410-4B7A-828E-F6CB1E1A10A6}" type="presParOf" srcId="{63134FB9-DF5D-4F8D-B711-ACC611504433}" destId="{FABB4830-B08E-4892-942B-9A04DD03B063}" srcOrd="1" destOrd="0" presId="urn:microsoft.com/office/officeart/2005/8/layout/hierarchy3"/>
    <dgm:cxn modelId="{48DC2909-F26E-453F-8791-3BCA125CDA2E}" type="presParOf" srcId="{FABB4830-B08E-4892-942B-9A04DD03B063}" destId="{643D7612-5A3A-45C2-8CEC-D5CAE6B4AC22}" srcOrd="0" destOrd="0" presId="urn:microsoft.com/office/officeart/2005/8/layout/hierarchy3"/>
    <dgm:cxn modelId="{A9EA7AE5-0761-482E-8198-2D93F7153DFF}" type="presParOf" srcId="{FABB4830-B08E-4892-942B-9A04DD03B063}" destId="{F7F0E2DD-5608-46C7-BF9C-25EEFCFB9B9F}" srcOrd="1" destOrd="0" presId="urn:microsoft.com/office/officeart/2005/8/layout/hierarchy3"/>
    <dgm:cxn modelId="{89E674BD-23D5-48D0-86F3-81C5AAA0558A}" type="presParOf" srcId="{FABB4830-B08E-4892-942B-9A04DD03B063}" destId="{F646492E-CFF7-4529-923B-91797FD6A80B}" srcOrd="2" destOrd="0" presId="urn:microsoft.com/office/officeart/2005/8/layout/hierarchy3"/>
    <dgm:cxn modelId="{1B559022-7D1D-495D-A687-A5E6811A317C}" type="presParOf" srcId="{FABB4830-B08E-4892-942B-9A04DD03B063}" destId="{57F29F68-8695-46D2-8049-4E94CF4B765C}" srcOrd="3" destOrd="0" presId="urn:microsoft.com/office/officeart/2005/8/layout/hierarchy3"/>
    <dgm:cxn modelId="{EA356D20-E7A9-41D1-8B25-8B164C81168E}" type="presParOf" srcId="{FABB4830-B08E-4892-942B-9A04DD03B063}" destId="{EABC8E23-85D9-4B62-8B44-56A8EBC3277E}" srcOrd="4" destOrd="0" presId="urn:microsoft.com/office/officeart/2005/8/layout/hierarchy3"/>
    <dgm:cxn modelId="{4712CC62-8B02-482C-BD22-AC3652C7200C}" type="presParOf" srcId="{FABB4830-B08E-4892-942B-9A04DD03B063}" destId="{0C25A13C-E827-4A71-BE57-7305039FD71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D43D17-725F-4486-8A08-A4E7D523DA2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947D6C-EF89-4387-8434-79D67834EDBC}">
      <dgm:prSet phldrT="[Текст]" custT="1"/>
      <dgm:spPr/>
      <dgm:t>
        <a:bodyPr/>
        <a:lstStyle/>
        <a:p>
          <a:pPr>
            <a:lnSpc>
              <a:spcPct val="70000"/>
            </a:lnSpc>
          </a:pPr>
          <a:r>
            <a:rPr lang="ru-RU" sz="4000" dirty="0" smtClean="0"/>
            <a:t>Цель 3. </a:t>
          </a:r>
          <a:r>
            <a:rPr lang="ru-RU" sz="4000" b="1" dirty="0" smtClean="0">
              <a:latin typeface="Gabriola" pitchFamily="82" charset="0"/>
            </a:rPr>
            <a:t>Выравнивание экономического развития городских и сельских поселений</a:t>
          </a:r>
          <a:endParaRPr lang="ru-RU" sz="4000" dirty="0"/>
        </a:p>
      </dgm:t>
    </dgm:pt>
    <dgm:pt modelId="{07068930-0E64-49DC-831C-2BCE08443C8D}" type="parTrans" cxnId="{F23D72B2-3C64-42E2-9FB2-A9D9A44FD02B}">
      <dgm:prSet/>
      <dgm:spPr/>
      <dgm:t>
        <a:bodyPr/>
        <a:lstStyle/>
        <a:p>
          <a:endParaRPr lang="ru-RU"/>
        </a:p>
      </dgm:t>
    </dgm:pt>
    <dgm:pt modelId="{96A6B4F5-34E0-4C22-87C1-E15644A3FCB1}" type="sibTrans" cxnId="{F23D72B2-3C64-42E2-9FB2-A9D9A44FD02B}">
      <dgm:prSet/>
      <dgm:spPr/>
      <dgm:t>
        <a:bodyPr/>
        <a:lstStyle/>
        <a:p>
          <a:endParaRPr lang="ru-RU"/>
        </a:p>
      </dgm:t>
    </dgm:pt>
    <dgm:pt modelId="{B1C05F6E-5628-45F2-90E7-73B13CB64E12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l"/>
          <a:r>
            <a:rPr lang="ru-RU" dirty="0" smtClean="0"/>
            <a:t>Цель 3.1. Повышение уровня доходов городских и сельских поселений</a:t>
          </a:r>
          <a:endParaRPr lang="ru-RU" dirty="0"/>
        </a:p>
      </dgm:t>
    </dgm:pt>
    <dgm:pt modelId="{E66B5529-57E6-4AA1-B3C6-EC080C1C2724}" type="parTrans" cxnId="{8CA04F39-708F-47E5-997A-77157456C064}">
      <dgm:prSet/>
      <dgm:spPr/>
      <dgm:t>
        <a:bodyPr/>
        <a:lstStyle/>
        <a:p>
          <a:endParaRPr lang="ru-RU"/>
        </a:p>
      </dgm:t>
    </dgm:pt>
    <dgm:pt modelId="{07534E8A-73C0-4A4B-A949-392BD8DB3333}" type="sibTrans" cxnId="{8CA04F39-708F-47E5-997A-77157456C064}">
      <dgm:prSet/>
      <dgm:spPr/>
      <dgm:t>
        <a:bodyPr/>
        <a:lstStyle/>
        <a:p>
          <a:endParaRPr lang="ru-RU"/>
        </a:p>
      </dgm:t>
    </dgm:pt>
    <dgm:pt modelId="{F5A6113B-82D4-4C9B-938A-4AF6AE843C7D}" type="pres">
      <dgm:prSet presAssocID="{3CD43D17-725F-4486-8A08-A4E7D523DA2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3134FB9-DF5D-4F8D-B711-ACC611504433}" type="pres">
      <dgm:prSet presAssocID="{0F947D6C-EF89-4387-8434-79D67834EDBC}" presName="root" presStyleCnt="0"/>
      <dgm:spPr/>
    </dgm:pt>
    <dgm:pt modelId="{1F127D29-7D8C-4274-970E-23F8EEA56975}" type="pres">
      <dgm:prSet presAssocID="{0F947D6C-EF89-4387-8434-79D67834EDBC}" presName="rootComposite" presStyleCnt="0"/>
      <dgm:spPr/>
    </dgm:pt>
    <dgm:pt modelId="{3BFC1439-53E2-4DAB-8473-9C1748DDAD0D}" type="pres">
      <dgm:prSet presAssocID="{0F947D6C-EF89-4387-8434-79D67834EDBC}" presName="rootText" presStyleLbl="node1" presStyleIdx="0" presStyleCnt="1" custScaleX="142981" custScaleY="34375" custLinFactNeighborX="2182" custLinFactNeighborY="-1709"/>
      <dgm:spPr/>
      <dgm:t>
        <a:bodyPr/>
        <a:lstStyle/>
        <a:p>
          <a:endParaRPr lang="ru-RU"/>
        </a:p>
      </dgm:t>
    </dgm:pt>
    <dgm:pt modelId="{F40B7FFB-5E04-4902-B82B-9F826EFA8D43}" type="pres">
      <dgm:prSet presAssocID="{0F947D6C-EF89-4387-8434-79D67834EDBC}" presName="rootConnector" presStyleLbl="node1" presStyleIdx="0" presStyleCnt="1"/>
      <dgm:spPr/>
      <dgm:t>
        <a:bodyPr/>
        <a:lstStyle/>
        <a:p>
          <a:endParaRPr lang="ru-RU"/>
        </a:p>
      </dgm:t>
    </dgm:pt>
    <dgm:pt modelId="{FABB4830-B08E-4892-942B-9A04DD03B063}" type="pres">
      <dgm:prSet presAssocID="{0F947D6C-EF89-4387-8434-79D67834EDBC}" presName="childShape" presStyleCnt="0"/>
      <dgm:spPr/>
    </dgm:pt>
    <dgm:pt modelId="{643D7612-5A3A-45C2-8CEC-D5CAE6B4AC22}" type="pres">
      <dgm:prSet presAssocID="{E66B5529-57E6-4AA1-B3C6-EC080C1C2724}" presName="Name13" presStyleLbl="parChTrans1D2" presStyleIdx="0" presStyleCnt="1"/>
      <dgm:spPr/>
      <dgm:t>
        <a:bodyPr/>
        <a:lstStyle/>
        <a:p>
          <a:endParaRPr lang="ru-RU"/>
        </a:p>
      </dgm:t>
    </dgm:pt>
    <dgm:pt modelId="{F7F0E2DD-5608-46C7-BF9C-25EEFCFB9B9F}" type="pres">
      <dgm:prSet presAssocID="{B1C05F6E-5628-45F2-90E7-73B13CB64E12}" presName="childText" presStyleLbl="bgAcc1" presStyleIdx="0" presStyleCnt="1" custScaleX="132359" custScaleY="40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CC37C4-2F1E-4FC5-AE8D-B91693E1D232}" type="presOf" srcId="{0F947D6C-EF89-4387-8434-79D67834EDBC}" destId="{3BFC1439-53E2-4DAB-8473-9C1748DDAD0D}" srcOrd="0" destOrd="0" presId="urn:microsoft.com/office/officeart/2005/8/layout/hierarchy3"/>
    <dgm:cxn modelId="{C3541A36-253B-4073-81C7-EC7D34B1382E}" type="presOf" srcId="{B1C05F6E-5628-45F2-90E7-73B13CB64E12}" destId="{F7F0E2DD-5608-46C7-BF9C-25EEFCFB9B9F}" srcOrd="0" destOrd="0" presId="urn:microsoft.com/office/officeart/2005/8/layout/hierarchy3"/>
    <dgm:cxn modelId="{87BA7CF0-C3F2-4CF0-AE48-A26D7677AC74}" type="presOf" srcId="{E66B5529-57E6-4AA1-B3C6-EC080C1C2724}" destId="{643D7612-5A3A-45C2-8CEC-D5CAE6B4AC22}" srcOrd="0" destOrd="0" presId="urn:microsoft.com/office/officeart/2005/8/layout/hierarchy3"/>
    <dgm:cxn modelId="{C85437FE-703C-4EE6-B078-308A7A6FB945}" type="presOf" srcId="{3CD43D17-725F-4486-8A08-A4E7D523DA27}" destId="{F5A6113B-82D4-4C9B-938A-4AF6AE843C7D}" srcOrd="0" destOrd="0" presId="urn:microsoft.com/office/officeart/2005/8/layout/hierarchy3"/>
    <dgm:cxn modelId="{8CA04F39-708F-47E5-997A-77157456C064}" srcId="{0F947D6C-EF89-4387-8434-79D67834EDBC}" destId="{B1C05F6E-5628-45F2-90E7-73B13CB64E12}" srcOrd="0" destOrd="0" parTransId="{E66B5529-57E6-4AA1-B3C6-EC080C1C2724}" sibTransId="{07534E8A-73C0-4A4B-A949-392BD8DB3333}"/>
    <dgm:cxn modelId="{D43BC981-7277-41F0-8CC1-729C3007BDBE}" type="presOf" srcId="{0F947D6C-EF89-4387-8434-79D67834EDBC}" destId="{F40B7FFB-5E04-4902-B82B-9F826EFA8D43}" srcOrd="1" destOrd="0" presId="urn:microsoft.com/office/officeart/2005/8/layout/hierarchy3"/>
    <dgm:cxn modelId="{F23D72B2-3C64-42E2-9FB2-A9D9A44FD02B}" srcId="{3CD43D17-725F-4486-8A08-A4E7D523DA27}" destId="{0F947D6C-EF89-4387-8434-79D67834EDBC}" srcOrd="0" destOrd="0" parTransId="{07068930-0E64-49DC-831C-2BCE08443C8D}" sibTransId="{96A6B4F5-34E0-4C22-87C1-E15644A3FCB1}"/>
    <dgm:cxn modelId="{1D5D93CF-8236-4B9A-8AB6-B9AD2CED23F9}" type="presParOf" srcId="{F5A6113B-82D4-4C9B-938A-4AF6AE843C7D}" destId="{63134FB9-DF5D-4F8D-B711-ACC611504433}" srcOrd="0" destOrd="0" presId="urn:microsoft.com/office/officeart/2005/8/layout/hierarchy3"/>
    <dgm:cxn modelId="{7F70D5F3-1C1B-4AD2-875C-1EF8ED13F33E}" type="presParOf" srcId="{63134FB9-DF5D-4F8D-B711-ACC611504433}" destId="{1F127D29-7D8C-4274-970E-23F8EEA56975}" srcOrd="0" destOrd="0" presId="urn:microsoft.com/office/officeart/2005/8/layout/hierarchy3"/>
    <dgm:cxn modelId="{C253E6CD-0EF7-49AF-9DEE-134759ED0AB6}" type="presParOf" srcId="{1F127D29-7D8C-4274-970E-23F8EEA56975}" destId="{3BFC1439-53E2-4DAB-8473-9C1748DDAD0D}" srcOrd="0" destOrd="0" presId="urn:microsoft.com/office/officeart/2005/8/layout/hierarchy3"/>
    <dgm:cxn modelId="{EF966EFD-EC35-4E36-8C64-E2D7D80FA6F1}" type="presParOf" srcId="{1F127D29-7D8C-4274-970E-23F8EEA56975}" destId="{F40B7FFB-5E04-4902-B82B-9F826EFA8D43}" srcOrd="1" destOrd="0" presId="urn:microsoft.com/office/officeart/2005/8/layout/hierarchy3"/>
    <dgm:cxn modelId="{556A2058-3C0D-40A7-9038-9C8F1C865436}" type="presParOf" srcId="{63134FB9-DF5D-4F8D-B711-ACC611504433}" destId="{FABB4830-B08E-4892-942B-9A04DD03B063}" srcOrd="1" destOrd="0" presId="urn:microsoft.com/office/officeart/2005/8/layout/hierarchy3"/>
    <dgm:cxn modelId="{1823AA87-373D-407C-AA1B-D2F49D16025C}" type="presParOf" srcId="{FABB4830-B08E-4892-942B-9A04DD03B063}" destId="{643D7612-5A3A-45C2-8CEC-D5CAE6B4AC22}" srcOrd="0" destOrd="0" presId="urn:microsoft.com/office/officeart/2005/8/layout/hierarchy3"/>
    <dgm:cxn modelId="{4DDD08D0-89C5-4740-850F-1006957FFB3C}" type="presParOf" srcId="{FABB4830-B08E-4892-942B-9A04DD03B063}" destId="{F7F0E2DD-5608-46C7-BF9C-25EEFCFB9B9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36D148-5277-4E66-8832-EB2021975F4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4EFF236-EBB8-444D-8F82-C4D6D08E7F60}">
      <dgm:prSet phldrT="[Текст]" custT="1"/>
      <dgm:spPr/>
      <dgm:t>
        <a:bodyPr/>
        <a:lstStyle/>
        <a:p>
          <a:r>
            <a:rPr lang="ru-RU" sz="1000" dirty="0" smtClean="0"/>
            <a:t>Строительство завода по производству сыра мощностью 40 тонн в сутки в с. Щучье (ООО «</a:t>
          </a:r>
          <a:r>
            <a:rPr lang="ru-RU" sz="1000" dirty="0" err="1" smtClean="0"/>
            <a:t>ЭкоНиваАгро</a:t>
          </a:r>
          <a:r>
            <a:rPr lang="ru-RU" sz="1000" dirty="0" smtClean="0"/>
            <a:t>») (</a:t>
          </a:r>
          <a:r>
            <a:rPr lang="ru-RU" sz="1000" dirty="0" err="1" smtClean="0"/>
            <a:t>Щучинское</a:t>
          </a:r>
          <a:r>
            <a:rPr lang="ru-RU" sz="1000" dirty="0" smtClean="0"/>
            <a:t> сельское поселение)</a:t>
          </a:r>
          <a:endParaRPr lang="ru-RU" sz="1000" dirty="0"/>
        </a:p>
      </dgm:t>
    </dgm:pt>
    <dgm:pt modelId="{A1FD3BF3-65BD-4075-AE75-AC76D6F51E41}" type="parTrans" cxnId="{2712B795-2BA1-40D1-8716-CCD70C0A0D36}">
      <dgm:prSet/>
      <dgm:spPr/>
      <dgm:t>
        <a:bodyPr/>
        <a:lstStyle/>
        <a:p>
          <a:endParaRPr lang="ru-RU" sz="1400"/>
        </a:p>
      </dgm:t>
    </dgm:pt>
    <dgm:pt modelId="{0E1008F6-D0D9-4056-BE65-1AE3092E5D59}" type="sibTrans" cxnId="{2712B795-2BA1-40D1-8716-CCD70C0A0D36}">
      <dgm:prSet/>
      <dgm:spPr/>
      <dgm:t>
        <a:bodyPr/>
        <a:lstStyle/>
        <a:p>
          <a:endParaRPr lang="ru-RU" sz="1400"/>
        </a:p>
      </dgm:t>
    </dgm:pt>
    <dgm:pt modelId="{DA72308F-A800-4FE3-9657-0B65B35B1A36}">
      <dgm:prSet phldrT="[Текст]" custT="1"/>
      <dgm:spPr/>
      <dgm:t>
        <a:bodyPr/>
        <a:lstStyle/>
        <a:p>
          <a:r>
            <a:rPr lang="ru-RU" sz="1000" dirty="0" smtClean="0"/>
            <a:t>Строительство животноводческого комплекса на 2800 голов КРС в с. </a:t>
          </a:r>
          <a:r>
            <a:rPr lang="ru-RU" sz="1000" dirty="0" err="1" smtClean="0"/>
            <a:t>Бодеевка</a:t>
          </a:r>
          <a:r>
            <a:rPr lang="ru-RU" sz="1000" dirty="0" smtClean="0"/>
            <a:t> (ООО «</a:t>
          </a:r>
          <a:r>
            <a:rPr lang="ru-RU" sz="1000" dirty="0" err="1" smtClean="0"/>
            <a:t>ЭкоНиваАгро</a:t>
          </a:r>
          <a:r>
            <a:rPr lang="ru-RU" sz="1000" dirty="0" smtClean="0"/>
            <a:t>») (</a:t>
          </a:r>
          <a:r>
            <a:rPr lang="ru-RU" sz="1000" dirty="0" err="1" smtClean="0"/>
            <a:t>Бодеевское</a:t>
          </a:r>
          <a:r>
            <a:rPr lang="ru-RU" sz="1000" dirty="0" smtClean="0"/>
            <a:t> сельское поселение)</a:t>
          </a:r>
          <a:endParaRPr lang="ru-RU" sz="1000" dirty="0"/>
        </a:p>
      </dgm:t>
    </dgm:pt>
    <dgm:pt modelId="{2E298144-2454-4F02-93AC-4E66D3A5354F}" type="parTrans" cxnId="{8FCD3AC2-D480-47CE-AFE8-0B8B8A2AF656}">
      <dgm:prSet/>
      <dgm:spPr/>
      <dgm:t>
        <a:bodyPr/>
        <a:lstStyle/>
        <a:p>
          <a:endParaRPr lang="ru-RU" sz="1400"/>
        </a:p>
      </dgm:t>
    </dgm:pt>
    <dgm:pt modelId="{BA3D6759-C8E3-4435-B000-AD26369846E9}" type="sibTrans" cxnId="{8FCD3AC2-D480-47CE-AFE8-0B8B8A2AF656}">
      <dgm:prSet/>
      <dgm:spPr/>
      <dgm:t>
        <a:bodyPr/>
        <a:lstStyle/>
        <a:p>
          <a:endParaRPr lang="ru-RU" sz="1400"/>
        </a:p>
      </dgm:t>
    </dgm:pt>
    <dgm:pt modelId="{6A417F5D-FEA8-4CBD-AFB1-5B92F499CF66}">
      <dgm:prSet phldrT="[Текст]" custT="1"/>
      <dgm:spPr/>
      <dgm:t>
        <a:bodyPr/>
        <a:lstStyle/>
        <a:p>
          <a:r>
            <a:rPr lang="ru-RU" sz="1000" dirty="0" smtClean="0"/>
            <a:t>Строительство животноводческого комплекса на 2800 голов КРС в х. </a:t>
          </a:r>
          <a:r>
            <a:rPr lang="ru-RU" sz="1000" dirty="0" err="1" smtClean="0"/>
            <a:t>Дивногорье</a:t>
          </a:r>
          <a:r>
            <a:rPr lang="ru-RU" sz="1000" dirty="0" smtClean="0"/>
            <a:t> (ООО «</a:t>
          </a:r>
          <a:r>
            <a:rPr lang="ru-RU" sz="1000" dirty="0" err="1" smtClean="0"/>
            <a:t>ЭкоНиваАгро</a:t>
          </a:r>
          <a:r>
            <a:rPr lang="ru-RU" sz="1000" dirty="0" smtClean="0"/>
            <a:t>») (</a:t>
          </a:r>
          <a:r>
            <a:rPr lang="ru-RU" sz="1000" dirty="0" err="1" smtClean="0"/>
            <a:t>Селявинское</a:t>
          </a:r>
          <a:r>
            <a:rPr lang="ru-RU" sz="1000" dirty="0" smtClean="0"/>
            <a:t> сельское поселение)</a:t>
          </a:r>
          <a:endParaRPr lang="ru-RU" sz="1000" dirty="0"/>
        </a:p>
      </dgm:t>
    </dgm:pt>
    <dgm:pt modelId="{588FF591-3FE6-490F-BF79-4772382D4977}" type="parTrans" cxnId="{4671CC3D-F834-42A9-A817-9D7528E4BB2E}">
      <dgm:prSet/>
      <dgm:spPr/>
      <dgm:t>
        <a:bodyPr/>
        <a:lstStyle/>
        <a:p>
          <a:endParaRPr lang="ru-RU" sz="1400"/>
        </a:p>
      </dgm:t>
    </dgm:pt>
    <dgm:pt modelId="{6AA26C46-85AC-475A-9C44-D34A07FBEF90}" type="sibTrans" cxnId="{4671CC3D-F834-42A9-A817-9D7528E4BB2E}">
      <dgm:prSet/>
      <dgm:spPr/>
      <dgm:t>
        <a:bodyPr/>
        <a:lstStyle/>
        <a:p>
          <a:endParaRPr lang="ru-RU" sz="1400"/>
        </a:p>
      </dgm:t>
    </dgm:pt>
    <dgm:pt modelId="{60F1D49A-AF87-42F2-8A9E-E355557A263A}">
      <dgm:prSet phldrT="[Текст]" custT="1"/>
      <dgm:spPr/>
      <dgm:t>
        <a:bodyPr/>
        <a:lstStyle/>
        <a:p>
          <a:r>
            <a:rPr lang="ru-RU" sz="1000" dirty="0" smtClean="0"/>
            <a:t>Строительство комбикормового завода производительностью 20 </a:t>
          </a:r>
          <a:r>
            <a:rPr lang="ru-RU" sz="1000" dirty="0" err="1" smtClean="0"/>
            <a:t>тн</a:t>
          </a:r>
          <a:r>
            <a:rPr lang="ru-RU" sz="1000" dirty="0" smtClean="0"/>
            <a:t>/сутки в с. Высокое (ООО «</a:t>
          </a:r>
          <a:r>
            <a:rPr lang="ru-RU" sz="1000" dirty="0" err="1" smtClean="0"/>
            <a:t>ЭкоНиваАгро</a:t>
          </a:r>
          <a:r>
            <a:rPr lang="ru-RU" sz="1000" dirty="0" smtClean="0"/>
            <a:t>») (</a:t>
          </a:r>
          <a:r>
            <a:rPr lang="ru-RU" sz="1000" dirty="0" err="1" smtClean="0"/>
            <a:t>Высокинское</a:t>
          </a:r>
          <a:r>
            <a:rPr lang="ru-RU" sz="1000" dirty="0" smtClean="0"/>
            <a:t> сельское поселение)</a:t>
          </a:r>
          <a:endParaRPr lang="ru-RU" sz="1000" dirty="0"/>
        </a:p>
      </dgm:t>
    </dgm:pt>
    <dgm:pt modelId="{6732F347-39AA-4985-8A56-76E5B9B04C42}" type="parTrans" cxnId="{E91E1994-1DDD-4711-BF76-F3AE9EF349DA}">
      <dgm:prSet/>
      <dgm:spPr/>
      <dgm:t>
        <a:bodyPr/>
        <a:lstStyle/>
        <a:p>
          <a:endParaRPr lang="ru-RU" sz="1400"/>
        </a:p>
      </dgm:t>
    </dgm:pt>
    <dgm:pt modelId="{D127669D-2692-4DA7-9244-32FE00E8C3C1}" type="sibTrans" cxnId="{E91E1994-1DDD-4711-BF76-F3AE9EF349DA}">
      <dgm:prSet/>
      <dgm:spPr/>
      <dgm:t>
        <a:bodyPr/>
        <a:lstStyle/>
        <a:p>
          <a:endParaRPr lang="ru-RU" sz="1400"/>
        </a:p>
      </dgm:t>
    </dgm:pt>
    <dgm:pt modelId="{E7EFBAA5-D627-401E-81BB-31367DA1554D}">
      <dgm:prSet phldrT="[Текст]" custT="1"/>
      <dgm:spPr/>
      <dgm:t>
        <a:bodyPr/>
        <a:lstStyle/>
        <a:p>
          <a:r>
            <a:rPr lang="ru-RU" sz="1000" dirty="0" smtClean="0"/>
            <a:t>Строительство лаборатории в с. Высокое (ООО «</a:t>
          </a:r>
          <a:r>
            <a:rPr lang="ru-RU" sz="1000" dirty="0" err="1" smtClean="0"/>
            <a:t>ЭкоНиваАгро</a:t>
          </a:r>
          <a:r>
            <a:rPr lang="ru-RU" sz="1000" dirty="0" smtClean="0"/>
            <a:t>») (</a:t>
          </a:r>
          <a:r>
            <a:rPr lang="ru-RU" sz="1000" dirty="0" err="1" smtClean="0"/>
            <a:t>Высокинское</a:t>
          </a:r>
          <a:r>
            <a:rPr lang="ru-RU" sz="1000" dirty="0" smtClean="0"/>
            <a:t> сельское поселение)</a:t>
          </a:r>
          <a:endParaRPr lang="ru-RU" sz="1000" dirty="0"/>
        </a:p>
      </dgm:t>
    </dgm:pt>
    <dgm:pt modelId="{2F429B0A-81B0-4D00-B3F4-DC1AD7CFC59C}" type="parTrans" cxnId="{110F5156-673F-4FF2-8CDE-42139288C314}">
      <dgm:prSet/>
      <dgm:spPr/>
      <dgm:t>
        <a:bodyPr/>
        <a:lstStyle/>
        <a:p>
          <a:endParaRPr lang="ru-RU" sz="1400"/>
        </a:p>
      </dgm:t>
    </dgm:pt>
    <dgm:pt modelId="{6829F3C1-24C1-46ED-85C7-2F83698FE3C4}" type="sibTrans" cxnId="{110F5156-673F-4FF2-8CDE-42139288C314}">
      <dgm:prSet/>
      <dgm:spPr/>
      <dgm:t>
        <a:bodyPr/>
        <a:lstStyle/>
        <a:p>
          <a:endParaRPr lang="ru-RU" sz="1400"/>
        </a:p>
      </dgm:t>
    </dgm:pt>
    <dgm:pt modelId="{A3AC9DE6-5A2D-496B-9D41-D2BA549DCF61}">
      <dgm:prSet phldrT="[Текст]" custT="1"/>
      <dgm:spPr/>
      <dgm:t>
        <a:bodyPr/>
        <a:lstStyle/>
        <a:p>
          <a:r>
            <a:rPr lang="ru-RU" sz="1000" dirty="0" smtClean="0"/>
            <a:t>Строительство птицеводческого комплекса на 32 птичника для ООО «</a:t>
          </a:r>
          <a:r>
            <a:rPr lang="ru-RU" sz="1000" dirty="0" err="1" smtClean="0"/>
            <a:t>ЛИСКо</a:t>
          </a:r>
          <a:r>
            <a:rPr lang="ru-RU" sz="1000" dirty="0" smtClean="0"/>
            <a:t> Бройлер» (</a:t>
          </a:r>
          <a:r>
            <a:rPr lang="ru-RU" sz="1000" dirty="0" err="1" smtClean="0"/>
            <a:t>Высокинское</a:t>
          </a:r>
          <a:r>
            <a:rPr lang="ru-RU" sz="1000" dirty="0" smtClean="0"/>
            <a:t> сельское поселение)</a:t>
          </a:r>
          <a:endParaRPr lang="ru-RU" sz="1000" dirty="0"/>
        </a:p>
      </dgm:t>
    </dgm:pt>
    <dgm:pt modelId="{9F6C1761-27B8-4FF1-AF14-B9109DE5EAD4}" type="parTrans" cxnId="{7330E857-DDA2-4CD7-8E93-EB882A34899E}">
      <dgm:prSet/>
      <dgm:spPr/>
      <dgm:t>
        <a:bodyPr/>
        <a:lstStyle/>
        <a:p>
          <a:endParaRPr lang="ru-RU" sz="1400"/>
        </a:p>
      </dgm:t>
    </dgm:pt>
    <dgm:pt modelId="{D31D708C-62DC-4C35-B74B-B0B49811128C}" type="sibTrans" cxnId="{7330E857-DDA2-4CD7-8E93-EB882A34899E}">
      <dgm:prSet/>
      <dgm:spPr/>
      <dgm:t>
        <a:bodyPr/>
        <a:lstStyle/>
        <a:p>
          <a:endParaRPr lang="ru-RU" sz="1400"/>
        </a:p>
      </dgm:t>
    </dgm:pt>
    <dgm:pt modelId="{E8D90450-8FCF-461F-BE18-70CF1070D4D4}" type="pres">
      <dgm:prSet presAssocID="{7636D148-5277-4E66-8832-EB2021975F4C}" presName="linearFlow" presStyleCnt="0">
        <dgm:presLayoutVars>
          <dgm:dir/>
          <dgm:resizeHandles val="exact"/>
        </dgm:presLayoutVars>
      </dgm:prSet>
      <dgm:spPr/>
    </dgm:pt>
    <dgm:pt modelId="{CF7792AB-8C3F-4FA7-B7C2-3B18ADEB2B6C}" type="pres">
      <dgm:prSet presAssocID="{44EFF236-EBB8-444D-8F82-C4D6D08E7F60}" presName="composite" presStyleCnt="0"/>
      <dgm:spPr/>
    </dgm:pt>
    <dgm:pt modelId="{0E530205-58FF-4120-A3AD-1C551DF3CAF9}" type="pres">
      <dgm:prSet presAssocID="{44EFF236-EBB8-444D-8F82-C4D6D08E7F60}" presName="imgShp" presStyleLbl="fgImgPlace1" presStyleIdx="0" presStyleCnt="6" custScaleX="212421" custScaleY="135292" custLinFactNeighborX="-53796" custLinFactNeighborY="-31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ED4CBF3-76BC-47B9-937B-77AC73ED5B98}" type="pres">
      <dgm:prSet presAssocID="{44EFF236-EBB8-444D-8F82-C4D6D08E7F60}" presName="txShp" presStyleLbl="node1" presStyleIdx="0" presStyleCnt="6" custScaleX="101475" custLinFactY="6988" custLinFactNeighborX="-672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5F27E7-36A2-4651-BC6F-2CC8263F49E6}" type="pres">
      <dgm:prSet presAssocID="{0E1008F6-D0D9-4056-BE65-1AE3092E5D59}" presName="spacing" presStyleCnt="0"/>
      <dgm:spPr/>
    </dgm:pt>
    <dgm:pt modelId="{C5F26843-6250-43BF-889F-F910262A9D16}" type="pres">
      <dgm:prSet presAssocID="{DA72308F-A800-4FE3-9657-0B65B35B1A36}" presName="composite" presStyleCnt="0"/>
      <dgm:spPr/>
    </dgm:pt>
    <dgm:pt modelId="{F3B71D7F-BE2E-48E5-9899-C8C830B0E581}" type="pres">
      <dgm:prSet presAssocID="{DA72308F-A800-4FE3-9657-0B65B35B1A36}" presName="imgShp" presStyleLbl="fgImgPlace1" presStyleIdx="1" presStyleCnt="6" custLinFactNeighborX="-25762" custLinFactNeighborY="-2286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9AB4051-3938-49EF-B314-77015C339C16}" type="pres">
      <dgm:prSet presAssocID="{DA72308F-A800-4FE3-9657-0B65B35B1A36}" presName="txShp" presStyleLbl="node1" presStyleIdx="1" presStyleCnt="6" custLinFactNeighborX="402" custLinFactNeighborY="86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37E6F-E3BE-40EA-8731-647D60D5BDA5}" type="pres">
      <dgm:prSet presAssocID="{BA3D6759-C8E3-4435-B000-AD26369846E9}" presName="spacing" presStyleCnt="0"/>
      <dgm:spPr/>
    </dgm:pt>
    <dgm:pt modelId="{7C774384-8B39-4FAA-9E51-5D0B22A8902F}" type="pres">
      <dgm:prSet presAssocID="{6A417F5D-FEA8-4CBD-AFB1-5B92F499CF66}" presName="composite" presStyleCnt="0"/>
      <dgm:spPr/>
    </dgm:pt>
    <dgm:pt modelId="{524482CC-F38D-4E98-B90D-D12450800C06}" type="pres">
      <dgm:prSet presAssocID="{6A417F5D-FEA8-4CBD-AFB1-5B92F499CF66}" presName="imgShp" presStyleLbl="fgImgPlace1" presStyleIdx="2" presStyleCnt="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EF4F925-80C1-4357-A4CC-88066A2CBB70}" type="pres">
      <dgm:prSet presAssocID="{6A417F5D-FEA8-4CBD-AFB1-5B92F499CF66}" presName="txShp" presStyleLbl="node1" presStyleIdx="2" presStyleCnt="6" custLinFactNeighborX="-355" custLinFactNeighborY="626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5BE1AC-CDEB-4489-900C-C5246A3D4145}" type="pres">
      <dgm:prSet presAssocID="{6AA26C46-85AC-475A-9C44-D34A07FBEF90}" presName="spacing" presStyleCnt="0"/>
      <dgm:spPr/>
    </dgm:pt>
    <dgm:pt modelId="{5C394185-D2AD-4E57-A54E-45831FD92777}" type="pres">
      <dgm:prSet presAssocID="{60F1D49A-AF87-42F2-8A9E-E355557A263A}" presName="composite" presStyleCnt="0"/>
      <dgm:spPr/>
    </dgm:pt>
    <dgm:pt modelId="{E5D20087-2D1E-4FDE-BB0F-64A3714202B8}" type="pres">
      <dgm:prSet presAssocID="{60F1D49A-AF87-42F2-8A9E-E355557A263A}" presName="imgShp" presStyleLbl="fgImgPlace1" presStyleIdx="3" presStyleCnt="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DFF1486-D69C-4E48-85CF-BF845C8A7D97}" type="pres">
      <dgm:prSet presAssocID="{60F1D49A-AF87-42F2-8A9E-E355557A263A}" presName="txShp" presStyleLbl="node1" presStyleIdx="3" presStyleCnt="6" custLinFactNeighborX="-1026" custLinFactNeighborY="44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342628-D174-4D63-BA95-53338D7D9D6F}" type="pres">
      <dgm:prSet presAssocID="{D127669D-2692-4DA7-9244-32FE00E8C3C1}" presName="spacing" presStyleCnt="0"/>
      <dgm:spPr/>
    </dgm:pt>
    <dgm:pt modelId="{3AD0EC47-6FD6-4AD8-ACDB-7BD78A6D2B56}" type="pres">
      <dgm:prSet presAssocID="{E7EFBAA5-D627-401E-81BB-31367DA1554D}" presName="composite" presStyleCnt="0"/>
      <dgm:spPr/>
    </dgm:pt>
    <dgm:pt modelId="{0B6BE2DD-304F-4E1A-BCC6-5263975F0CAB}" type="pres">
      <dgm:prSet presAssocID="{E7EFBAA5-D627-401E-81BB-31367DA1554D}" presName="imgShp" presStyleLbl="fgImgPlace1" presStyleIdx="4" presStyleCnt="6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94860B5-6135-4145-86DF-5E9162C5CCFC}" type="pres">
      <dgm:prSet presAssocID="{E7EFBAA5-D627-401E-81BB-31367DA1554D}" presName="txShp" presStyleLbl="node1" presStyleIdx="4" presStyleCnt="6" custLinFactNeighborX="53" custLinFactNeighborY="278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90ACB8-2F75-4DB3-B20D-8A540A90F845}" type="pres">
      <dgm:prSet presAssocID="{6829F3C1-24C1-46ED-85C7-2F83698FE3C4}" presName="spacing" presStyleCnt="0"/>
      <dgm:spPr/>
    </dgm:pt>
    <dgm:pt modelId="{667A4E0E-A05E-411E-9F13-306F2CCB19CB}" type="pres">
      <dgm:prSet presAssocID="{A3AC9DE6-5A2D-496B-9D41-D2BA549DCF61}" presName="composite" presStyleCnt="0"/>
      <dgm:spPr/>
    </dgm:pt>
    <dgm:pt modelId="{FBB6C02D-94A6-4E4D-85E6-90E6CDCE38AA}" type="pres">
      <dgm:prSet presAssocID="{A3AC9DE6-5A2D-496B-9D41-D2BA549DCF61}" presName="imgShp" presStyleLbl="fgImgPlace1" presStyleIdx="5" presStyleCnt="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B1A36D01-D68E-4B3E-B887-C420A1CBE0F8}" type="pres">
      <dgm:prSet presAssocID="{A3AC9DE6-5A2D-496B-9D41-D2BA549DCF61}" presName="txShp" presStyleLbl="node1" presStyleIdx="5" presStyleCnt="6" custLinFactNeighborX="-446" custLinFactNeighborY="70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01F8A2-ABE0-4E1C-AF13-BADF2BD92C99}" type="presOf" srcId="{60F1D49A-AF87-42F2-8A9E-E355557A263A}" destId="{3DFF1486-D69C-4E48-85CF-BF845C8A7D97}" srcOrd="0" destOrd="0" presId="urn:microsoft.com/office/officeart/2005/8/layout/vList3"/>
    <dgm:cxn modelId="{CC321C1D-2FD4-4533-9945-1FBA22202488}" type="presOf" srcId="{DA72308F-A800-4FE3-9657-0B65B35B1A36}" destId="{29AB4051-3938-49EF-B314-77015C339C16}" srcOrd="0" destOrd="0" presId="urn:microsoft.com/office/officeart/2005/8/layout/vList3"/>
    <dgm:cxn modelId="{1207B8E9-F374-415A-91B0-4EF4D9AC3A8B}" type="presOf" srcId="{A3AC9DE6-5A2D-496B-9D41-D2BA549DCF61}" destId="{B1A36D01-D68E-4B3E-B887-C420A1CBE0F8}" srcOrd="0" destOrd="0" presId="urn:microsoft.com/office/officeart/2005/8/layout/vList3"/>
    <dgm:cxn modelId="{8FCD3AC2-D480-47CE-AFE8-0B8B8A2AF656}" srcId="{7636D148-5277-4E66-8832-EB2021975F4C}" destId="{DA72308F-A800-4FE3-9657-0B65B35B1A36}" srcOrd="1" destOrd="0" parTransId="{2E298144-2454-4F02-93AC-4E66D3A5354F}" sibTransId="{BA3D6759-C8E3-4435-B000-AD26369846E9}"/>
    <dgm:cxn modelId="{7330E857-DDA2-4CD7-8E93-EB882A34899E}" srcId="{7636D148-5277-4E66-8832-EB2021975F4C}" destId="{A3AC9DE6-5A2D-496B-9D41-D2BA549DCF61}" srcOrd="5" destOrd="0" parTransId="{9F6C1761-27B8-4FF1-AF14-B9109DE5EAD4}" sibTransId="{D31D708C-62DC-4C35-B74B-B0B49811128C}"/>
    <dgm:cxn modelId="{2712B795-2BA1-40D1-8716-CCD70C0A0D36}" srcId="{7636D148-5277-4E66-8832-EB2021975F4C}" destId="{44EFF236-EBB8-444D-8F82-C4D6D08E7F60}" srcOrd="0" destOrd="0" parTransId="{A1FD3BF3-65BD-4075-AE75-AC76D6F51E41}" sibTransId="{0E1008F6-D0D9-4056-BE65-1AE3092E5D59}"/>
    <dgm:cxn modelId="{AE95F813-82F0-4520-B4F9-219CA3973305}" type="presOf" srcId="{6A417F5D-FEA8-4CBD-AFB1-5B92F499CF66}" destId="{1EF4F925-80C1-4357-A4CC-88066A2CBB70}" srcOrd="0" destOrd="0" presId="urn:microsoft.com/office/officeart/2005/8/layout/vList3"/>
    <dgm:cxn modelId="{4671CC3D-F834-42A9-A817-9D7528E4BB2E}" srcId="{7636D148-5277-4E66-8832-EB2021975F4C}" destId="{6A417F5D-FEA8-4CBD-AFB1-5B92F499CF66}" srcOrd="2" destOrd="0" parTransId="{588FF591-3FE6-490F-BF79-4772382D4977}" sibTransId="{6AA26C46-85AC-475A-9C44-D34A07FBEF90}"/>
    <dgm:cxn modelId="{EAF32B3B-152D-4B6A-B7D8-932822312E95}" type="presOf" srcId="{E7EFBAA5-D627-401E-81BB-31367DA1554D}" destId="{494860B5-6135-4145-86DF-5E9162C5CCFC}" srcOrd="0" destOrd="0" presId="urn:microsoft.com/office/officeart/2005/8/layout/vList3"/>
    <dgm:cxn modelId="{110F5156-673F-4FF2-8CDE-42139288C314}" srcId="{7636D148-5277-4E66-8832-EB2021975F4C}" destId="{E7EFBAA5-D627-401E-81BB-31367DA1554D}" srcOrd="4" destOrd="0" parTransId="{2F429B0A-81B0-4D00-B3F4-DC1AD7CFC59C}" sibTransId="{6829F3C1-24C1-46ED-85C7-2F83698FE3C4}"/>
    <dgm:cxn modelId="{01B2590C-89A0-4E83-81B4-7E88F296C00A}" type="presOf" srcId="{44EFF236-EBB8-444D-8F82-C4D6D08E7F60}" destId="{BED4CBF3-76BC-47B9-937B-77AC73ED5B98}" srcOrd="0" destOrd="0" presId="urn:microsoft.com/office/officeart/2005/8/layout/vList3"/>
    <dgm:cxn modelId="{E91E1994-1DDD-4711-BF76-F3AE9EF349DA}" srcId="{7636D148-5277-4E66-8832-EB2021975F4C}" destId="{60F1D49A-AF87-42F2-8A9E-E355557A263A}" srcOrd="3" destOrd="0" parTransId="{6732F347-39AA-4985-8A56-76E5B9B04C42}" sibTransId="{D127669D-2692-4DA7-9244-32FE00E8C3C1}"/>
    <dgm:cxn modelId="{90B9E27B-27CC-4049-A994-5F1DD0CA1EBC}" type="presOf" srcId="{7636D148-5277-4E66-8832-EB2021975F4C}" destId="{E8D90450-8FCF-461F-BE18-70CF1070D4D4}" srcOrd="0" destOrd="0" presId="urn:microsoft.com/office/officeart/2005/8/layout/vList3"/>
    <dgm:cxn modelId="{64FC69AF-CF93-49ED-BDDF-D249B963C917}" type="presParOf" srcId="{E8D90450-8FCF-461F-BE18-70CF1070D4D4}" destId="{CF7792AB-8C3F-4FA7-B7C2-3B18ADEB2B6C}" srcOrd="0" destOrd="0" presId="urn:microsoft.com/office/officeart/2005/8/layout/vList3"/>
    <dgm:cxn modelId="{298C20DF-7F48-49DE-8ED0-3C071DCEBA5C}" type="presParOf" srcId="{CF7792AB-8C3F-4FA7-B7C2-3B18ADEB2B6C}" destId="{0E530205-58FF-4120-A3AD-1C551DF3CAF9}" srcOrd="0" destOrd="0" presId="urn:microsoft.com/office/officeart/2005/8/layout/vList3"/>
    <dgm:cxn modelId="{5BCDB7A5-1CAE-4CCD-9A6A-93640903C096}" type="presParOf" srcId="{CF7792AB-8C3F-4FA7-B7C2-3B18ADEB2B6C}" destId="{BED4CBF3-76BC-47B9-937B-77AC73ED5B98}" srcOrd="1" destOrd="0" presId="urn:microsoft.com/office/officeart/2005/8/layout/vList3"/>
    <dgm:cxn modelId="{5146CB2D-D4C8-4F91-88D7-F094507B6F8E}" type="presParOf" srcId="{E8D90450-8FCF-461F-BE18-70CF1070D4D4}" destId="{E55F27E7-36A2-4651-BC6F-2CC8263F49E6}" srcOrd="1" destOrd="0" presId="urn:microsoft.com/office/officeart/2005/8/layout/vList3"/>
    <dgm:cxn modelId="{9A251BA4-3657-407A-82B4-BFDB8B56BF4E}" type="presParOf" srcId="{E8D90450-8FCF-461F-BE18-70CF1070D4D4}" destId="{C5F26843-6250-43BF-889F-F910262A9D16}" srcOrd="2" destOrd="0" presId="urn:microsoft.com/office/officeart/2005/8/layout/vList3"/>
    <dgm:cxn modelId="{76839E1B-30C7-4B34-858B-3DB0818A2624}" type="presParOf" srcId="{C5F26843-6250-43BF-889F-F910262A9D16}" destId="{F3B71D7F-BE2E-48E5-9899-C8C830B0E581}" srcOrd="0" destOrd="0" presId="urn:microsoft.com/office/officeart/2005/8/layout/vList3"/>
    <dgm:cxn modelId="{F56C70B8-0E3A-4A47-AC0E-89F10867904E}" type="presParOf" srcId="{C5F26843-6250-43BF-889F-F910262A9D16}" destId="{29AB4051-3938-49EF-B314-77015C339C16}" srcOrd="1" destOrd="0" presId="urn:microsoft.com/office/officeart/2005/8/layout/vList3"/>
    <dgm:cxn modelId="{CC24569B-B596-427E-BFD0-1B613C56EABE}" type="presParOf" srcId="{E8D90450-8FCF-461F-BE18-70CF1070D4D4}" destId="{DCC37E6F-E3BE-40EA-8731-647D60D5BDA5}" srcOrd="3" destOrd="0" presId="urn:microsoft.com/office/officeart/2005/8/layout/vList3"/>
    <dgm:cxn modelId="{D766B674-EBC4-48EC-8C01-5D3C9D038F07}" type="presParOf" srcId="{E8D90450-8FCF-461F-BE18-70CF1070D4D4}" destId="{7C774384-8B39-4FAA-9E51-5D0B22A8902F}" srcOrd="4" destOrd="0" presId="urn:microsoft.com/office/officeart/2005/8/layout/vList3"/>
    <dgm:cxn modelId="{ECE22AF0-AA7F-46E1-8F18-1B50F3D29596}" type="presParOf" srcId="{7C774384-8B39-4FAA-9E51-5D0B22A8902F}" destId="{524482CC-F38D-4E98-B90D-D12450800C06}" srcOrd="0" destOrd="0" presId="urn:microsoft.com/office/officeart/2005/8/layout/vList3"/>
    <dgm:cxn modelId="{04CBC10D-370F-4AF6-BFB9-986223B502F9}" type="presParOf" srcId="{7C774384-8B39-4FAA-9E51-5D0B22A8902F}" destId="{1EF4F925-80C1-4357-A4CC-88066A2CBB70}" srcOrd="1" destOrd="0" presId="urn:microsoft.com/office/officeart/2005/8/layout/vList3"/>
    <dgm:cxn modelId="{FCA40643-94FE-402A-A351-0738BD9F9CE9}" type="presParOf" srcId="{E8D90450-8FCF-461F-BE18-70CF1070D4D4}" destId="{015BE1AC-CDEB-4489-900C-C5246A3D4145}" srcOrd="5" destOrd="0" presId="urn:microsoft.com/office/officeart/2005/8/layout/vList3"/>
    <dgm:cxn modelId="{EAEF01D2-F3E1-4663-8194-64810279EB5E}" type="presParOf" srcId="{E8D90450-8FCF-461F-BE18-70CF1070D4D4}" destId="{5C394185-D2AD-4E57-A54E-45831FD92777}" srcOrd="6" destOrd="0" presId="urn:microsoft.com/office/officeart/2005/8/layout/vList3"/>
    <dgm:cxn modelId="{89DC94A3-65F7-429F-ADB3-51D04A99EE71}" type="presParOf" srcId="{5C394185-D2AD-4E57-A54E-45831FD92777}" destId="{E5D20087-2D1E-4FDE-BB0F-64A3714202B8}" srcOrd="0" destOrd="0" presId="urn:microsoft.com/office/officeart/2005/8/layout/vList3"/>
    <dgm:cxn modelId="{0597F1F9-2574-461F-8278-CD52492C1174}" type="presParOf" srcId="{5C394185-D2AD-4E57-A54E-45831FD92777}" destId="{3DFF1486-D69C-4E48-85CF-BF845C8A7D97}" srcOrd="1" destOrd="0" presId="urn:microsoft.com/office/officeart/2005/8/layout/vList3"/>
    <dgm:cxn modelId="{541E3A31-ECD1-4139-A853-595FDB2F3377}" type="presParOf" srcId="{E8D90450-8FCF-461F-BE18-70CF1070D4D4}" destId="{B5342628-D174-4D63-BA95-53338D7D9D6F}" srcOrd="7" destOrd="0" presId="urn:microsoft.com/office/officeart/2005/8/layout/vList3"/>
    <dgm:cxn modelId="{641FCA91-17A4-49AD-AE1E-4056545061D8}" type="presParOf" srcId="{E8D90450-8FCF-461F-BE18-70CF1070D4D4}" destId="{3AD0EC47-6FD6-4AD8-ACDB-7BD78A6D2B56}" srcOrd="8" destOrd="0" presId="urn:microsoft.com/office/officeart/2005/8/layout/vList3"/>
    <dgm:cxn modelId="{EE4EB910-573B-4EBB-9940-7E62B90CDB10}" type="presParOf" srcId="{3AD0EC47-6FD6-4AD8-ACDB-7BD78A6D2B56}" destId="{0B6BE2DD-304F-4E1A-BCC6-5263975F0CAB}" srcOrd="0" destOrd="0" presId="urn:microsoft.com/office/officeart/2005/8/layout/vList3"/>
    <dgm:cxn modelId="{7569DC23-CA7B-4682-BD39-9AAA27FF3DBC}" type="presParOf" srcId="{3AD0EC47-6FD6-4AD8-ACDB-7BD78A6D2B56}" destId="{494860B5-6135-4145-86DF-5E9162C5CCFC}" srcOrd="1" destOrd="0" presId="urn:microsoft.com/office/officeart/2005/8/layout/vList3"/>
    <dgm:cxn modelId="{55BE3ABF-7E39-4397-AE7A-A78FFDB7897D}" type="presParOf" srcId="{E8D90450-8FCF-461F-BE18-70CF1070D4D4}" destId="{8B90ACB8-2F75-4DB3-B20D-8A540A90F845}" srcOrd="9" destOrd="0" presId="urn:microsoft.com/office/officeart/2005/8/layout/vList3"/>
    <dgm:cxn modelId="{F39D6121-A3B6-4601-B608-92B1D9C078A5}" type="presParOf" srcId="{E8D90450-8FCF-461F-BE18-70CF1070D4D4}" destId="{667A4E0E-A05E-411E-9F13-306F2CCB19CB}" srcOrd="10" destOrd="0" presId="urn:microsoft.com/office/officeart/2005/8/layout/vList3"/>
    <dgm:cxn modelId="{7AB54FAF-D02B-4E39-A33C-81A1BB933FD2}" type="presParOf" srcId="{667A4E0E-A05E-411E-9F13-306F2CCB19CB}" destId="{FBB6C02D-94A6-4E4D-85E6-90E6CDCE38AA}" srcOrd="0" destOrd="0" presId="urn:microsoft.com/office/officeart/2005/8/layout/vList3"/>
    <dgm:cxn modelId="{32F26964-F1C4-423B-AF3A-4F867A2952D8}" type="presParOf" srcId="{667A4E0E-A05E-411E-9F13-306F2CCB19CB}" destId="{B1A36D01-D68E-4B3E-B887-C420A1CBE0F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36D148-5277-4E66-8832-EB2021975F4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4EFF236-EBB8-444D-8F82-C4D6D08E7F60}">
      <dgm:prSet phldrT="[Текст]" custT="1"/>
      <dgm:spPr/>
      <dgm:t>
        <a:bodyPr/>
        <a:lstStyle/>
        <a:p>
          <a:r>
            <a:rPr lang="ru-RU" sz="1100" dirty="0" smtClean="0"/>
            <a:t>Строительство маслоэкстракционного завода по переработке семян сои производительностью 200 т/сутки в п. Давыдовка (ООО «</a:t>
          </a:r>
          <a:r>
            <a:rPr lang="ru-RU" sz="1100" dirty="0" err="1" smtClean="0"/>
            <a:t>Давыдовские</a:t>
          </a:r>
          <a:r>
            <a:rPr lang="ru-RU" sz="1100" dirty="0" smtClean="0"/>
            <a:t> просторы») (Давыдовское городское поселение)</a:t>
          </a:r>
          <a:endParaRPr lang="ru-RU" sz="1100" dirty="0"/>
        </a:p>
      </dgm:t>
    </dgm:pt>
    <dgm:pt modelId="{A1FD3BF3-65BD-4075-AE75-AC76D6F51E41}" type="parTrans" cxnId="{2712B795-2BA1-40D1-8716-CCD70C0A0D36}">
      <dgm:prSet/>
      <dgm:spPr/>
      <dgm:t>
        <a:bodyPr/>
        <a:lstStyle/>
        <a:p>
          <a:endParaRPr lang="ru-RU" sz="1400"/>
        </a:p>
      </dgm:t>
    </dgm:pt>
    <dgm:pt modelId="{0E1008F6-D0D9-4056-BE65-1AE3092E5D59}" type="sibTrans" cxnId="{2712B795-2BA1-40D1-8716-CCD70C0A0D36}">
      <dgm:prSet/>
      <dgm:spPr/>
      <dgm:t>
        <a:bodyPr/>
        <a:lstStyle/>
        <a:p>
          <a:endParaRPr lang="ru-RU" sz="1400"/>
        </a:p>
      </dgm:t>
    </dgm:pt>
    <dgm:pt modelId="{DA72308F-A800-4FE3-9657-0B65B35B1A36}">
      <dgm:prSet phldrT="[Текст]" custT="1"/>
      <dgm:spPr/>
      <dgm:t>
        <a:bodyPr/>
        <a:lstStyle/>
        <a:p>
          <a:r>
            <a:rPr lang="ru-RU" sz="1100" dirty="0" smtClean="0"/>
            <a:t>Строительство маслоэкстракционного завода по переработке 500 тонн в сутки семян подсолнечника южнее п. Высокое (ООО «Исток») (</a:t>
          </a:r>
          <a:r>
            <a:rPr lang="ru-RU" sz="1100" dirty="0" err="1" smtClean="0"/>
            <a:t>Высокинское</a:t>
          </a:r>
          <a:r>
            <a:rPr lang="ru-RU" sz="1100" dirty="0" smtClean="0"/>
            <a:t> сельское поселение)</a:t>
          </a:r>
          <a:endParaRPr lang="ru-RU" sz="1100" dirty="0"/>
        </a:p>
      </dgm:t>
    </dgm:pt>
    <dgm:pt modelId="{2E298144-2454-4F02-93AC-4E66D3A5354F}" type="parTrans" cxnId="{8FCD3AC2-D480-47CE-AFE8-0B8B8A2AF656}">
      <dgm:prSet/>
      <dgm:spPr/>
      <dgm:t>
        <a:bodyPr/>
        <a:lstStyle/>
        <a:p>
          <a:endParaRPr lang="ru-RU" sz="1400"/>
        </a:p>
      </dgm:t>
    </dgm:pt>
    <dgm:pt modelId="{BA3D6759-C8E3-4435-B000-AD26369846E9}" type="sibTrans" cxnId="{8FCD3AC2-D480-47CE-AFE8-0B8B8A2AF656}">
      <dgm:prSet/>
      <dgm:spPr/>
      <dgm:t>
        <a:bodyPr/>
        <a:lstStyle/>
        <a:p>
          <a:endParaRPr lang="ru-RU" sz="1400"/>
        </a:p>
      </dgm:t>
    </dgm:pt>
    <dgm:pt modelId="{80215BEC-5D09-495E-9B56-E538F4796EDD}">
      <dgm:prSet phldrT="[Текст]" custT="1"/>
      <dgm:spPr/>
      <dgm:t>
        <a:bodyPr/>
        <a:lstStyle/>
        <a:p>
          <a:r>
            <a:rPr lang="ru-RU" sz="1100" dirty="0" smtClean="0"/>
            <a:t>Строительство цементного завода (ООО «Линия») (</a:t>
          </a:r>
          <a:r>
            <a:rPr lang="ru-RU" sz="1100" dirty="0" err="1" smtClean="0"/>
            <a:t>Селявинское</a:t>
          </a:r>
          <a:r>
            <a:rPr lang="ru-RU" sz="1100" dirty="0" smtClean="0"/>
            <a:t> сельское поселение)</a:t>
          </a:r>
          <a:endParaRPr lang="ru-RU" sz="1100" dirty="0"/>
        </a:p>
      </dgm:t>
    </dgm:pt>
    <dgm:pt modelId="{EF05DAB4-9CC6-465E-B009-F76F946AA8E0}" type="parTrans" cxnId="{8C3528E6-4FD0-45D7-A635-C29F4B34CAC4}">
      <dgm:prSet/>
      <dgm:spPr/>
      <dgm:t>
        <a:bodyPr/>
        <a:lstStyle/>
        <a:p>
          <a:endParaRPr lang="ru-RU"/>
        </a:p>
      </dgm:t>
    </dgm:pt>
    <dgm:pt modelId="{7E53AC8D-E236-499D-A404-92D06DD89858}" type="sibTrans" cxnId="{8C3528E6-4FD0-45D7-A635-C29F4B34CAC4}">
      <dgm:prSet/>
      <dgm:spPr/>
      <dgm:t>
        <a:bodyPr/>
        <a:lstStyle/>
        <a:p>
          <a:endParaRPr lang="ru-RU"/>
        </a:p>
      </dgm:t>
    </dgm:pt>
    <dgm:pt modelId="{E8D90450-8FCF-461F-BE18-70CF1070D4D4}" type="pres">
      <dgm:prSet presAssocID="{7636D148-5277-4E66-8832-EB2021975F4C}" presName="linearFlow" presStyleCnt="0">
        <dgm:presLayoutVars>
          <dgm:dir/>
          <dgm:resizeHandles val="exact"/>
        </dgm:presLayoutVars>
      </dgm:prSet>
      <dgm:spPr/>
    </dgm:pt>
    <dgm:pt modelId="{CF7792AB-8C3F-4FA7-B7C2-3B18ADEB2B6C}" type="pres">
      <dgm:prSet presAssocID="{44EFF236-EBB8-444D-8F82-C4D6D08E7F60}" presName="composite" presStyleCnt="0"/>
      <dgm:spPr/>
    </dgm:pt>
    <dgm:pt modelId="{0E530205-58FF-4120-A3AD-1C551DF3CAF9}" type="pres">
      <dgm:prSet presAssocID="{44EFF236-EBB8-444D-8F82-C4D6D08E7F60}" presName="imgShp" presStyleLbl="fgImgPlace1" presStyleIdx="0" presStyleCnt="3" custScaleX="100000" custScaleY="100000" custLinFactNeighborX="-979" custLinFactNeighborY="-32184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5312" b="25312"/>
          </a:stretch>
        </a:blipFill>
      </dgm:spPr>
    </dgm:pt>
    <dgm:pt modelId="{BED4CBF3-76BC-47B9-937B-77AC73ED5B98}" type="pres">
      <dgm:prSet presAssocID="{44EFF236-EBB8-444D-8F82-C4D6D08E7F60}" presName="txShp" presStyleLbl="node1" presStyleIdx="0" presStyleCnt="3" custScaleX="101475" custLinFactNeighborX="1156" custLinFactNeighborY="-321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5F27E7-36A2-4651-BC6F-2CC8263F49E6}" type="pres">
      <dgm:prSet presAssocID="{0E1008F6-D0D9-4056-BE65-1AE3092E5D59}" presName="spacing" presStyleCnt="0"/>
      <dgm:spPr/>
    </dgm:pt>
    <dgm:pt modelId="{C5F26843-6250-43BF-889F-F910262A9D16}" type="pres">
      <dgm:prSet presAssocID="{DA72308F-A800-4FE3-9657-0B65B35B1A36}" presName="composite" presStyleCnt="0"/>
      <dgm:spPr/>
    </dgm:pt>
    <dgm:pt modelId="{F3B71D7F-BE2E-48E5-9899-C8C830B0E581}" type="pres">
      <dgm:prSet presAssocID="{DA72308F-A800-4FE3-9657-0B65B35B1A36}" presName="imgShp" presStyleLbl="fgImgPlace1" presStyleIdx="1" presStyleCnt="3" custLinFactNeighborX="-7845" custLinFactNeighborY="-997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29AB4051-3938-49EF-B314-77015C339C16}" type="pres">
      <dgm:prSet presAssocID="{DA72308F-A800-4FE3-9657-0B65B35B1A36}" presName="txShp" presStyleLbl="node1" presStyleIdx="1" presStyleCnt="3" custLinFactNeighborX="555" custLinFactNeighborY="-3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D40F5F-116A-43D7-B911-CD3B8CBE73CB}" type="pres">
      <dgm:prSet presAssocID="{BA3D6759-C8E3-4435-B000-AD26369846E9}" presName="spacing" presStyleCnt="0"/>
      <dgm:spPr/>
    </dgm:pt>
    <dgm:pt modelId="{1FF68FA5-A46F-4342-AB7B-95B661AE1837}" type="pres">
      <dgm:prSet presAssocID="{80215BEC-5D09-495E-9B56-E538F4796EDD}" presName="composite" presStyleCnt="0"/>
      <dgm:spPr/>
    </dgm:pt>
    <dgm:pt modelId="{5D831714-9E27-4591-AD5A-F8D35128F9C2}" type="pres">
      <dgm:prSet presAssocID="{80215BEC-5D09-495E-9B56-E538F4796EDD}" presName="imgShp" presStyleLbl="fgImgPlace1" presStyleIdx="2" presStyleCnt="3" custLinFactNeighborX="-7845" custLinFactNeighborY="51475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6180" b="26180"/>
          </a:stretch>
        </a:blipFill>
      </dgm:spPr>
    </dgm:pt>
    <dgm:pt modelId="{570285F3-BED2-4B7B-8728-FDF0AC8FF495}" type="pres">
      <dgm:prSet presAssocID="{80215BEC-5D09-495E-9B56-E538F4796EDD}" presName="txShp" presStyleLbl="node1" presStyleIdx="2" presStyleCnt="3" custLinFactNeighborX="1338" custLinFactNeighborY="76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12B795-2BA1-40D1-8716-CCD70C0A0D36}" srcId="{7636D148-5277-4E66-8832-EB2021975F4C}" destId="{44EFF236-EBB8-444D-8F82-C4D6D08E7F60}" srcOrd="0" destOrd="0" parTransId="{A1FD3BF3-65BD-4075-AE75-AC76D6F51E41}" sibTransId="{0E1008F6-D0D9-4056-BE65-1AE3092E5D59}"/>
    <dgm:cxn modelId="{8FCD3AC2-D480-47CE-AFE8-0B8B8A2AF656}" srcId="{7636D148-5277-4E66-8832-EB2021975F4C}" destId="{DA72308F-A800-4FE3-9657-0B65B35B1A36}" srcOrd="1" destOrd="0" parTransId="{2E298144-2454-4F02-93AC-4E66D3A5354F}" sibTransId="{BA3D6759-C8E3-4435-B000-AD26369846E9}"/>
    <dgm:cxn modelId="{8C3528E6-4FD0-45D7-A635-C29F4B34CAC4}" srcId="{7636D148-5277-4E66-8832-EB2021975F4C}" destId="{80215BEC-5D09-495E-9B56-E538F4796EDD}" srcOrd="2" destOrd="0" parTransId="{EF05DAB4-9CC6-465E-B009-F76F946AA8E0}" sibTransId="{7E53AC8D-E236-499D-A404-92D06DD89858}"/>
    <dgm:cxn modelId="{F7BC7DBD-193E-4080-9096-FE8AA0A1FF77}" type="presOf" srcId="{44EFF236-EBB8-444D-8F82-C4D6D08E7F60}" destId="{BED4CBF3-76BC-47B9-937B-77AC73ED5B98}" srcOrd="0" destOrd="0" presId="urn:microsoft.com/office/officeart/2005/8/layout/vList3"/>
    <dgm:cxn modelId="{41A817AC-5E48-4335-96EB-EBF6AB06D726}" type="presOf" srcId="{DA72308F-A800-4FE3-9657-0B65B35B1A36}" destId="{29AB4051-3938-49EF-B314-77015C339C16}" srcOrd="0" destOrd="0" presId="urn:microsoft.com/office/officeart/2005/8/layout/vList3"/>
    <dgm:cxn modelId="{41E00F60-D75F-40B4-94F5-4AB2AC0002D2}" type="presOf" srcId="{80215BEC-5D09-495E-9B56-E538F4796EDD}" destId="{570285F3-BED2-4B7B-8728-FDF0AC8FF495}" srcOrd="0" destOrd="0" presId="urn:microsoft.com/office/officeart/2005/8/layout/vList3"/>
    <dgm:cxn modelId="{99B75029-0A5D-4714-9317-FCAD2E7A92B8}" type="presOf" srcId="{7636D148-5277-4E66-8832-EB2021975F4C}" destId="{E8D90450-8FCF-461F-BE18-70CF1070D4D4}" srcOrd="0" destOrd="0" presId="urn:microsoft.com/office/officeart/2005/8/layout/vList3"/>
    <dgm:cxn modelId="{C92EA544-FA96-49C9-B93E-77901FFC82BE}" type="presParOf" srcId="{E8D90450-8FCF-461F-BE18-70CF1070D4D4}" destId="{CF7792AB-8C3F-4FA7-B7C2-3B18ADEB2B6C}" srcOrd="0" destOrd="0" presId="urn:microsoft.com/office/officeart/2005/8/layout/vList3"/>
    <dgm:cxn modelId="{5FD06D2A-1C3A-45CF-88D6-7DAFE829EF24}" type="presParOf" srcId="{CF7792AB-8C3F-4FA7-B7C2-3B18ADEB2B6C}" destId="{0E530205-58FF-4120-A3AD-1C551DF3CAF9}" srcOrd="0" destOrd="0" presId="urn:microsoft.com/office/officeart/2005/8/layout/vList3"/>
    <dgm:cxn modelId="{A06A61DE-B7D4-42BC-8770-6C66538CA7EB}" type="presParOf" srcId="{CF7792AB-8C3F-4FA7-B7C2-3B18ADEB2B6C}" destId="{BED4CBF3-76BC-47B9-937B-77AC73ED5B98}" srcOrd="1" destOrd="0" presId="urn:microsoft.com/office/officeart/2005/8/layout/vList3"/>
    <dgm:cxn modelId="{52460364-6967-4FD5-B6B0-34B94C9F90A7}" type="presParOf" srcId="{E8D90450-8FCF-461F-BE18-70CF1070D4D4}" destId="{E55F27E7-36A2-4651-BC6F-2CC8263F49E6}" srcOrd="1" destOrd="0" presId="urn:microsoft.com/office/officeart/2005/8/layout/vList3"/>
    <dgm:cxn modelId="{1AB91348-19F5-4227-A226-D8A0DDC354F0}" type="presParOf" srcId="{E8D90450-8FCF-461F-BE18-70CF1070D4D4}" destId="{C5F26843-6250-43BF-889F-F910262A9D16}" srcOrd="2" destOrd="0" presId="urn:microsoft.com/office/officeart/2005/8/layout/vList3"/>
    <dgm:cxn modelId="{C06D6E7F-A7A7-442F-BF74-53F0D3792624}" type="presParOf" srcId="{C5F26843-6250-43BF-889F-F910262A9D16}" destId="{F3B71D7F-BE2E-48E5-9899-C8C830B0E581}" srcOrd="0" destOrd="0" presId="urn:microsoft.com/office/officeart/2005/8/layout/vList3"/>
    <dgm:cxn modelId="{7A2911CA-5AD0-4A24-AD9C-8EFDFDC9C429}" type="presParOf" srcId="{C5F26843-6250-43BF-889F-F910262A9D16}" destId="{29AB4051-3938-49EF-B314-77015C339C16}" srcOrd="1" destOrd="0" presId="urn:microsoft.com/office/officeart/2005/8/layout/vList3"/>
    <dgm:cxn modelId="{8B3E8A7F-D71B-4D6F-A853-0D20B689DDA4}" type="presParOf" srcId="{E8D90450-8FCF-461F-BE18-70CF1070D4D4}" destId="{37D40F5F-116A-43D7-B911-CD3B8CBE73CB}" srcOrd="3" destOrd="0" presId="urn:microsoft.com/office/officeart/2005/8/layout/vList3"/>
    <dgm:cxn modelId="{447521FA-3A8A-40AF-BD67-7548BCD46860}" type="presParOf" srcId="{E8D90450-8FCF-461F-BE18-70CF1070D4D4}" destId="{1FF68FA5-A46F-4342-AB7B-95B661AE1837}" srcOrd="4" destOrd="0" presId="urn:microsoft.com/office/officeart/2005/8/layout/vList3"/>
    <dgm:cxn modelId="{2B58C7EC-63FD-4C7A-9A84-D39AE06E74EB}" type="presParOf" srcId="{1FF68FA5-A46F-4342-AB7B-95B661AE1837}" destId="{5D831714-9E27-4591-AD5A-F8D35128F9C2}" srcOrd="0" destOrd="0" presId="urn:microsoft.com/office/officeart/2005/8/layout/vList3"/>
    <dgm:cxn modelId="{E8CD6242-2219-482A-828F-E623195A3A46}" type="presParOf" srcId="{1FF68FA5-A46F-4342-AB7B-95B661AE1837}" destId="{570285F3-BED2-4B7B-8728-FDF0AC8FF49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636D148-5277-4E66-8832-EB2021975F4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4EFF236-EBB8-444D-8F82-C4D6D08E7F60}">
      <dgm:prSet phldrT="[Текст]" custT="1"/>
      <dgm:spPr/>
      <dgm:t>
        <a:bodyPr/>
        <a:lstStyle/>
        <a:p>
          <a:r>
            <a:rPr lang="ru-RU" sz="1200" dirty="0" smtClean="0"/>
            <a:t>Строительство завода по переработке ТБО на территории Лискинского межмуниципального кластера (городское поселение город Лиски)</a:t>
          </a:r>
          <a:endParaRPr lang="ru-RU" sz="1200" dirty="0"/>
        </a:p>
      </dgm:t>
    </dgm:pt>
    <dgm:pt modelId="{A1FD3BF3-65BD-4075-AE75-AC76D6F51E41}" type="parTrans" cxnId="{2712B795-2BA1-40D1-8716-CCD70C0A0D36}">
      <dgm:prSet/>
      <dgm:spPr/>
      <dgm:t>
        <a:bodyPr/>
        <a:lstStyle/>
        <a:p>
          <a:endParaRPr lang="ru-RU" sz="1400"/>
        </a:p>
      </dgm:t>
    </dgm:pt>
    <dgm:pt modelId="{0E1008F6-D0D9-4056-BE65-1AE3092E5D59}" type="sibTrans" cxnId="{2712B795-2BA1-40D1-8716-CCD70C0A0D36}">
      <dgm:prSet/>
      <dgm:spPr/>
      <dgm:t>
        <a:bodyPr/>
        <a:lstStyle/>
        <a:p>
          <a:endParaRPr lang="ru-RU" sz="1400"/>
        </a:p>
      </dgm:t>
    </dgm:pt>
    <dgm:pt modelId="{DA72308F-A800-4FE3-9657-0B65B35B1A36}">
      <dgm:prSet phldrT="[Текст]" custT="1"/>
      <dgm:spPr/>
      <dgm:t>
        <a:bodyPr/>
        <a:lstStyle/>
        <a:p>
          <a:r>
            <a:rPr lang="ru-RU" sz="1200" dirty="0" smtClean="0"/>
            <a:t>Реализация проекта по разведению рыбы и созданию базы отдыха (</a:t>
          </a:r>
          <a:r>
            <a:rPr lang="ru-RU" sz="1200" dirty="0" err="1" smtClean="0"/>
            <a:t>Нижнеикорецкое</a:t>
          </a:r>
          <a:r>
            <a:rPr lang="ru-RU" sz="1200" dirty="0" smtClean="0"/>
            <a:t> сельское поселение)</a:t>
          </a:r>
          <a:endParaRPr lang="ru-RU" sz="1200" dirty="0"/>
        </a:p>
      </dgm:t>
    </dgm:pt>
    <dgm:pt modelId="{2E298144-2454-4F02-93AC-4E66D3A5354F}" type="parTrans" cxnId="{8FCD3AC2-D480-47CE-AFE8-0B8B8A2AF656}">
      <dgm:prSet/>
      <dgm:spPr/>
      <dgm:t>
        <a:bodyPr/>
        <a:lstStyle/>
        <a:p>
          <a:endParaRPr lang="ru-RU" sz="1400"/>
        </a:p>
      </dgm:t>
    </dgm:pt>
    <dgm:pt modelId="{BA3D6759-C8E3-4435-B000-AD26369846E9}" type="sibTrans" cxnId="{8FCD3AC2-D480-47CE-AFE8-0B8B8A2AF656}">
      <dgm:prSet/>
      <dgm:spPr/>
      <dgm:t>
        <a:bodyPr/>
        <a:lstStyle/>
        <a:p>
          <a:endParaRPr lang="ru-RU" sz="1400"/>
        </a:p>
      </dgm:t>
    </dgm:pt>
    <dgm:pt modelId="{4C63E737-D4C3-4B4D-8595-F67FBD376A3E}">
      <dgm:prSet phldrT="[Текст]" custT="1"/>
      <dgm:spPr/>
      <dgm:t>
        <a:bodyPr/>
        <a:lstStyle/>
        <a:p>
          <a:r>
            <a:rPr lang="ru-RU" sz="1200" dirty="0" smtClean="0"/>
            <a:t>Строительство утиного комплекса в с. Средний </a:t>
          </a:r>
          <a:r>
            <a:rPr lang="ru-RU" sz="1200" dirty="0" err="1" smtClean="0"/>
            <a:t>Икорец</a:t>
          </a:r>
          <a:r>
            <a:rPr lang="ru-RU" sz="1200" dirty="0" smtClean="0"/>
            <a:t> (ООО ТД «Птица») (</a:t>
          </a:r>
          <a:r>
            <a:rPr lang="ru-RU" sz="1200" dirty="0" err="1" smtClean="0"/>
            <a:t>Среднеикорецкое</a:t>
          </a:r>
          <a:r>
            <a:rPr lang="ru-RU" sz="1200" dirty="0" smtClean="0"/>
            <a:t> сельское поселение)</a:t>
          </a:r>
          <a:endParaRPr lang="ru-RU" sz="1200" dirty="0"/>
        </a:p>
      </dgm:t>
    </dgm:pt>
    <dgm:pt modelId="{B929D3D0-E02E-4243-B0EE-A19084FCB392}" type="parTrans" cxnId="{A2E51217-8645-4965-9B97-6899FFB8CDE6}">
      <dgm:prSet/>
      <dgm:spPr/>
      <dgm:t>
        <a:bodyPr/>
        <a:lstStyle/>
        <a:p>
          <a:endParaRPr lang="ru-RU"/>
        </a:p>
      </dgm:t>
    </dgm:pt>
    <dgm:pt modelId="{F8914C9F-F622-4EA2-9CB2-96CFA4F93E64}" type="sibTrans" cxnId="{A2E51217-8645-4965-9B97-6899FFB8CDE6}">
      <dgm:prSet/>
      <dgm:spPr/>
      <dgm:t>
        <a:bodyPr/>
        <a:lstStyle/>
        <a:p>
          <a:endParaRPr lang="ru-RU"/>
        </a:p>
      </dgm:t>
    </dgm:pt>
    <dgm:pt modelId="{52E5F266-BAD5-4C10-B965-B0C11DCF4E0C}">
      <dgm:prSet phldrT="[Текст]" custT="1"/>
      <dgm:spPr/>
      <dgm:t>
        <a:bodyPr/>
        <a:lstStyle/>
        <a:p>
          <a:r>
            <a:rPr lang="ru-RU" sz="1200" dirty="0" smtClean="0"/>
            <a:t>Строительство тепличного комплекса (по адресу Воронежская область </a:t>
          </a:r>
          <a:r>
            <a:rPr lang="ru-RU" sz="1200" dirty="0" err="1" smtClean="0"/>
            <a:t>Лискинский</a:t>
          </a:r>
          <a:r>
            <a:rPr lang="ru-RU" sz="1200" dirty="0" smtClean="0"/>
            <a:t> район юго-восточнее села </a:t>
          </a:r>
          <a:r>
            <a:rPr lang="ru-RU" sz="1200" dirty="0" err="1" smtClean="0"/>
            <a:t>Масловка</a:t>
          </a:r>
          <a:r>
            <a:rPr lang="ru-RU" sz="1200" dirty="0" smtClean="0"/>
            <a:t>) (</a:t>
          </a:r>
          <a:r>
            <a:rPr lang="ru-RU" sz="1200" dirty="0" err="1" smtClean="0"/>
            <a:t>Нижнеикорецкое</a:t>
          </a:r>
          <a:r>
            <a:rPr lang="ru-RU" sz="1200" dirty="0" smtClean="0"/>
            <a:t> сельское поселение)</a:t>
          </a:r>
          <a:endParaRPr lang="ru-RU" sz="1200" dirty="0"/>
        </a:p>
      </dgm:t>
    </dgm:pt>
    <dgm:pt modelId="{06BFAF89-0BE5-4A4A-9C89-B1C7AB081A3A}" type="parTrans" cxnId="{379B51E3-9502-48E8-A403-357771E5EE68}">
      <dgm:prSet/>
      <dgm:spPr/>
      <dgm:t>
        <a:bodyPr/>
        <a:lstStyle/>
        <a:p>
          <a:endParaRPr lang="ru-RU"/>
        </a:p>
      </dgm:t>
    </dgm:pt>
    <dgm:pt modelId="{88BEF4A3-6BCF-4F29-B6AF-A680A31AF8AD}" type="sibTrans" cxnId="{379B51E3-9502-48E8-A403-357771E5EE68}">
      <dgm:prSet/>
      <dgm:spPr/>
      <dgm:t>
        <a:bodyPr/>
        <a:lstStyle/>
        <a:p>
          <a:endParaRPr lang="ru-RU"/>
        </a:p>
      </dgm:t>
    </dgm:pt>
    <dgm:pt modelId="{E8D90450-8FCF-461F-BE18-70CF1070D4D4}" type="pres">
      <dgm:prSet presAssocID="{7636D148-5277-4E66-8832-EB2021975F4C}" presName="linearFlow" presStyleCnt="0">
        <dgm:presLayoutVars>
          <dgm:dir/>
          <dgm:resizeHandles val="exact"/>
        </dgm:presLayoutVars>
      </dgm:prSet>
      <dgm:spPr/>
    </dgm:pt>
    <dgm:pt modelId="{CF7792AB-8C3F-4FA7-B7C2-3B18ADEB2B6C}" type="pres">
      <dgm:prSet presAssocID="{44EFF236-EBB8-444D-8F82-C4D6D08E7F60}" presName="composite" presStyleCnt="0"/>
      <dgm:spPr/>
    </dgm:pt>
    <dgm:pt modelId="{0E530205-58FF-4120-A3AD-1C551DF3CAF9}" type="pres">
      <dgm:prSet presAssocID="{44EFF236-EBB8-444D-8F82-C4D6D08E7F60}" presName="imgShp" presStyleLbl="fgImgPlace1" presStyleIdx="0" presStyleCnt="4" custScaleX="100000" custScaleY="100000" custLinFactNeighborX="-6002" custLinFactNeighborY="-15689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7348" b="27348"/>
          </a:stretch>
        </a:blipFill>
      </dgm:spPr>
    </dgm:pt>
    <dgm:pt modelId="{BED4CBF3-76BC-47B9-937B-77AC73ED5B98}" type="pres">
      <dgm:prSet presAssocID="{44EFF236-EBB8-444D-8F82-C4D6D08E7F60}" presName="txShp" presStyleLbl="node1" presStyleIdx="0" presStyleCnt="4" custScaleX="101475" custLinFactNeighborX="-1893" custLinFactNeighborY="-15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5F27E7-36A2-4651-BC6F-2CC8263F49E6}" type="pres">
      <dgm:prSet presAssocID="{0E1008F6-D0D9-4056-BE65-1AE3092E5D59}" presName="spacing" presStyleCnt="0"/>
      <dgm:spPr/>
    </dgm:pt>
    <dgm:pt modelId="{C5F26843-6250-43BF-889F-F910262A9D16}" type="pres">
      <dgm:prSet presAssocID="{DA72308F-A800-4FE3-9657-0B65B35B1A36}" presName="composite" presStyleCnt="0"/>
      <dgm:spPr/>
    </dgm:pt>
    <dgm:pt modelId="{F3B71D7F-BE2E-48E5-9899-C8C830B0E581}" type="pres">
      <dgm:prSet presAssocID="{DA72308F-A800-4FE3-9657-0B65B35B1A36}" presName="imgShp" presStyleLbl="fgImgPlace1" presStyleIdx="1" presStyleCnt="4" custLinFactNeighborX="-3877" custLinFactNeighborY="-2183"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16778" b="16778"/>
          </a:stretch>
        </a:blipFill>
      </dgm:spPr>
    </dgm:pt>
    <dgm:pt modelId="{29AB4051-3938-49EF-B314-77015C339C16}" type="pres">
      <dgm:prSet presAssocID="{DA72308F-A800-4FE3-9657-0B65B35B1A36}" presName="txShp" presStyleLbl="node1" presStyleIdx="1" presStyleCnt="4" custLinFactNeighborX="-1128" custLinFactNeighborY="-1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67544-4F27-45C0-B0D3-4B90365DC60B}" type="pres">
      <dgm:prSet presAssocID="{BA3D6759-C8E3-4435-B000-AD26369846E9}" presName="spacing" presStyleCnt="0"/>
      <dgm:spPr/>
    </dgm:pt>
    <dgm:pt modelId="{E5C89C2A-2AB5-48A6-95EE-AFF634A3F320}" type="pres">
      <dgm:prSet presAssocID="{4C63E737-D4C3-4B4D-8595-F67FBD376A3E}" presName="composite" presStyleCnt="0"/>
      <dgm:spPr/>
    </dgm:pt>
    <dgm:pt modelId="{8C4BD00B-1075-4375-8456-7532E6C2C470}" type="pres">
      <dgm:prSet presAssocID="{4C63E737-D4C3-4B4D-8595-F67FBD376A3E}" presName="imgShp" presStyleLbl="fgImgPlace1" presStyleIdx="2" presStyleCnt="4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4088" b="4088"/>
          </a:stretch>
        </a:blipFill>
      </dgm:spPr>
    </dgm:pt>
    <dgm:pt modelId="{BA341383-2A2A-465B-9CD5-1D0231A9CB60}" type="pres">
      <dgm:prSet presAssocID="{4C63E737-D4C3-4B4D-8595-F67FBD376A3E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B2DA87-381A-499D-A762-F70CDF2243DA}" type="pres">
      <dgm:prSet presAssocID="{F8914C9F-F622-4EA2-9CB2-96CFA4F93E64}" presName="spacing" presStyleCnt="0"/>
      <dgm:spPr/>
    </dgm:pt>
    <dgm:pt modelId="{3C401872-A2C4-4909-84FA-54CB4AA32F51}" type="pres">
      <dgm:prSet presAssocID="{52E5F266-BAD5-4C10-B965-B0C11DCF4E0C}" presName="composite" presStyleCnt="0"/>
      <dgm:spPr/>
    </dgm:pt>
    <dgm:pt modelId="{1E5B561E-2173-477F-B9F3-8B4E2F4FCAE1}" type="pres">
      <dgm:prSet presAssocID="{52E5F266-BAD5-4C10-B965-B0C11DCF4E0C}" presName="imgShp" presStyleLbl="fgImgPlace1" presStyleIdx="3" presStyleCnt="4"/>
      <dgm:spPr>
        <a:blipFill dpi="0"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39248" b="39248"/>
          </a:stretch>
        </a:blipFill>
      </dgm:spPr>
    </dgm:pt>
    <dgm:pt modelId="{1B1ECC65-ED49-4159-AF50-0AE072B33EB2}" type="pres">
      <dgm:prSet presAssocID="{52E5F266-BAD5-4C10-B965-B0C11DCF4E0C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024107-48E8-45BF-A227-450BAAB9E514}" type="presOf" srcId="{7636D148-5277-4E66-8832-EB2021975F4C}" destId="{E8D90450-8FCF-461F-BE18-70CF1070D4D4}" srcOrd="0" destOrd="0" presId="urn:microsoft.com/office/officeart/2005/8/layout/vList3"/>
    <dgm:cxn modelId="{8CF01F0B-78E4-435A-B3D3-50A95F16BDFD}" type="presOf" srcId="{44EFF236-EBB8-444D-8F82-C4D6D08E7F60}" destId="{BED4CBF3-76BC-47B9-937B-77AC73ED5B98}" srcOrd="0" destOrd="0" presId="urn:microsoft.com/office/officeart/2005/8/layout/vList3"/>
    <dgm:cxn modelId="{8FCD3AC2-D480-47CE-AFE8-0B8B8A2AF656}" srcId="{7636D148-5277-4E66-8832-EB2021975F4C}" destId="{DA72308F-A800-4FE3-9657-0B65B35B1A36}" srcOrd="1" destOrd="0" parTransId="{2E298144-2454-4F02-93AC-4E66D3A5354F}" sibTransId="{BA3D6759-C8E3-4435-B000-AD26369846E9}"/>
    <dgm:cxn modelId="{2712B795-2BA1-40D1-8716-CCD70C0A0D36}" srcId="{7636D148-5277-4E66-8832-EB2021975F4C}" destId="{44EFF236-EBB8-444D-8F82-C4D6D08E7F60}" srcOrd="0" destOrd="0" parTransId="{A1FD3BF3-65BD-4075-AE75-AC76D6F51E41}" sibTransId="{0E1008F6-D0D9-4056-BE65-1AE3092E5D59}"/>
    <dgm:cxn modelId="{379B51E3-9502-48E8-A403-357771E5EE68}" srcId="{7636D148-5277-4E66-8832-EB2021975F4C}" destId="{52E5F266-BAD5-4C10-B965-B0C11DCF4E0C}" srcOrd="3" destOrd="0" parTransId="{06BFAF89-0BE5-4A4A-9C89-B1C7AB081A3A}" sibTransId="{88BEF4A3-6BCF-4F29-B6AF-A680A31AF8AD}"/>
    <dgm:cxn modelId="{48D549A0-8237-43F2-AE46-84FD0F26E056}" type="presOf" srcId="{52E5F266-BAD5-4C10-B965-B0C11DCF4E0C}" destId="{1B1ECC65-ED49-4159-AF50-0AE072B33EB2}" srcOrd="0" destOrd="0" presId="urn:microsoft.com/office/officeart/2005/8/layout/vList3"/>
    <dgm:cxn modelId="{A2E51217-8645-4965-9B97-6899FFB8CDE6}" srcId="{7636D148-5277-4E66-8832-EB2021975F4C}" destId="{4C63E737-D4C3-4B4D-8595-F67FBD376A3E}" srcOrd="2" destOrd="0" parTransId="{B929D3D0-E02E-4243-B0EE-A19084FCB392}" sibTransId="{F8914C9F-F622-4EA2-9CB2-96CFA4F93E64}"/>
    <dgm:cxn modelId="{A8CCF111-BF14-4DBD-B7D6-BCBDA3E9109E}" type="presOf" srcId="{4C63E737-D4C3-4B4D-8595-F67FBD376A3E}" destId="{BA341383-2A2A-465B-9CD5-1D0231A9CB60}" srcOrd="0" destOrd="0" presId="urn:microsoft.com/office/officeart/2005/8/layout/vList3"/>
    <dgm:cxn modelId="{26BC2D44-D896-443F-8E9C-53FA5ED19949}" type="presOf" srcId="{DA72308F-A800-4FE3-9657-0B65B35B1A36}" destId="{29AB4051-3938-49EF-B314-77015C339C16}" srcOrd="0" destOrd="0" presId="urn:microsoft.com/office/officeart/2005/8/layout/vList3"/>
    <dgm:cxn modelId="{9476573E-91BA-485A-BA51-69F888008B47}" type="presParOf" srcId="{E8D90450-8FCF-461F-BE18-70CF1070D4D4}" destId="{CF7792AB-8C3F-4FA7-B7C2-3B18ADEB2B6C}" srcOrd="0" destOrd="0" presId="urn:microsoft.com/office/officeart/2005/8/layout/vList3"/>
    <dgm:cxn modelId="{142AC5B9-ACB3-4814-8A80-E5A5B0052DD9}" type="presParOf" srcId="{CF7792AB-8C3F-4FA7-B7C2-3B18ADEB2B6C}" destId="{0E530205-58FF-4120-A3AD-1C551DF3CAF9}" srcOrd="0" destOrd="0" presId="urn:microsoft.com/office/officeart/2005/8/layout/vList3"/>
    <dgm:cxn modelId="{071CFBAD-7819-45B4-ABC7-A6530F69ECEE}" type="presParOf" srcId="{CF7792AB-8C3F-4FA7-B7C2-3B18ADEB2B6C}" destId="{BED4CBF3-76BC-47B9-937B-77AC73ED5B98}" srcOrd="1" destOrd="0" presId="urn:microsoft.com/office/officeart/2005/8/layout/vList3"/>
    <dgm:cxn modelId="{84607248-F363-4F11-A22A-668F2DF3D11A}" type="presParOf" srcId="{E8D90450-8FCF-461F-BE18-70CF1070D4D4}" destId="{E55F27E7-36A2-4651-BC6F-2CC8263F49E6}" srcOrd="1" destOrd="0" presId="urn:microsoft.com/office/officeart/2005/8/layout/vList3"/>
    <dgm:cxn modelId="{E545EB1C-E0DF-46A8-8971-E95F2E03C9FA}" type="presParOf" srcId="{E8D90450-8FCF-461F-BE18-70CF1070D4D4}" destId="{C5F26843-6250-43BF-889F-F910262A9D16}" srcOrd="2" destOrd="0" presId="urn:microsoft.com/office/officeart/2005/8/layout/vList3"/>
    <dgm:cxn modelId="{805018A0-19E3-4109-A33C-64DF9137B5B4}" type="presParOf" srcId="{C5F26843-6250-43BF-889F-F910262A9D16}" destId="{F3B71D7F-BE2E-48E5-9899-C8C830B0E581}" srcOrd="0" destOrd="0" presId="urn:microsoft.com/office/officeart/2005/8/layout/vList3"/>
    <dgm:cxn modelId="{79756A3B-3280-42AC-A727-0971E248B6E6}" type="presParOf" srcId="{C5F26843-6250-43BF-889F-F910262A9D16}" destId="{29AB4051-3938-49EF-B314-77015C339C16}" srcOrd="1" destOrd="0" presId="urn:microsoft.com/office/officeart/2005/8/layout/vList3"/>
    <dgm:cxn modelId="{3AD546AA-8C34-4462-AAFD-8FC08391A5EE}" type="presParOf" srcId="{E8D90450-8FCF-461F-BE18-70CF1070D4D4}" destId="{12E67544-4F27-45C0-B0D3-4B90365DC60B}" srcOrd="3" destOrd="0" presId="urn:microsoft.com/office/officeart/2005/8/layout/vList3"/>
    <dgm:cxn modelId="{563970A2-3D97-45C1-8086-4006AE47AEF9}" type="presParOf" srcId="{E8D90450-8FCF-461F-BE18-70CF1070D4D4}" destId="{E5C89C2A-2AB5-48A6-95EE-AFF634A3F320}" srcOrd="4" destOrd="0" presId="urn:microsoft.com/office/officeart/2005/8/layout/vList3"/>
    <dgm:cxn modelId="{2DC7BED2-20BB-4BA4-A5BD-B615634D9C59}" type="presParOf" srcId="{E5C89C2A-2AB5-48A6-95EE-AFF634A3F320}" destId="{8C4BD00B-1075-4375-8456-7532E6C2C470}" srcOrd="0" destOrd="0" presId="urn:microsoft.com/office/officeart/2005/8/layout/vList3"/>
    <dgm:cxn modelId="{8E024141-8BDD-4641-A702-F3D125A3EB57}" type="presParOf" srcId="{E5C89C2A-2AB5-48A6-95EE-AFF634A3F320}" destId="{BA341383-2A2A-465B-9CD5-1D0231A9CB60}" srcOrd="1" destOrd="0" presId="urn:microsoft.com/office/officeart/2005/8/layout/vList3"/>
    <dgm:cxn modelId="{62688A00-D5B4-41D6-AB06-84BC1C2F47BD}" type="presParOf" srcId="{E8D90450-8FCF-461F-BE18-70CF1070D4D4}" destId="{37B2DA87-381A-499D-A762-F70CDF2243DA}" srcOrd="5" destOrd="0" presId="urn:microsoft.com/office/officeart/2005/8/layout/vList3"/>
    <dgm:cxn modelId="{FB255821-56EF-47E1-A57A-D1B99EB28A8F}" type="presParOf" srcId="{E8D90450-8FCF-461F-BE18-70CF1070D4D4}" destId="{3C401872-A2C4-4909-84FA-54CB4AA32F51}" srcOrd="6" destOrd="0" presId="urn:microsoft.com/office/officeart/2005/8/layout/vList3"/>
    <dgm:cxn modelId="{A404BB5C-0920-49BB-B391-803D115CA75F}" type="presParOf" srcId="{3C401872-A2C4-4909-84FA-54CB4AA32F51}" destId="{1E5B561E-2173-477F-B9F3-8B4E2F4FCAE1}" srcOrd="0" destOrd="0" presId="urn:microsoft.com/office/officeart/2005/8/layout/vList3"/>
    <dgm:cxn modelId="{D4014471-6984-4447-A04D-D70647C61C38}" type="presParOf" srcId="{3C401872-A2C4-4909-84FA-54CB4AA32F51}" destId="{1B1ECC65-ED49-4159-AF50-0AE072B33EB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06BB14-7F73-461F-94CF-328341AF1501}">
      <dsp:nvSpPr>
        <dsp:cNvPr id="0" name=""/>
        <dsp:cNvSpPr/>
      </dsp:nvSpPr>
      <dsp:spPr>
        <a:xfrm>
          <a:off x="59073" y="234636"/>
          <a:ext cx="2487453" cy="12954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Цель 1</a:t>
          </a:r>
          <a:endParaRPr lang="ru-RU" sz="3600" kern="1200" dirty="0"/>
        </a:p>
      </dsp:txBody>
      <dsp:txXfrm>
        <a:off x="706784" y="234636"/>
        <a:ext cx="1192031" cy="1295422"/>
      </dsp:txXfrm>
    </dsp:sp>
    <dsp:sp modelId="{B6247A9C-7417-4000-8514-F05A5F2AF1F4}">
      <dsp:nvSpPr>
        <dsp:cNvPr id="0" name=""/>
        <dsp:cNvSpPr/>
      </dsp:nvSpPr>
      <dsp:spPr>
        <a:xfrm>
          <a:off x="2201452" y="229777"/>
          <a:ext cx="6914767" cy="125240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Gabriola" pitchFamily="82" charset="0"/>
            </a:rPr>
            <a:t>Развитие человеческого капитала</a:t>
          </a:r>
          <a:endParaRPr lang="ru-RU" sz="3600" kern="1200" dirty="0"/>
        </a:p>
      </dsp:txBody>
      <dsp:txXfrm>
        <a:off x="2827653" y="229777"/>
        <a:ext cx="5662365" cy="1252402"/>
      </dsp:txXfrm>
    </dsp:sp>
    <dsp:sp modelId="{C8706BAB-72FE-495B-BEAE-0726F0870324}">
      <dsp:nvSpPr>
        <dsp:cNvPr id="0" name=""/>
        <dsp:cNvSpPr/>
      </dsp:nvSpPr>
      <dsp:spPr>
        <a:xfrm>
          <a:off x="3869" y="1794699"/>
          <a:ext cx="2423927" cy="140960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Цель 2</a:t>
          </a:r>
          <a:endParaRPr lang="ru-RU" sz="3600" kern="1200" dirty="0"/>
        </a:p>
      </dsp:txBody>
      <dsp:txXfrm>
        <a:off x="708670" y="1794699"/>
        <a:ext cx="1014325" cy="1409602"/>
      </dsp:txXfrm>
    </dsp:sp>
    <dsp:sp modelId="{B15D6EF2-24C6-4006-B700-D303A679CBE0}">
      <dsp:nvSpPr>
        <dsp:cNvPr id="0" name=""/>
        <dsp:cNvSpPr/>
      </dsp:nvSpPr>
      <dsp:spPr>
        <a:xfrm>
          <a:off x="1937398" y="1744883"/>
          <a:ext cx="7491780" cy="1509233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Gabriola" pitchFamily="82" charset="0"/>
            </a:rPr>
            <a:t>Устойчивый экономический рост района путем  развития промышленности и сельского хозяйства </a:t>
          </a:r>
          <a:endParaRPr lang="ru-RU" sz="3600" kern="1200" dirty="0"/>
        </a:p>
      </dsp:txBody>
      <dsp:txXfrm>
        <a:off x="2692015" y="1744883"/>
        <a:ext cx="5982547" cy="1509233"/>
      </dsp:txXfrm>
    </dsp:sp>
    <dsp:sp modelId="{A946F50B-0B2F-4764-A9CD-D5F79E7A8881}">
      <dsp:nvSpPr>
        <dsp:cNvPr id="0" name=""/>
        <dsp:cNvSpPr/>
      </dsp:nvSpPr>
      <dsp:spPr>
        <a:xfrm>
          <a:off x="3869" y="3465365"/>
          <a:ext cx="2412648" cy="13507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Цель 3</a:t>
          </a:r>
          <a:endParaRPr lang="ru-RU" sz="3600" kern="1200" dirty="0"/>
        </a:p>
      </dsp:txBody>
      <dsp:txXfrm>
        <a:off x="679239" y="3465365"/>
        <a:ext cx="1061909" cy="1350739"/>
      </dsp:txXfrm>
    </dsp:sp>
    <dsp:sp modelId="{3001CBAF-C40B-4CE8-A1D8-A0287F40A381}">
      <dsp:nvSpPr>
        <dsp:cNvPr id="0" name=""/>
        <dsp:cNvSpPr/>
      </dsp:nvSpPr>
      <dsp:spPr>
        <a:xfrm>
          <a:off x="2088230" y="3542149"/>
          <a:ext cx="7172668" cy="125240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latin typeface="Gabriola" pitchFamily="82" charset="0"/>
            </a:rPr>
            <a:t>Выравнивание экономического развития</a:t>
          </a:r>
          <a:endParaRPr lang="ru-RU" sz="3600" b="1" kern="1200" dirty="0">
            <a:latin typeface="Gabriola" pitchFamily="82" charset="0"/>
          </a:endParaRPr>
        </a:p>
      </dsp:txBody>
      <dsp:txXfrm>
        <a:off x="2714431" y="3542149"/>
        <a:ext cx="5920266" cy="12524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FC1439-53E2-4DAB-8473-9C1748DDAD0D}">
      <dsp:nvSpPr>
        <dsp:cNvPr id="0" name=""/>
        <dsp:cNvSpPr/>
      </dsp:nvSpPr>
      <dsp:spPr>
        <a:xfrm>
          <a:off x="1487846" y="2254"/>
          <a:ext cx="6240498" cy="551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Цель 1. </a:t>
          </a:r>
          <a:r>
            <a:rPr lang="ru-RU" sz="2300" b="1" kern="1200" dirty="0" smtClean="0">
              <a:latin typeface="Gabriola" pitchFamily="82" charset="0"/>
            </a:rPr>
            <a:t>Развитие человеческого капитала</a:t>
          </a:r>
          <a:endParaRPr lang="ru-RU" sz="2300" kern="1200" dirty="0"/>
        </a:p>
      </dsp:txBody>
      <dsp:txXfrm>
        <a:off x="1503994" y="18402"/>
        <a:ext cx="6208202" cy="519048"/>
      </dsp:txXfrm>
    </dsp:sp>
    <dsp:sp modelId="{643D7612-5A3A-45C2-8CEC-D5CAE6B4AC22}">
      <dsp:nvSpPr>
        <dsp:cNvPr id="0" name=""/>
        <dsp:cNvSpPr/>
      </dsp:nvSpPr>
      <dsp:spPr>
        <a:xfrm>
          <a:off x="2111896" y="553599"/>
          <a:ext cx="624049" cy="10957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5736"/>
              </a:lnTo>
              <a:lnTo>
                <a:pt x="624049" y="10957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F0E2DD-5608-46C7-BF9C-25EEFCFB9B9F}">
      <dsp:nvSpPr>
        <dsp:cNvPr id="0" name=""/>
        <dsp:cNvSpPr/>
      </dsp:nvSpPr>
      <dsp:spPr>
        <a:xfrm>
          <a:off x="2735946" y="1159232"/>
          <a:ext cx="5130308" cy="980206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Цель 1.1. Развитие социальной сферы района – образования, здравоохранения, культуры, спорта</a:t>
          </a:r>
          <a:endParaRPr lang="ru-RU" sz="2000" kern="1200" dirty="0"/>
        </a:p>
      </dsp:txBody>
      <dsp:txXfrm>
        <a:off x="2764655" y="1187941"/>
        <a:ext cx="5072890" cy="922788"/>
      </dsp:txXfrm>
    </dsp:sp>
    <dsp:sp modelId="{F646492E-CFF7-4529-923B-91797FD6A80B}">
      <dsp:nvSpPr>
        <dsp:cNvPr id="0" name=""/>
        <dsp:cNvSpPr/>
      </dsp:nvSpPr>
      <dsp:spPr>
        <a:xfrm>
          <a:off x="2111896" y="553599"/>
          <a:ext cx="646996" cy="26408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0877"/>
              </a:lnTo>
              <a:lnTo>
                <a:pt x="646996" y="2640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F29F68-8695-46D2-8049-4E94CF4B765C}">
      <dsp:nvSpPr>
        <dsp:cNvPr id="0" name=""/>
        <dsp:cNvSpPr/>
      </dsp:nvSpPr>
      <dsp:spPr>
        <a:xfrm>
          <a:off x="2758892" y="2765494"/>
          <a:ext cx="5076121" cy="85796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Цель 1.2. Рост уровня доходов населения</a:t>
          </a:r>
          <a:endParaRPr lang="ru-RU" sz="2000" kern="1200" dirty="0"/>
        </a:p>
      </dsp:txBody>
      <dsp:txXfrm>
        <a:off x="2784021" y="2790623"/>
        <a:ext cx="5025863" cy="807706"/>
      </dsp:txXfrm>
    </dsp:sp>
    <dsp:sp modelId="{EABC8E23-85D9-4B62-8B44-56A8EBC3277E}">
      <dsp:nvSpPr>
        <dsp:cNvPr id="0" name=""/>
        <dsp:cNvSpPr/>
      </dsp:nvSpPr>
      <dsp:spPr>
        <a:xfrm>
          <a:off x="2111896" y="553599"/>
          <a:ext cx="624398" cy="3961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1668"/>
              </a:lnTo>
              <a:lnTo>
                <a:pt x="624398" y="39616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25A13C-E827-4A71-BE57-7305039FD71B}">
      <dsp:nvSpPr>
        <dsp:cNvPr id="0" name=""/>
        <dsp:cNvSpPr/>
      </dsp:nvSpPr>
      <dsp:spPr>
        <a:xfrm>
          <a:off x="2736295" y="4077781"/>
          <a:ext cx="5137246" cy="87497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Цель 1.3. Повышение комфортности проживания населения</a:t>
          </a:r>
          <a:endParaRPr lang="ru-RU" sz="2000" kern="1200" dirty="0"/>
        </a:p>
      </dsp:txBody>
      <dsp:txXfrm>
        <a:off x="2761922" y="4103408"/>
        <a:ext cx="5085992" cy="8237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FC1439-53E2-4DAB-8473-9C1748DDAD0D}">
      <dsp:nvSpPr>
        <dsp:cNvPr id="0" name=""/>
        <dsp:cNvSpPr/>
      </dsp:nvSpPr>
      <dsp:spPr>
        <a:xfrm>
          <a:off x="1250315" y="0"/>
          <a:ext cx="6849104" cy="717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Цель 2. </a:t>
          </a:r>
          <a:r>
            <a:rPr lang="ru-RU" sz="2800" b="1" kern="1200" dirty="0" smtClean="0">
              <a:latin typeface="Gabriola" pitchFamily="82" charset="0"/>
            </a:rPr>
            <a:t>Устойчивый экономический рост  района путем  развития промышленности и сельского хозяйства </a:t>
          </a:r>
          <a:endParaRPr lang="ru-RU" sz="2800" kern="1200" dirty="0"/>
        </a:p>
      </dsp:txBody>
      <dsp:txXfrm>
        <a:off x="1271343" y="21028"/>
        <a:ext cx="6807048" cy="675878"/>
      </dsp:txXfrm>
    </dsp:sp>
    <dsp:sp modelId="{643D7612-5A3A-45C2-8CEC-D5CAE6B4AC22}">
      <dsp:nvSpPr>
        <dsp:cNvPr id="0" name=""/>
        <dsp:cNvSpPr/>
      </dsp:nvSpPr>
      <dsp:spPr>
        <a:xfrm>
          <a:off x="1935225" y="717934"/>
          <a:ext cx="690562" cy="1086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6302"/>
              </a:lnTo>
              <a:lnTo>
                <a:pt x="690562" y="1086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F0E2DD-5608-46C7-BF9C-25EEFCFB9B9F}">
      <dsp:nvSpPr>
        <dsp:cNvPr id="0" name=""/>
        <dsp:cNvSpPr/>
      </dsp:nvSpPr>
      <dsp:spPr>
        <a:xfrm>
          <a:off x="2625788" y="1319681"/>
          <a:ext cx="5072229" cy="969109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Цель 2.1. Рост объемов производства предприятий сельского хозяйства и перерабатывающей промышленности</a:t>
          </a:r>
          <a:endParaRPr lang="ru-RU" sz="1900" kern="1200" dirty="0"/>
        </a:p>
      </dsp:txBody>
      <dsp:txXfrm>
        <a:off x="2654172" y="1348065"/>
        <a:ext cx="5015461" cy="912341"/>
      </dsp:txXfrm>
    </dsp:sp>
    <dsp:sp modelId="{F646492E-CFF7-4529-923B-91797FD6A80B}">
      <dsp:nvSpPr>
        <dsp:cNvPr id="0" name=""/>
        <dsp:cNvSpPr/>
      </dsp:nvSpPr>
      <dsp:spPr>
        <a:xfrm>
          <a:off x="1935225" y="717934"/>
          <a:ext cx="715165" cy="25135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3500"/>
              </a:lnTo>
              <a:lnTo>
                <a:pt x="715165" y="25135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F29F68-8695-46D2-8049-4E94CF4B765C}">
      <dsp:nvSpPr>
        <dsp:cNvPr id="0" name=""/>
        <dsp:cNvSpPr/>
      </dsp:nvSpPr>
      <dsp:spPr>
        <a:xfrm>
          <a:off x="2650391" y="2807308"/>
          <a:ext cx="5018655" cy="848252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Цель 2.2. Повышение инвестиционной привлекательности района</a:t>
          </a:r>
          <a:endParaRPr lang="ru-RU" sz="1900" kern="1200" dirty="0"/>
        </a:p>
      </dsp:txBody>
      <dsp:txXfrm>
        <a:off x="2675235" y="2832152"/>
        <a:ext cx="4968967" cy="798564"/>
      </dsp:txXfrm>
    </dsp:sp>
    <dsp:sp modelId="{EABC8E23-85D9-4B62-8B44-56A8EBC3277E}">
      <dsp:nvSpPr>
        <dsp:cNvPr id="0" name=""/>
        <dsp:cNvSpPr/>
      </dsp:nvSpPr>
      <dsp:spPr>
        <a:xfrm>
          <a:off x="1935225" y="717934"/>
          <a:ext cx="728578" cy="37270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7054"/>
              </a:lnTo>
              <a:lnTo>
                <a:pt x="728578" y="37270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25A13C-E827-4A71-BE57-7305039FD71B}">
      <dsp:nvSpPr>
        <dsp:cNvPr id="0" name=""/>
        <dsp:cNvSpPr/>
      </dsp:nvSpPr>
      <dsp:spPr>
        <a:xfrm>
          <a:off x="2663803" y="4054920"/>
          <a:ext cx="4936723" cy="780135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Цель 2.3. Повышение предпринимательской активности населения</a:t>
          </a:r>
          <a:endParaRPr lang="ru-RU" sz="1900" kern="1200" dirty="0"/>
        </a:p>
      </dsp:txBody>
      <dsp:txXfrm>
        <a:off x="2686652" y="4077769"/>
        <a:ext cx="4891025" cy="7344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FC1439-53E2-4DAB-8473-9C1748DDAD0D}">
      <dsp:nvSpPr>
        <dsp:cNvPr id="0" name=""/>
        <dsp:cNvSpPr/>
      </dsp:nvSpPr>
      <dsp:spPr>
        <a:xfrm>
          <a:off x="2340" y="869234"/>
          <a:ext cx="9358699" cy="11249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Цель 3. </a:t>
          </a:r>
          <a:r>
            <a:rPr lang="ru-RU" sz="4000" b="1" kern="1200" dirty="0" smtClean="0">
              <a:latin typeface="Gabriola" pitchFamily="82" charset="0"/>
            </a:rPr>
            <a:t>Выравнивание экономического развития городских и сельских поселений</a:t>
          </a:r>
          <a:endParaRPr lang="ru-RU" sz="4000" kern="1200" dirty="0"/>
        </a:p>
      </dsp:txBody>
      <dsp:txXfrm>
        <a:off x="35290" y="902184"/>
        <a:ext cx="9292799" cy="1059093"/>
      </dsp:txXfrm>
    </dsp:sp>
    <dsp:sp modelId="{643D7612-5A3A-45C2-8CEC-D5CAE6B4AC22}">
      <dsp:nvSpPr>
        <dsp:cNvPr id="0" name=""/>
        <dsp:cNvSpPr/>
      </dsp:nvSpPr>
      <dsp:spPr>
        <a:xfrm>
          <a:off x="938210" y="1994227"/>
          <a:ext cx="934699" cy="1536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6208"/>
              </a:lnTo>
              <a:lnTo>
                <a:pt x="934699" y="15362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F0E2DD-5608-46C7-BF9C-25EEFCFB9B9F}">
      <dsp:nvSpPr>
        <dsp:cNvPr id="0" name=""/>
        <dsp:cNvSpPr/>
      </dsp:nvSpPr>
      <dsp:spPr>
        <a:xfrm>
          <a:off x="1872910" y="2868335"/>
          <a:ext cx="6930756" cy="1324202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Цель 3.1. Повышение уровня доходов городских и сельских поселений</a:t>
          </a:r>
          <a:endParaRPr lang="ru-RU" sz="3200" kern="1200" dirty="0"/>
        </a:p>
      </dsp:txBody>
      <dsp:txXfrm>
        <a:off x="1911695" y="2907120"/>
        <a:ext cx="6853186" cy="12466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D4CBF3-76BC-47B9-937B-77AC73ED5B98}">
      <dsp:nvSpPr>
        <dsp:cNvPr id="0" name=""/>
        <dsp:cNvSpPr/>
      </dsp:nvSpPr>
      <dsp:spPr>
        <a:xfrm rot="10800000">
          <a:off x="844505" y="836820"/>
          <a:ext cx="2856411" cy="67023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557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Строительство завода по производству сыра мощностью 40 тонн в сутки в с. Щучье (ООО «</a:t>
          </a:r>
          <a:r>
            <a:rPr lang="ru-RU" sz="1000" kern="1200" dirty="0" err="1" smtClean="0"/>
            <a:t>ЭкоНиваАгро</a:t>
          </a:r>
          <a:r>
            <a:rPr lang="ru-RU" sz="1000" kern="1200" dirty="0" smtClean="0"/>
            <a:t>») (</a:t>
          </a:r>
          <a:r>
            <a:rPr lang="ru-RU" sz="1000" kern="1200" dirty="0" err="1" smtClean="0"/>
            <a:t>Щучинское</a:t>
          </a:r>
          <a:r>
            <a:rPr lang="ru-RU" sz="1000" kern="1200" dirty="0" smtClean="0"/>
            <a:t> сельское поселение)</a:t>
          </a:r>
          <a:endParaRPr lang="ru-RU" sz="1000" kern="1200" dirty="0"/>
        </a:p>
      </dsp:txBody>
      <dsp:txXfrm rot="10800000">
        <a:off x="1012065" y="836820"/>
        <a:ext cx="2688851" cy="670239"/>
      </dsp:txXfrm>
    </dsp:sp>
    <dsp:sp modelId="{0E530205-58FF-4120-A3AD-1C551DF3CAF9}">
      <dsp:nvSpPr>
        <dsp:cNvPr id="0" name=""/>
        <dsp:cNvSpPr/>
      </dsp:nvSpPr>
      <dsp:spPr>
        <a:xfrm>
          <a:off x="0" y="0"/>
          <a:ext cx="1423730" cy="90678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AB4051-3938-49EF-B314-77015C339C16}">
      <dsp:nvSpPr>
        <dsp:cNvPr id="0" name=""/>
        <dsp:cNvSpPr/>
      </dsp:nvSpPr>
      <dsp:spPr>
        <a:xfrm rot="10800000">
          <a:off x="887889" y="1690892"/>
          <a:ext cx="2814891" cy="67023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557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Строительство животноводческого комплекса на 2800 голов КРС в с. </a:t>
          </a:r>
          <a:r>
            <a:rPr lang="ru-RU" sz="1000" kern="1200" dirty="0" err="1" smtClean="0"/>
            <a:t>Бодеевка</a:t>
          </a:r>
          <a:r>
            <a:rPr lang="ru-RU" sz="1000" kern="1200" dirty="0" smtClean="0"/>
            <a:t> (ООО «</a:t>
          </a:r>
          <a:r>
            <a:rPr lang="ru-RU" sz="1000" kern="1200" dirty="0" err="1" smtClean="0"/>
            <a:t>ЭкоНиваАгро</a:t>
          </a:r>
          <a:r>
            <a:rPr lang="ru-RU" sz="1000" kern="1200" dirty="0" smtClean="0"/>
            <a:t>») (</a:t>
          </a:r>
          <a:r>
            <a:rPr lang="ru-RU" sz="1000" kern="1200" dirty="0" err="1" smtClean="0"/>
            <a:t>Бодеевское</a:t>
          </a:r>
          <a:r>
            <a:rPr lang="ru-RU" sz="1000" kern="1200" dirty="0" smtClean="0"/>
            <a:t> сельское поселение)</a:t>
          </a:r>
          <a:endParaRPr lang="ru-RU" sz="1000" kern="1200" dirty="0"/>
        </a:p>
      </dsp:txBody>
      <dsp:txXfrm rot="10800000">
        <a:off x="1055449" y="1690892"/>
        <a:ext cx="2647331" cy="670239"/>
      </dsp:txXfrm>
    </dsp:sp>
    <dsp:sp modelId="{F3B71D7F-BE2E-48E5-9899-C8C830B0E581}">
      <dsp:nvSpPr>
        <dsp:cNvPr id="0" name=""/>
        <dsp:cNvSpPr/>
      </dsp:nvSpPr>
      <dsp:spPr>
        <a:xfrm>
          <a:off x="368786" y="955096"/>
          <a:ext cx="670239" cy="67023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F4F925-80C1-4357-A4CC-88066A2CBB70}">
      <dsp:nvSpPr>
        <dsp:cNvPr id="0" name=""/>
        <dsp:cNvSpPr/>
      </dsp:nvSpPr>
      <dsp:spPr>
        <a:xfrm rot="10800000">
          <a:off x="866581" y="2398697"/>
          <a:ext cx="2814891" cy="67023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557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Строительство животноводческого комплекса на 2800 голов КРС в х. </a:t>
          </a:r>
          <a:r>
            <a:rPr lang="ru-RU" sz="1000" kern="1200" dirty="0" err="1" smtClean="0"/>
            <a:t>Дивногорье</a:t>
          </a:r>
          <a:r>
            <a:rPr lang="ru-RU" sz="1000" kern="1200" dirty="0" smtClean="0"/>
            <a:t> (ООО «</a:t>
          </a:r>
          <a:r>
            <a:rPr lang="ru-RU" sz="1000" kern="1200" dirty="0" err="1" smtClean="0"/>
            <a:t>ЭкоНиваАгро</a:t>
          </a:r>
          <a:r>
            <a:rPr lang="ru-RU" sz="1000" kern="1200" dirty="0" smtClean="0"/>
            <a:t>») (</a:t>
          </a:r>
          <a:r>
            <a:rPr lang="ru-RU" sz="1000" kern="1200" dirty="0" err="1" smtClean="0"/>
            <a:t>Селявинское</a:t>
          </a:r>
          <a:r>
            <a:rPr lang="ru-RU" sz="1000" kern="1200" dirty="0" smtClean="0"/>
            <a:t> сельское поселение)</a:t>
          </a:r>
          <a:endParaRPr lang="ru-RU" sz="1000" kern="1200" dirty="0"/>
        </a:p>
      </dsp:txBody>
      <dsp:txXfrm rot="10800000">
        <a:off x="1034141" y="2398697"/>
        <a:ext cx="2647331" cy="670239"/>
      </dsp:txXfrm>
    </dsp:sp>
    <dsp:sp modelId="{524482CC-F38D-4E98-B90D-D12450800C06}">
      <dsp:nvSpPr>
        <dsp:cNvPr id="0" name=""/>
        <dsp:cNvSpPr/>
      </dsp:nvSpPr>
      <dsp:spPr>
        <a:xfrm>
          <a:off x="541454" y="1978637"/>
          <a:ext cx="670239" cy="67023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FF1486-D69C-4E48-85CF-BF845C8A7D97}">
      <dsp:nvSpPr>
        <dsp:cNvPr id="0" name=""/>
        <dsp:cNvSpPr/>
      </dsp:nvSpPr>
      <dsp:spPr>
        <a:xfrm rot="10800000">
          <a:off x="847693" y="3144471"/>
          <a:ext cx="2814891" cy="67023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557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Строительство комбикормового завода производительностью 20 </a:t>
          </a:r>
          <a:r>
            <a:rPr lang="ru-RU" sz="1000" kern="1200" dirty="0" err="1" smtClean="0"/>
            <a:t>тн</a:t>
          </a:r>
          <a:r>
            <a:rPr lang="ru-RU" sz="1000" kern="1200" dirty="0" smtClean="0"/>
            <a:t>/сутки в с. Высокое (ООО «</a:t>
          </a:r>
          <a:r>
            <a:rPr lang="ru-RU" sz="1000" kern="1200" dirty="0" err="1" smtClean="0"/>
            <a:t>ЭкоНиваАгро</a:t>
          </a:r>
          <a:r>
            <a:rPr lang="ru-RU" sz="1000" kern="1200" dirty="0" smtClean="0"/>
            <a:t>») (</a:t>
          </a:r>
          <a:r>
            <a:rPr lang="ru-RU" sz="1000" kern="1200" dirty="0" err="1" smtClean="0"/>
            <a:t>Высокинское</a:t>
          </a:r>
          <a:r>
            <a:rPr lang="ru-RU" sz="1000" kern="1200" dirty="0" smtClean="0"/>
            <a:t> сельское поселение)</a:t>
          </a:r>
          <a:endParaRPr lang="ru-RU" sz="1000" kern="1200" dirty="0"/>
        </a:p>
      </dsp:txBody>
      <dsp:txXfrm rot="10800000">
        <a:off x="1015253" y="3144471"/>
        <a:ext cx="2647331" cy="670239"/>
      </dsp:txXfrm>
    </dsp:sp>
    <dsp:sp modelId="{E5D20087-2D1E-4FDE-BB0F-64A3714202B8}">
      <dsp:nvSpPr>
        <dsp:cNvPr id="0" name=""/>
        <dsp:cNvSpPr/>
      </dsp:nvSpPr>
      <dsp:spPr>
        <a:xfrm>
          <a:off x="541454" y="2848949"/>
          <a:ext cx="670239" cy="67023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4860B5-6135-4145-86DF-5E9162C5CCFC}">
      <dsp:nvSpPr>
        <dsp:cNvPr id="0" name=""/>
        <dsp:cNvSpPr/>
      </dsp:nvSpPr>
      <dsp:spPr>
        <a:xfrm rot="10800000">
          <a:off x="878065" y="3906096"/>
          <a:ext cx="2814891" cy="67023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557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Строительство лаборатории в с. Высокое (ООО «</a:t>
          </a:r>
          <a:r>
            <a:rPr lang="ru-RU" sz="1000" kern="1200" dirty="0" err="1" smtClean="0"/>
            <a:t>ЭкоНиваАгро</a:t>
          </a:r>
          <a:r>
            <a:rPr lang="ru-RU" sz="1000" kern="1200" dirty="0" smtClean="0"/>
            <a:t>») (</a:t>
          </a:r>
          <a:r>
            <a:rPr lang="ru-RU" sz="1000" kern="1200" dirty="0" err="1" smtClean="0"/>
            <a:t>Высокинское</a:t>
          </a:r>
          <a:r>
            <a:rPr lang="ru-RU" sz="1000" kern="1200" dirty="0" smtClean="0"/>
            <a:t> сельское поселение)</a:t>
          </a:r>
          <a:endParaRPr lang="ru-RU" sz="1000" kern="1200" dirty="0"/>
        </a:p>
      </dsp:txBody>
      <dsp:txXfrm rot="10800000">
        <a:off x="1045625" y="3906096"/>
        <a:ext cx="2647331" cy="670239"/>
      </dsp:txXfrm>
    </dsp:sp>
    <dsp:sp modelId="{0B6BE2DD-304F-4E1A-BCC6-5263975F0CAB}">
      <dsp:nvSpPr>
        <dsp:cNvPr id="0" name=""/>
        <dsp:cNvSpPr/>
      </dsp:nvSpPr>
      <dsp:spPr>
        <a:xfrm>
          <a:off x="541454" y="3719260"/>
          <a:ext cx="670239" cy="67023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A36D01-D68E-4B3E-B887-C420A1CBE0F8}">
      <dsp:nvSpPr>
        <dsp:cNvPr id="0" name=""/>
        <dsp:cNvSpPr/>
      </dsp:nvSpPr>
      <dsp:spPr>
        <a:xfrm rot="10800000">
          <a:off x="864019" y="4591046"/>
          <a:ext cx="2814891" cy="67023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5557" tIns="38100" rIns="7112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Строительство птицеводческого комплекса на 32 птичника для ООО «</a:t>
          </a:r>
          <a:r>
            <a:rPr lang="ru-RU" sz="1000" kern="1200" dirty="0" err="1" smtClean="0"/>
            <a:t>ЛИСКо</a:t>
          </a:r>
          <a:r>
            <a:rPr lang="ru-RU" sz="1000" kern="1200" dirty="0" smtClean="0"/>
            <a:t> Бройлер» (</a:t>
          </a:r>
          <a:r>
            <a:rPr lang="ru-RU" sz="1000" kern="1200" dirty="0" err="1" smtClean="0"/>
            <a:t>Высокинское</a:t>
          </a:r>
          <a:r>
            <a:rPr lang="ru-RU" sz="1000" kern="1200" dirty="0" smtClean="0"/>
            <a:t> сельское поселение)</a:t>
          </a:r>
          <a:endParaRPr lang="ru-RU" sz="1000" kern="1200" dirty="0"/>
        </a:p>
      </dsp:txBody>
      <dsp:txXfrm rot="10800000">
        <a:off x="1031579" y="4591046"/>
        <a:ext cx="2647331" cy="670239"/>
      </dsp:txXfrm>
    </dsp:sp>
    <dsp:sp modelId="{FBB6C02D-94A6-4E4D-85E6-90E6CDCE38AA}">
      <dsp:nvSpPr>
        <dsp:cNvPr id="0" name=""/>
        <dsp:cNvSpPr/>
      </dsp:nvSpPr>
      <dsp:spPr>
        <a:xfrm>
          <a:off x="541454" y="4589572"/>
          <a:ext cx="670239" cy="670239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D4CBF3-76BC-47B9-937B-77AC73ED5B98}">
      <dsp:nvSpPr>
        <dsp:cNvPr id="0" name=""/>
        <dsp:cNvSpPr/>
      </dsp:nvSpPr>
      <dsp:spPr>
        <a:xfrm rot="10800000">
          <a:off x="1010568" y="0"/>
          <a:ext cx="2856411" cy="12006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9438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Строительство маслоэкстракционного завода по переработке семян сои производительностью 200 т/сутки в п. Давыдовка (ООО «</a:t>
          </a:r>
          <a:r>
            <a:rPr lang="ru-RU" sz="1100" kern="1200" dirty="0" err="1" smtClean="0"/>
            <a:t>Давыдовские</a:t>
          </a:r>
          <a:r>
            <a:rPr lang="ru-RU" sz="1100" kern="1200" dirty="0" smtClean="0"/>
            <a:t> просторы») (Давыдовское городское поселение)</a:t>
          </a:r>
          <a:endParaRPr lang="ru-RU" sz="1100" kern="1200" dirty="0"/>
        </a:p>
      </dsp:txBody>
      <dsp:txXfrm rot="10800000">
        <a:off x="1310722" y="0"/>
        <a:ext cx="2556257" cy="1200615"/>
      </dsp:txXfrm>
    </dsp:sp>
    <dsp:sp modelId="{0E530205-58FF-4120-A3AD-1C551DF3CAF9}">
      <dsp:nvSpPr>
        <dsp:cNvPr id="0" name=""/>
        <dsp:cNvSpPr/>
      </dsp:nvSpPr>
      <dsp:spPr>
        <a:xfrm>
          <a:off x="386726" y="0"/>
          <a:ext cx="1200615" cy="1200615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5312" b="25312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AB4051-3938-49EF-B314-77015C339C16}">
      <dsp:nvSpPr>
        <dsp:cNvPr id="0" name=""/>
        <dsp:cNvSpPr/>
      </dsp:nvSpPr>
      <dsp:spPr>
        <a:xfrm rot="10800000">
          <a:off x="1024790" y="1512171"/>
          <a:ext cx="2814891" cy="12006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9438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Строительство маслоэкстракционного завода по переработке 500 тонн в сутки семян подсолнечника южнее п. Высокое (ООО «Исток») (</a:t>
          </a:r>
          <a:r>
            <a:rPr lang="ru-RU" sz="1100" kern="1200" dirty="0" err="1" smtClean="0"/>
            <a:t>Высокинское</a:t>
          </a:r>
          <a:r>
            <a:rPr lang="ru-RU" sz="1100" kern="1200" dirty="0" smtClean="0"/>
            <a:t> сельское поселение)</a:t>
          </a:r>
          <a:endParaRPr lang="ru-RU" sz="1100" kern="1200" dirty="0"/>
        </a:p>
      </dsp:txBody>
      <dsp:txXfrm rot="10800000">
        <a:off x="1324944" y="1512171"/>
        <a:ext cx="2514737" cy="1200615"/>
      </dsp:txXfrm>
    </dsp:sp>
    <dsp:sp modelId="{F3B71D7F-BE2E-48E5-9899-C8C830B0E581}">
      <dsp:nvSpPr>
        <dsp:cNvPr id="0" name=""/>
        <dsp:cNvSpPr/>
      </dsp:nvSpPr>
      <dsp:spPr>
        <a:xfrm>
          <a:off x="314671" y="1440158"/>
          <a:ext cx="1200615" cy="1200615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0285F3-BED2-4B7B-8728-FDF0AC8FF495}">
      <dsp:nvSpPr>
        <dsp:cNvPr id="0" name=""/>
        <dsp:cNvSpPr/>
      </dsp:nvSpPr>
      <dsp:spPr>
        <a:xfrm rot="10800000">
          <a:off x="1046831" y="3119864"/>
          <a:ext cx="2814891" cy="12006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9438" tIns="41910" rIns="78232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Строительство цементного завода (ООО «Линия») (</a:t>
          </a:r>
          <a:r>
            <a:rPr lang="ru-RU" sz="1100" kern="1200" dirty="0" err="1" smtClean="0"/>
            <a:t>Селявинское</a:t>
          </a:r>
          <a:r>
            <a:rPr lang="ru-RU" sz="1100" kern="1200" dirty="0" smtClean="0"/>
            <a:t> сельское поселение)</a:t>
          </a:r>
          <a:endParaRPr lang="ru-RU" sz="1100" kern="1200" dirty="0"/>
        </a:p>
      </dsp:txBody>
      <dsp:txXfrm rot="10800000">
        <a:off x="1346985" y="3119864"/>
        <a:ext cx="2514737" cy="1200615"/>
      </dsp:txXfrm>
    </dsp:sp>
    <dsp:sp modelId="{5D831714-9E27-4591-AD5A-F8D35128F9C2}">
      <dsp:nvSpPr>
        <dsp:cNvPr id="0" name=""/>
        <dsp:cNvSpPr/>
      </dsp:nvSpPr>
      <dsp:spPr>
        <a:xfrm>
          <a:off x="314671" y="3119864"/>
          <a:ext cx="1200615" cy="1200615"/>
        </a:xfrm>
        <a:prstGeom prst="ellipse">
          <a:avLst/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6180" b="2618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D4CBF3-76BC-47B9-937B-77AC73ED5B98}">
      <dsp:nvSpPr>
        <dsp:cNvPr id="0" name=""/>
        <dsp:cNvSpPr/>
      </dsp:nvSpPr>
      <dsp:spPr>
        <a:xfrm rot="10800000">
          <a:off x="903970" y="0"/>
          <a:ext cx="2856411" cy="111752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2799" tIns="45720" rIns="85344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Строительство завода по переработке ТБО на территории Лискинского межмуниципального кластера (городское поселение город Лиски)</a:t>
          </a:r>
          <a:endParaRPr lang="ru-RU" sz="1200" kern="1200" dirty="0"/>
        </a:p>
      </dsp:txBody>
      <dsp:txXfrm rot="10800000">
        <a:off x="1183352" y="0"/>
        <a:ext cx="2577029" cy="1117528"/>
      </dsp:txXfrm>
    </dsp:sp>
    <dsp:sp modelId="{0E530205-58FF-4120-A3AD-1C551DF3CAF9}">
      <dsp:nvSpPr>
        <dsp:cNvPr id="0" name=""/>
        <dsp:cNvSpPr/>
      </dsp:nvSpPr>
      <dsp:spPr>
        <a:xfrm>
          <a:off x="352178" y="0"/>
          <a:ext cx="1117528" cy="1117528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27348" b="27348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AB4051-3938-49EF-B314-77015C339C16}">
      <dsp:nvSpPr>
        <dsp:cNvPr id="0" name=""/>
        <dsp:cNvSpPr/>
      </dsp:nvSpPr>
      <dsp:spPr>
        <a:xfrm rot="10800000">
          <a:off x="956644" y="1440157"/>
          <a:ext cx="2814891" cy="111752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2799" tIns="45720" rIns="85344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Реализация проекта по разведению рыбы и созданию базы отдыха (</a:t>
          </a:r>
          <a:r>
            <a:rPr lang="ru-RU" sz="1200" kern="1200" dirty="0" err="1" smtClean="0"/>
            <a:t>Нижнеикорецкое</a:t>
          </a:r>
          <a:r>
            <a:rPr lang="ru-RU" sz="1200" kern="1200" dirty="0" smtClean="0"/>
            <a:t> сельское поселение)</a:t>
          </a:r>
          <a:endParaRPr lang="ru-RU" sz="1200" kern="1200" dirty="0"/>
        </a:p>
      </dsp:txBody>
      <dsp:txXfrm rot="10800000">
        <a:off x="1236026" y="1440157"/>
        <a:ext cx="2535509" cy="1117528"/>
      </dsp:txXfrm>
    </dsp:sp>
    <dsp:sp modelId="{F3B71D7F-BE2E-48E5-9899-C8C830B0E581}">
      <dsp:nvSpPr>
        <dsp:cNvPr id="0" name=""/>
        <dsp:cNvSpPr/>
      </dsp:nvSpPr>
      <dsp:spPr>
        <a:xfrm>
          <a:off x="386305" y="1427585"/>
          <a:ext cx="1117528" cy="1117528"/>
        </a:xfrm>
        <a:prstGeom prst="ellipse">
          <a:avLst/>
        </a:prstGeom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16778" b="16778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341383-2A2A-465B-9CD5-1D0231A9CB60}">
      <dsp:nvSpPr>
        <dsp:cNvPr id="0" name=""/>
        <dsp:cNvSpPr/>
      </dsp:nvSpPr>
      <dsp:spPr>
        <a:xfrm rot="10800000">
          <a:off x="988396" y="2903099"/>
          <a:ext cx="2814891" cy="111752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2799" tIns="45720" rIns="85344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Строительство утиного комплекса в с. Средний </a:t>
          </a:r>
          <a:r>
            <a:rPr lang="ru-RU" sz="1200" kern="1200" dirty="0" err="1" smtClean="0"/>
            <a:t>Икорец</a:t>
          </a:r>
          <a:r>
            <a:rPr lang="ru-RU" sz="1200" kern="1200" dirty="0" smtClean="0"/>
            <a:t> (ООО ТД «Птица») (</a:t>
          </a:r>
          <a:r>
            <a:rPr lang="ru-RU" sz="1200" kern="1200" dirty="0" err="1" smtClean="0"/>
            <a:t>Среднеикорецкое</a:t>
          </a:r>
          <a:r>
            <a:rPr lang="ru-RU" sz="1200" kern="1200" dirty="0" smtClean="0"/>
            <a:t> сельское поселение)</a:t>
          </a:r>
          <a:endParaRPr lang="ru-RU" sz="1200" kern="1200" dirty="0"/>
        </a:p>
      </dsp:txBody>
      <dsp:txXfrm rot="10800000">
        <a:off x="1267778" y="2903099"/>
        <a:ext cx="2535509" cy="1117528"/>
      </dsp:txXfrm>
    </dsp:sp>
    <dsp:sp modelId="{8C4BD00B-1075-4375-8456-7532E6C2C470}">
      <dsp:nvSpPr>
        <dsp:cNvPr id="0" name=""/>
        <dsp:cNvSpPr/>
      </dsp:nvSpPr>
      <dsp:spPr>
        <a:xfrm>
          <a:off x="429632" y="2903099"/>
          <a:ext cx="1117528" cy="1117528"/>
        </a:xfrm>
        <a:prstGeom prst="ellipse">
          <a:avLst/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4088" b="4088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1ECC65-ED49-4159-AF50-0AE072B33EB2}">
      <dsp:nvSpPr>
        <dsp:cNvPr id="0" name=""/>
        <dsp:cNvSpPr/>
      </dsp:nvSpPr>
      <dsp:spPr>
        <a:xfrm rot="10800000">
          <a:off x="988396" y="4354217"/>
          <a:ext cx="2814891" cy="111752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2799" tIns="45720" rIns="85344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Строительство тепличного комплекса (по адресу Воронежская область </a:t>
          </a:r>
          <a:r>
            <a:rPr lang="ru-RU" sz="1200" kern="1200" dirty="0" err="1" smtClean="0"/>
            <a:t>Лискинский</a:t>
          </a:r>
          <a:r>
            <a:rPr lang="ru-RU" sz="1200" kern="1200" dirty="0" smtClean="0"/>
            <a:t> район юго-восточнее села </a:t>
          </a:r>
          <a:r>
            <a:rPr lang="ru-RU" sz="1200" kern="1200" dirty="0" err="1" smtClean="0"/>
            <a:t>Масловка</a:t>
          </a:r>
          <a:r>
            <a:rPr lang="ru-RU" sz="1200" kern="1200" dirty="0" smtClean="0"/>
            <a:t>) (</a:t>
          </a:r>
          <a:r>
            <a:rPr lang="ru-RU" sz="1200" kern="1200" dirty="0" err="1" smtClean="0"/>
            <a:t>Нижнеикорецкое</a:t>
          </a:r>
          <a:r>
            <a:rPr lang="ru-RU" sz="1200" kern="1200" dirty="0" smtClean="0"/>
            <a:t> сельское поселение)</a:t>
          </a:r>
          <a:endParaRPr lang="ru-RU" sz="1200" kern="1200" dirty="0"/>
        </a:p>
      </dsp:txBody>
      <dsp:txXfrm rot="10800000">
        <a:off x="1267778" y="4354217"/>
        <a:ext cx="2535509" cy="1117528"/>
      </dsp:txXfrm>
    </dsp:sp>
    <dsp:sp modelId="{1E5B561E-2173-477F-B9F3-8B4E2F4FCAE1}">
      <dsp:nvSpPr>
        <dsp:cNvPr id="0" name=""/>
        <dsp:cNvSpPr/>
      </dsp:nvSpPr>
      <dsp:spPr>
        <a:xfrm>
          <a:off x="429632" y="4354217"/>
          <a:ext cx="1117528" cy="1117528"/>
        </a:xfrm>
        <a:prstGeom prst="ellipse">
          <a:avLst/>
        </a:prstGeom>
        <a:blipFill dpi="0"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39248" b="39248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213BC-5073-4F6B-9F05-1715FE4F2A7C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4C745-ADB7-44BF-898D-3F2EE56B6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70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4C745-ADB7-44BF-898D-3F2EE56B64F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41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4C745-ADB7-44BF-898D-3F2EE56B64FB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42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4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11.jpe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10.jpeg"/><Relationship Id="rId4" Type="http://schemas.openxmlformats.org/officeDocument/2006/relationships/diagramLayout" Target="../diagrams/layout5.xml"/><Relationship Id="rId9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15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17.jpe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22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openxmlformats.org/officeDocument/2006/relationships/image" Target="../media/image25.jpeg"/><Relationship Id="rId5" Type="http://schemas.openxmlformats.org/officeDocument/2006/relationships/diagramColors" Target="../diagrams/colors7.xml"/><Relationship Id="rId10" Type="http://schemas.openxmlformats.org/officeDocument/2006/relationships/image" Target="../media/image24.jpeg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ekonliski@mail.ru" TargetMode="External"/><Relationship Id="rId2" Type="http://schemas.openxmlformats.org/officeDocument/2006/relationships/hyperlink" Target="mailto:izoliski@bk.ru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4918" y="1196752"/>
            <a:ext cx="7644849" cy="3115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40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</a:rPr>
              <a:t>Цели, задачи, приоритеты, ожидаемые результаты и прогнозы целевых  показателей развития </a:t>
            </a:r>
          </a:p>
          <a:p>
            <a:pPr algn="ctr">
              <a:lnSpc>
                <a:spcPct val="70000"/>
              </a:lnSpc>
            </a:pPr>
            <a:endParaRPr lang="ru-RU" sz="4000" b="1" spc="300" dirty="0" smtClean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</a:endParaRPr>
          </a:p>
          <a:p>
            <a:pPr algn="ctr">
              <a:lnSpc>
                <a:spcPct val="70000"/>
              </a:lnSpc>
            </a:pPr>
            <a:r>
              <a:rPr lang="ru-RU" sz="40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</a:rPr>
              <a:t>Лискинского муниципального района Воронежской области </a:t>
            </a:r>
          </a:p>
          <a:p>
            <a:pPr algn="ctr">
              <a:lnSpc>
                <a:spcPct val="70000"/>
              </a:lnSpc>
            </a:pPr>
            <a:r>
              <a:rPr lang="ru-RU" sz="40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</a:rPr>
              <a:t>на период до 2035 года</a:t>
            </a:r>
            <a:endParaRPr lang="ru-RU" sz="40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7" y="332656"/>
            <a:ext cx="4333875" cy="115252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93" y="5085184"/>
            <a:ext cx="8284551" cy="147628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311320" y="4312157"/>
            <a:ext cx="757396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  <a:cs typeface="Times New Roman" pitchFamily="18" charset="0"/>
              </a:rPr>
              <a:t>Докладчик: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Gabriola" pitchFamily="82" charset="0"/>
                <a:cs typeface="Times New Roman" pitchFamily="18" charset="0"/>
              </a:rPr>
              <a:t>Ульяшина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  <a:cs typeface="Times New Roman" pitchFamily="18" charset="0"/>
              </a:rPr>
              <a:t> Ирина Викторовна – заместитель главы администрации Лискинского муниципального района </a:t>
            </a:r>
          </a:p>
          <a:p>
            <a:pPr algn="ctr" eaLnBrk="1" hangingPunct="1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35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8344" y="248030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Стратегические цели 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социально-экономической политики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2" y="248030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403159681"/>
              </p:ext>
            </p:extLst>
          </p:nvPr>
        </p:nvGraphicFramePr>
        <p:xfrm>
          <a:off x="200472" y="1551657"/>
          <a:ext cx="9361040" cy="5117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75399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8344" y="248030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Стратегические цели и задачи 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социально-экономической политики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2" y="248030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858657" y="1766148"/>
            <a:ext cx="82089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70000"/>
              </a:lnSpc>
            </a:pPr>
            <a:r>
              <a:rPr lang="ru-RU" sz="3200" dirty="0"/>
              <a:t>Цель 2. </a:t>
            </a:r>
            <a:r>
              <a:rPr lang="ru-RU" sz="3200" b="1" dirty="0">
                <a:latin typeface="Gabriola" pitchFamily="82" charset="0"/>
              </a:rPr>
              <a:t>Устойчивый экономический рост </a:t>
            </a:r>
            <a:r>
              <a:rPr lang="ru-RU" sz="3200" b="1" dirty="0" smtClean="0">
                <a:latin typeface="Gabriola" pitchFamily="82" charset="0"/>
              </a:rPr>
              <a:t> района путем  </a:t>
            </a:r>
            <a:r>
              <a:rPr lang="ru-RU" sz="3200" b="1" dirty="0">
                <a:latin typeface="Gabriola" pitchFamily="82" charset="0"/>
              </a:rPr>
              <a:t>развития </a:t>
            </a:r>
            <a:r>
              <a:rPr lang="ru-RU" sz="3200" b="1" dirty="0" smtClean="0">
                <a:latin typeface="Gabriola" pitchFamily="82" charset="0"/>
              </a:rPr>
              <a:t>промышленности и сельского </a:t>
            </a:r>
            <a:r>
              <a:rPr lang="ru-RU" sz="3200" b="1" dirty="0">
                <a:latin typeface="Gabriola" pitchFamily="82" charset="0"/>
              </a:rPr>
              <a:t>хозяйства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1600" y="2873897"/>
            <a:ext cx="2952328" cy="187220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>
                <a:solidFill>
                  <a:schemeClr val="tx1"/>
                </a:solidFill>
              </a:rPr>
              <a:t>Цель </a:t>
            </a:r>
            <a:r>
              <a:rPr lang="ru-RU" sz="2000" b="1" dirty="0" smtClean="0">
                <a:solidFill>
                  <a:schemeClr val="tx1"/>
                </a:solidFill>
              </a:rPr>
              <a:t>2.1</a:t>
            </a:r>
            <a:r>
              <a:rPr lang="ru-RU" sz="2000" b="1" dirty="0">
                <a:solidFill>
                  <a:schemeClr val="tx1"/>
                </a:solidFill>
              </a:rPr>
              <a:t>. Рост объемов производства предприятий сельского хозяйства и перерабатывающей промышленности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3303938" y="3166122"/>
            <a:ext cx="720080" cy="129614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32922" y="2873897"/>
            <a:ext cx="4834647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Задача 2.1.1. Реконструкция и строительство новых производственных мощностей молочного скотоводства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40320" y="3861048"/>
            <a:ext cx="4834647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Задача 2.1.2. Создание новых и модернизация существующих перерабатывающих предприятий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2761" y="5333273"/>
            <a:ext cx="2952328" cy="11563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>
                <a:solidFill>
                  <a:schemeClr val="tx1"/>
                </a:solidFill>
              </a:rPr>
              <a:t>Цель </a:t>
            </a:r>
            <a:r>
              <a:rPr lang="ru-RU" sz="2000" b="1" dirty="0" smtClean="0">
                <a:solidFill>
                  <a:schemeClr val="tx1"/>
                </a:solidFill>
              </a:rPr>
              <a:t>2.2. </a:t>
            </a:r>
            <a:r>
              <a:rPr lang="ru-RU" sz="2000" b="1" dirty="0">
                <a:solidFill>
                  <a:schemeClr val="tx1"/>
                </a:solidFill>
              </a:rPr>
              <a:t>Повышение инвестиционной привлекательности района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3368824" y="5215880"/>
            <a:ext cx="720080" cy="129614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92105" y="5117003"/>
            <a:ext cx="4834647" cy="6803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Задача 2.2.1. Расширение индустриального парка «</a:t>
            </a:r>
            <a:r>
              <a:rPr lang="ru-RU" b="1" dirty="0" err="1" smtClean="0"/>
              <a:t>Лискинский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304189" y="5905025"/>
            <a:ext cx="4834647" cy="68235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Задача 2.2.2. Создание условий для реализации инвестиционных проектов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11291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8344" y="248030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Стратегические цели и задачи 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социально-экономической политики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2" y="248030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858657" y="1766148"/>
            <a:ext cx="82089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70000"/>
              </a:lnSpc>
            </a:pPr>
            <a:r>
              <a:rPr lang="ru-RU" sz="3200" dirty="0"/>
              <a:t>Цель 2. </a:t>
            </a:r>
            <a:r>
              <a:rPr lang="ru-RU" sz="3200" b="1" dirty="0">
                <a:latin typeface="Gabriola" pitchFamily="82" charset="0"/>
              </a:rPr>
              <a:t>Устойчивый экономический рост </a:t>
            </a:r>
            <a:r>
              <a:rPr lang="ru-RU" sz="3200" b="1" dirty="0" smtClean="0">
                <a:latin typeface="Gabriola" pitchFamily="82" charset="0"/>
              </a:rPr>
              <a:t>района путем  </a:t>
            </a:r>
            <a:r>
              <a:rPr lang="ru-RU" sz="3200" b="1" dirty="0">
                <a:latin typeface="Gabriola" pitchFamily="82" charset="0"/>
              </a:rPr>
              <a:t>развития </a:t>
            </a:r>
            <a:r>
              <a:rPr lang="ru-RU" sz="3200" b="1" dirty="0" smtClean="0">
                <a:latin typeface="Gabriola" pitchFamily="82" charset="0"/>
              </a:rPr>
              <a:t>промышленности и </a:t>
            </a:r>
            <a:r>
              <a:rPr lang="ru-RU" sz="3200" b="1" dirty="0">
                <a:latin typeface="Gabriola" pitchFamily="82" charset="0"/>
              </a:rPr>
              <a:t>сельского хозяйства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1600" y="3521969"/>
            <a:ext cx="2952328" cy="187220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>
                <a:solidFill>
                  <a:schemeClr val="tx1"/>
                </a:solidFill>
              </a:rPr>
              <a:t>Цель </a:t>
            </a:r>
            <a:r>
              <a:rPr lang="ru-RU" sz="2000" b="1" dirty="0" smtClean="0">
                <a:solidFill>
                  <a:schemeClr val="tx1"/>
                </a:solidFill>
              </a:rPr>
              <a:t>2.3. Повышение </a:t>
            </a:r>
            <a:r>
              <a:rPr lang="ru-RU" sz="2000" b="1" dirty="0">
                <a:solidFill>
                  <a:schemeClr val="tx1"/>
                </a:solidFill>
              </a:rPr>
              <a:t>предпринимательской активности населения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3296816" y="3810001"/>
            <a:ext cx="720080" cy="129614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304926" y="2854909"/>
            <a:ext cx="4834647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Задача 2.3.1. Создание условий для развития малого и среднего предпринимательства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3473" y="4191745"/>
            <a:ext cx="4834647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Задача 2.3.2. Поддержка предпринимательской инициативы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04926" y="5517232"/>
            <a:ext cx="4834647" cy="7200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Задача 2.3.3. Развитие услуг в сфере туризма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6009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8344" y="248030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Стратегические цели 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социально-экономической политики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2" y="248030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92140357"/>
              </p:ext>
            </p:extLst>
          </p:nvPr>
        </p:nvGraphicFramePr>
        <p:xfrm>
          <a:off x="200472" y="1551657"/>
          <a:ext cx="9361040" cy="5117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68287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8344" y="248030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Стратегические цели и задачи 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социально-экономической политики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2" y="248030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858657" y="1766148"/>
            <a:ext cx="82089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70000"/>
              </a:lnSpc>
            </a:pPr>
            <a:r>
              <a:rPr lang="ru-RU" sz="3200" dirty="0"/>
              <a:t>Цель 3. </a:t>
            </a:r>
            <a:r>
              <a:rPr lang="ru-RU" sz="3600" b="1" dirty="0">
                <a:latin typeface="Gabriola" pitchFamily="82" charset="0"/>
              </a:rPr>
              <a:t>Выравнивание экономического </a:t>
            </a:r>
            <a:r>
              <a:rPr lang="ru-RU" sz="3600" b="1" dirty="0" smtClean="0">
                <a:latin typeface="Gabriola" pitchFamily="82" charset="0"/>
              </a:rPr>
              <a:t>развития городских и сельских поселений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1600" y="3521969"/>
            <a:ext cx="2952328" cy="187220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>
                <a:solidFill>
                  <a:schemeClr val="tx1"/>
                </a:solidFill>
              </a:rPr>
              <a:t>Цель 3.1. Повышение уровня доходов </a:t>
            </a:r>
            <a:r>
              <a:rPr lang="ru-RU" sz="2000" b="1" dirty="0" smtClean="0">
                <a:solidFill>
                  <a:schemeClr val="tx1"/>
                </a:solidFill>
              </a:rPr>
              <a:t>городских и сельских поселений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296816" y="3810001"/>
            <a:ext cx="720080" cy="129614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32921" y="3140968"/>
            <a:ext cx="4834647" cy="15101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/>
              <a:t>Задача 3.1.1. Создание в сельских поселениях новых точек экономического роста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32922" y="4797152"/>
            <a:ext cx="4834647" cy="13974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/>
              <a:t>Задача 3.1.2. Создание условий для развития и поддержка существующих предприятий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1476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32574" y="190022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Ожидаемые результаты реализации стратегии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социально-экономического развития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04" y="404664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8" name="Скругленный прямоугольник 7"/>
          <p:cNvSpPr/>
          <p:nvPr/>
        </p:nvSpPr>
        <p:spPr>
          <a:xfrm>
            <a:off x="13054" y="1628800"/>
            <a:ext cx="9906000" cy="494116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8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70000"/>
              </a:lnSpc>
            </a:pPr>
            <a:r>
              <a:rPr lang="ru-RU" sz="2000" dirty="0">
                <a:latin typeface="Gabriola" pitchFamily="82" charset="0"/>
              </a:rPr>
              <a:t>Сохранение численности населения </a:t>
            </a:r>
            <a:r>
              <a:rPr lang="ru-RU" sz="2000" dirty="0" smtClean="0">
                <a:latin typeface="Gabriola" pitchFamily="82" charset="0"/>
              </a:rPr>
              <a:t>……………………………………………………………………………………………………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не </a:t>
            </a:r>
            <a:r>
              <a:rPr lang="ru-RU" sz="2000" dirty="0">
                <a:solidFill>
                  <a:srgbClr val="FF0000"/>
                </a:solidFill>
                <a:latin typeface="Gabriola" pitchFamily="82" charset="0"/>
              </a:rPr>
              <a:t>менее 100 </a:t>
            </a:r>
            <a:r>
              <a:rPr lang="ru-RU" sz="2000" dirty="0" err="1">
                <a:solidFill>
                  <a:srgbClr val="FF0000"/>
                </a:solidFill>
                <a:latin typeface="Gabriola" pitchFamily="82" charset="0"/>
              </a:rPr>
              <a:t>тыс.чел</a:t>
            </a:r>
            <a:r>
              <a:rPr lang="ru-RU" sz="2000" dirty="0">
                <a:solidFill>
                  <a:srgbClr val="FF0000"/>
                </a:solidFill>
                <a:latin typeface="Gabriola" pitchFamily="82" charset="0"/>
              </a:rPr>
              <a:t>.</a:t>
            </a:r>
          </a:p>
          <a:p>
            <a:pPr>
              <a:lnSpc>
                <a:spcPct val="70000"/>
              </a:lnSpc>
            </a:pPr>
            <a:r>
              <a:rPr lang="ru-RU" sz="2000" dirty="0">
                <a:latin typeface="Gabriola" pitchFamily="82" charset="0"/>
              </a:rPr>
              <a:t>Создание новых рабочих мест </a:t>
            </a:r>
            <a:r>
              <a:rPr lang="ru-RU" sz="2000" dirty="0" smtClean="0">
                <a:latin typeface="Gabriola" pitchFamily="82" charset="0"/>
              </a:rPr>
              <a:t>………………………..………………………………………………………………………………………………………..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3000 мест</a:t>
            </a:r>
          </a:p>
          <a:p>
            <a:pPr>
              <a:lnSpc>
                <a:spcPct val="70000"/>
              </a:lnSpc>
            </a:pPr>
            <a:r>
              <a:rPr lang="ru-RU" sz="2000" dirty="0" smtClean="0">
                <a:solidFill>
                  <a:schemeClr val="tx1"/>
                </a:solidFill>
                <a:latin typeface="Gabriola" pitchFamily="82" charset="0"/>
              </a:rPr>
              <a:t>в том числе в сельских поселениях …………………………………………………………………………………………………………………………..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2100 мест</a:t>
            </a:r>
            <a:endParaRPr lang="ru-RU" sz="2000" dirty="0">
              <a:solidFill>
                <a:srgbClr val="FF0000"/>
              </a:solidFill>
              <a:latin typeface="Gabriola" pitchFamily="82" charset="0"/>
            </a:endParaRPr>
          </a:p>
          <a:p>
            <a:pPr>
              <a:lnSpc>
                <a:spcPct val="70000"/>
              </a:lnSpc>
            </a:pPr>
            <a:r>
              <a:rPr lang="ru-RU" sz="2000" dirty="0">
                <a:latin typeface="Gabriola" pitchFamily="82" charset="0"/>
              </a:rPr>
              <a:t>Увеличение </a:t>
            </a:r>
            <a:r>
              <a:rPr lang="ru-RU" sz="2000" dirty="0" smtClean="0">
                <a:latin typeface="Gabriola" pitchFamily="82" charset="0"/>
              </a:rPr>
              <a:t>среднемесячной номинальной начисленной заработной платы…..……………………………………………..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в 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2 </a:t>
            </a:r>
            <a:r>
              <a:rPr lang="ru-RU" sz="2000" dirty="0">
                <a:solidFill>
                  <a:srgbClr val="FF0000"/>
                </a:solidFill>
                <a:latin typeface="Gabriola" pitchFamily="82" charset="0"/>
              </a:rPr>
              <a:t>раза</a:t>
            </a:r>
          </a:p>
          <a:p>
            <a:pPr>
              <a:lnSpc>
                <a:spcPct val="70000"/>
              </a:lnSpc>
            </a:pPr>
            <a:r>
              <a:rPr lang="ru-RU" sz="2000" dirty="0" smtClean="0">
                <a:solidFill>
                  <a:schemeClr val="tx1"/>
                </a:solidFill>
                <a:latin typeface="Gabriola" pitchFamily="82" charset="0"/>
              </a:rPr>
              <a:t>Ликвидация </a:t>
            </a:r>
            <a:r>
              <a:rPr lang="ru-RU" sz="2000" dirty="0">
                <a:solidFill>
                  <a:schemeClr val="tx1"/>
                </a:solidFill>
                <a:latin typeface="Gabriola" pitchFamily="82" charset="0"/>
              </a:rPr>
              <a:t>несанкционированных свалок, системная организация сбора и вывоза ТБО в сельских </a:t>
            </a:r>
            <a:endParaRPr lang="ru-RU" sz="2000" dirty="0" smtClean="0">
              <a:solidFill>
                <a:schemeClr val="tx1"/>
              </a:solidFill>
              <a:latin typeface="Gabriola" pitchFamily="82" charset="0"/>
            </a:endParaRPr>
          </a:p>
          <a:p>
            <a:pPr>
              <a:lnSpc>
                <a:spcPct val="70000"/>
              </a:lnSpc>
            </a:pPr>
            <a:r>
              <a:rPr lang="ru-RU" sz="2000" dirty="0" smtClean="0">
                <a:solidFill>
                  <a:schemeClr val="tx1"/>
                </a:solidFill>
                <a:latin typeface="Gabriola" pitchFamily="82" charset="0"/>
              </a:rPr>
              <a:t>и </a:t>
            </a:r>
            <a:r>
              <a:rPr lang="ru-RU" sz="2000" dirty="0">
                <a:solidFill>
                  <a:schemeClr val="tx1"/>
                </a:solidFill>
                <a:latin typeface="Gabriola" pitchFamily="82" charset="0"/>
              </a:rPr>
              <a:t>городских </a:t>
            </a:r>
            <a:r>
              <a:rPr lang="ru-RU" sz="2000" dirty="0" smtClean="0">
                <a:solidFill>
                  <a:schemeClr val="tx1"/>
                </a:solidFill>
                <a:latin typeface="Gabriola" pitchFamily="82" charset="0"/>
              </a:rPr>
              <a:t>поселениях………………………………………………………………………………………………………………………………………………………. 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100%</a:t>
            </a:r>
            <a:r>
              <a:rPr lang="ru-RU" sz="2000" dirty="0" smtClean="0">
                <a:solidFill>
                  <a:schemeClr val="tx1"/>
                </a:solidFill>
                <a:latin typeface="Gabriola" pitchFamily="82" charset="0"/>
              </a:rPr>
              <a:t> </a:t>
            </a:r>
          </a:p>
          <a:p>
            <a:pPr>
              <a:lnSpc>
                <a:spcPct val="70000"/>
              </a:lnSpc>
            </a:pPr>
            <a:r>
              <a:rPr lang="ru-RU" sz="2000" dirty="0" smtClean="0">
                <a:solidFill>
                  <a:schemeClr val="tx1"/>
                </a:solidFill>
                <a:latin typeface="Gabriola" pitchFamily="82" charset="0"/>
              </a:rPr>
              <a:t>Площадь  </a:t>
            </a:r>
            <a:r>
              <a:rPr lang="ru-RU" sz="2000" dirty="0">
                <a:solidFill>
                  <a:schemeClr val="tx1"/>
                </a:solidFill>
                <a:latin typeface="Gabriola" pitchFamily="82" charset="0"/>
              </a:rPr>
              <a:t>земельных участков, предоставленных для строительства под </a:t>
            </a:r>
            <a:r>
              <a:rPr lang="ru-RU" sz="2000" dirty="0" smtClean="0">
                <a:solidFill>
                  <a:schemeClr val="tx1"/>
                </a:solidFill>
                <a:latin typeface="Gabriola" pitchFamily="82" charset="0"/>
              </a:rPr>
              <a:t>ИЖС……………………………………………….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Gabriola" pitchFamily="82" charset="0"/>
              </a:rPr>
              <a:t>60 га </a:t>
            </a:r>
            <a:endParaRPr lang="ru-RU" sz="2000" dirty="0" smtClean="0">
              <a:solidFill>
                <a:srgbClr val="FF0000"/>
              </a:solidFill>
              <a:latin typeface="Gabriola" pitchFamily="82" charset="0"/>
            </a:endParaRPr>
          </a:p>
          <a:p>
            <a:pPr>
              <a:lnSpc>
                <a:spcPct val="70000"/>
              </a:lnSpc>
            </a:pPr>
            <a:r>
              <a:rPr lang="ru-RU" sz="2000" dirty="0" smtClean="0">
                <a:latin typeface="Gabriola" pitchFamily="82" charset="0"/>
              </a:rPr>
              <a:t>Увеличение </a:t>
            </a:r>
            <a:r>
              <a:rPr lang="ru-RU" sz="2000" dirty="0">
                <a:latin typeface="Gabriola" pitchFamily="82" charset="0"/>
              </a:rPr>
              <a:t>валового объема продукции сельского хозяйства </a:t>
            </a:r>
            <a:r>
              <a:rPr lang="ru-RU" sz="2000" dirty="0" smtClean="0">
                <a:latin typeface="Gabriola" pitchFamily="82" charset="0"/>
              </a:rPr>
              <a:t>……………………………………………………………………………..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на 18,2 %</a:t>
            </a:r>
            <a:endParaRPr lang="ru-RU" sz="2000" dirty="0">
              <a:solidFill>
                <a:srgbClr val="FF0000"/>
              </a:solidFill>
              <a:latin typeface="Gabriola" pitchFamily="82" charset="0"/>
            </a:endParaRPr>
          </a:p>
          <a:p>
            <a:pPr>
              <a:lnSpc>
                <a:spcPct val="70000"/>
              </a:lnSpc>
            </a:pPr>
            <a:r>
              <a:rPr lang="ru-RU" sz="2000" dirty="0">
                <a:latin typeface="Gabriola" pitchFamily="82" charset="0"/>
              </a:rPr>
              <a:t>Увеличение поголовья </a:t>
            </a:r>
            <a:r>
              <a:rPr lang="ru-RU" sz="2000" dirty="0" smtClean="0">
                <a:latin typeface="Gabriola" pitchFamily="82" charset="0"/>
              </a:rPr>
              <a:t>КРС………………………………………………………………………………………………………………………………………………… </a:t>
            </a:r>
            <a:r>
              <a:rPr lang="ru-RU" sz="2000" dirty="0">
                <a:solidFill>
                  <a:srgbClr val="FF0000"/>
                </a:solidFill>
                <a:latin typeface="Gabriola" pitchFamily="82" charset="0"/>
              </a:rPr>
              <a:t>на 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14%</a:t>
            </a:r>
            <a:r>
              <a:rPr lang="ru-RU" sz="2000" dirty="0" smtClean="0">
                <a:latin typeface="Gabriola" pitchFamily="82" charset="0"/>
              </a:rPr>
              <a:t>                                                                                                                             </a:t>
            </a:r>
          </a:p>
          <a:p>
            <a:pPr>
              <a:lnSpc>
                <a:spcPct val="70000"/>
              </a:lnSpc>
            </a:pPr>
            <a:r>
              <a:rPr lang="ru-RU" sz="2000" dirty="0" smtClean="0">
                <a:latin typeface="Gabriola" pitchFamily="82" charset="0"/>
              </a:rPr>
              <a:t>Увеличение надоя молока…………………………………………………………………………..…………………………………………………. 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на 32,6 тыс. тонн.</a:t>
            </a:r>
          </a:p>
          <a:p>
            <a:pPr>
              <a:lnSpc>
                <a:spcPct val="70000"/>
              </a:lnSpc>
            </a:pPr>
            <a:r>
              <a:rPr lang="ru-RU" sz="2000" dirty="0" smtClean="0">
                <a:latin typeface="Gabriola" pitchFamily="82" charset="0"/>
              </a:rPr>
              <a:t>Увеличение </a:t>
            </a:r>
            <a:r>
              <a:rPr lang="ru-RU" sz="2000" dirty="0">
                <a:latin typeface="Gabriola" pitchFamily="82" charset="0"/>
              </a:rPr>
              <a:t>объемов промышленного </a:t>
            </a:r>
            <a:r>
              <a:rPr lang="ru-RU" sz="2000" dirty="0" smtClean="0">
                <a:latin typeface="Gabriola" pitchFamily="82" charset="0"/>
              </a:rPr>
              <a:t>производства…………………………………………………………………………………………….. </a:t>
            </a:r>
            <a:r>
              <a:rPr lang="ru-RU" sz="2000" dirty="0">
                <a:solidFill>
                  <a:srgbClr val="FF0000"/>
                </a:solidFill>
                <a:latin typeface="Gabriola" pitchFamily="82" charset="0"/>
              </a:rPr>
              <a:t>в 1,7 раза</a:t>
            </a:r>
          </a:p>
          <a:p>
            <a:pPr>
              <a:lnSpc>
                <a:spcPct val="70000"/>
              </a:lnSpc>
            </a:pPr>
            <a:r>
              <a:rPr lang="ru-RU" sz="2000" dirty="0">
                <a:latin typeface="Gabriola" pitchFamily="82" charset="0"/>
              </a:rPr>
              <a:t>Увеличение оборота малых и средних </a:t>
            </a:r>
            <a:r>
              <a:rPr lang="ru-RU" sz="2000" dirty="0" smtClean="0">
                <a:latin typeface="Gabriola" pitchFamily="82" charset="0"/>
              </a:rPr>
              <a:t>предприятий…………………………………………………………………………………………… </a:t>
            </a:r>
            <a:r>
              <a:rPr lang="ru-RU" sz="2000" dirty="0">
                <a:solidFill>
                  <a:srgbClr val="FF0000"/>
                </a:solidFill>
                <a:latin typeface="Gabriola" pitchFamily="82" charset="0"/>
              </a:rPr>
              <a:t>на 45,6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%</a:t>
            </a:r>
          </a:p>
          <a:p>
            <a:pPr>
              <a:lnSpc>
                <a:spcPct val="70000"/>
              </a:lnSpc>
            </a:pPr>
            <a:r>
              <a:rPr lang="ru-RU" sz="2000" dirty="0" smtClean="0">
                <a:latin typeface="Gabriola" pitchFamily="82" charset="0"/>
              </a:rPr>
              <a:t>Количество </a:t>
            </a:r>
            <a:r>
              <a:rPr lang="ru-RU" sz="2000" dirty="0">
                <a:latin typeface="Gabriola" pitchFamily="82" charset="0"/>
              </a:rPr>
              <a:t>созданных </a:t>
            </a:r>
            <a:r>
              <a:rPr lang="ru-RU" sz="2000" dirty="0" smtClean="0">
                <a:latin typeface="Gabriola" pitchFamily="82" charset="0"/>
              </a:rPr>
              <a:t>крупных и средних предприятий и их отделений </a:t>
            </a:r>
          </a:p>
          <a:p>
            <a:pPr>
              <a:lnSpc>
                <a:spcPct val="70000"/>
              </a:lnSpc>
            </a:pPr>
            <a:r>
              <a:rPr lang="ru-RU" sz="2000" dirty="0" smtClean="0">
                <a:latin typeface="Gabriola" pitchFamily="82" charset="0"/>
              </a:rPr>
              <a:t>(в том числе 5 молочных комплексов) </a:t>
            </a:r>
            <a:r>
              <a:rPr lang="ru-RU" sz="2000" dirty="0">
                <a:latin typeface="Gabriola" pitchFamily="82" charset="0"/>
              </a:rPr>
              <a:t>различной специализации </a:t>
            </a:r>
            <a:r>
              <a:rPr lang="ru-RU" sz="2000" dirty="0" smtClean="0">
                <a:latin typeface="Gabriola" pitchFamily="82" charset="0"/>
              </a:rPr>
              <a:t>…………………………………………………………………………. </a:t>
            </a:r>
            <a:r>
              <a:rPr lang="ru-RU" sz="2000" dirty="0">
                <a:solidFill>
                  <a:srgbClr val="FF0000"/>
                </a:solidFill>
                <a:latin typeface="Gabriola" pitchFamily="82" charset="0"/>
              </a:rPr>
              <a:t>2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8 </a:t>
            </a:r>
            <a:r>
              <a:rPr lang="ru-RU" sz="2000" dirty="0">
                <a:solidFill>
                  <a:srgbClr val="FF0000"/>
                </a:solidFill>
                <a:latin typeface="Gabriola" pitchFamily="82" charset="0"/>
              </a:rPr>
              <a:t>ед</a:t>
            </a:r>
            <a:r>
              <a:rPr lang="ru-RU" sz="2000" dirty="0" smtClean="0">
                <a:solidFill>
                  <a:srgbClr val="FF0000"/>
                </a:solidFill>
                <a:latin typeface="Gabriola" pitchFamily="8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057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8584" y="248030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Сценарии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социально-экономического развития 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18" y="558314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823138"/>
              </p:ext>
            </p:extLst>
          </p:nvPr>
        </p:nvGraphicFramePr>
        <p:xfrm>
          <a:off x="272480" y="1700809"/>
          <a:ext cx="9433048" cy="5222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4860"/>
                <a:gridCol w="2414860"/>
                <a:gridCol w="2416747"/>
                <a:gridCol w="2186581"/>
              </a:tblGrid>
              <a:tr h="13029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Цели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Сценарии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2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Инерционный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Базовый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Целевой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 anchor="ctr"/>
                </a:tc>
              </a:tr>
              <a:tr h="10321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100" dirty="0">
                          <a:effectLst/>
                        </a:rPr>
                        <a:t>Развитие человеческого капитала 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smtClean="0">
                          <a:effectLst/>
                        </a:rPr>
                        <a:t>- </a:t>
                      </a:r>
                      <a:r>
                        <a:rPr lang="ru-RU" sz="1100" b="1" dirty="0" smtClean="0">
                          <a:solidFill>
                            <a:schemeClr val="bg1"/>
                          </a:solidFill>
                        </a:rPr>
                        <a:t>Развитие социальной сферы района  образования, здравоохранения, культуры, спорта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215" algn="l"/>
                          <a:tab pos="630555" algn="l"/>
                        </a:tabLst>
                        <a:defRPr/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-  </a:t>
                      </a:r>
                      <a:r>
                        <a:rPr lang="ru-RU" sz="1100" b="1" dirty="0" smtClean="0">
                          <a:solidFill>
                            <a:schemeClr val="bg1"/>
                          </a:solidFill>
                        </a:rPr>
                        <a:t>Рост уровня доходов населения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</a:rPr>
                        <a:t>-Повышение комфортности проживания</a:t>
                      </a:r>
                    </a:p>
                  </a:txBody>
                  <a:tcPr marL="13270" marR="132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Сохранение динамики оттока населения или её усиление. Сокращение количества образовательных и медицинских учреждений. Повышение износа сооружений инженерной инфраструктуры. Обострение экологической проблемы.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Снижение темпов естественной убыли населения. Сохранение структуры, численности и материально-технического состояния учреждений образования, здравоохранения и культуры. Решение наиболее важных экологических проблем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Сохранение численности населения. Повышение качества социальной и инженерной инфраструктуры района. Улучшению экологической ситуации.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/>
                </a:tc>
              </a:tr>
              <a:tr h="11983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100" b="1" dirty="0" smtClean="0">
                          <a:latin typeface="Calibri" pitchFamily="34" charset="0"/>
                          <a:cs typeface="Calibri" pitchFamily="34" charset="0"/>
                        </a:rPr>
                        <a:t>Устойчивый экономический рост района путем  развития промышленности</a:t>
                      </a:r>
                      <a:r>
                        <a:rPr lang="ru-RU" sz="1100" b="1" baseline="0" dirty="0" smtClean="0">
                          <a:latin typeface="Calibri" pitchFamily="34" charset="0"/>
                          <a:cs typeface="Calibri" pitchFamily="34" charset="0"/>
                        </a:rPr>
                        <a:t> и </a:t>
                      </a:r>
                      <a:r>
                        <a:rPr lang="ru-RU" sz="1100" b="1" dirty="0" smtClean="0">
                          <a:latin typeface="Calibri" pitchFamily="34" charset="0"/>
                          <a:cs typeface="Calibri" pitchFamily="34" charset="0"/>
                        </a:rPr>
                        <a:t>сельского хозяйства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215" algn="l"/>
                          <a:tab pos="630555" algn="l"/>
                        </a:tabLst>
                        <a:defRPr/>
                      </a:pPr>
                      <a:r>
                        <a:rPr lang="ru-RU" sz="1100" dirty="0" smtClean="0">
                          <a:effectLst/>
                        </a:rPr>
                        <a:t>- </a:t>
                      </a:r>
                      <a:r>
                        <a:rPr lang="ru-RU" sz="1100" b="1" dirty="0" smtClean="0">
                          <a:solidFill>
                            <a:schemeClr val="bg1"/>
                          </a:solidFill>
                        </a:rPr>
                        <a:t>Рост объемов производства предприятий сельского хозяйства и перерабатывающей промышленности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215" algn="l"/>
                          <a:tab pos="630555" algn="l"/>
                        </a:tabLst>
                        <a:defRPr/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</a:rPr>
                        <a:t> -</a:t>
                      </a:r>
                      <a:r>
                        <a:rPr lang="ru-RU" sz="11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100" b="1" dirty="0" smtClean="0">
                          <a:solidFill>
                            <a:schemeClr val="bg1"/>
                          </a:solidFill>
                        </a:rPr>
                        <a:t>Повышение инвестиционной привлекательности района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215" algn="l"/>
                          <a:tab pos="630555" algn="l"/>
                        </a:tabLst>
                        <a:defRPr/>
                      </a:pPr>
                      <a:r>
                        <a:rPr lang="ru-RU" sz="1100" b="1" dirty="0" smtClean="0">
                          <a:solidFill>
                            <a:schemeClr val="bg1"/>
                          </a:solidFill>
                        </a:rPr>
                        <a:t> - Повышение предпринимательской активности населения</a:t>
                      </a:r>
                    </a:p>
                  </a:txBody>
                  <a:tcPr marL="13270" marR="132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Сохранение существующей структуры сельскохозяйственного и промышленного производства. Сокращение числа функционирующих субъектов малого и среднего бизнеса. Снижение объема инвестиций.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Сохранение существующей структуры сельскохозяйственного и промышленного производства.  Сохранение размеров малого бизнеса. Незначительное умеренное увеличение производства. Сохранение существующего уровня инвестиций.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Развитие мясного и молочного скотоводства, интенсификация растениеводства и развитие промышленных предприятий. Рост инвестиций. Активизация предпринимательской активности населения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Рост инвестиций</a:t>
                      </a:r>
                      <a:r>
                        <a:rPr lang="ru-RU" sz="1100" dirty="0" smtClean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/>
                </a:tc>
              </a:tr>
              <a:tr h="997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+mn-lt"/>
                        </a:rPr>
                        <a:t>Выравнивание экономического развития</a:t>
                      </a:r>
                      <a:r>
                        <a:rPr lang="ru-RU" sz="1100" dirty="0" smtClean="0">
                          <a:effectLst/>
                          <a:latin typeface="+mn-lt"/>
                        </a:rPr>
                        <a:t> городских и сельских поселений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+mn-lt"/>
                        </a:rPr>
                        <a:t>- </a:t>
                      </a:r>
                      <a:r>
                        <a:rPr lang="ru-RU" sz="1100" b="1" dirty="0" smtClean="0">
                          <a:solidFill>
                            <a:schemeClr val="bg1"/>
                          </a:solidFill>
                        </a:rPr>
                        <a:t>Повышение уровня доходов  городских и сельских поселений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smtClean="0">
                          <a:effectLst/>
                        </a:rPr>
                        <a:t>Низкая инвестиционная активность, отсутствие новых инвестиционных проектов.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Реализация предусмотренных инвестиционных проектов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Реализация новых инвестиционных проектов.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270" marR="1327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146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8584" y="248030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Прогноз значений стратегических показателей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социально-экономического развития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12" y="248030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9" name="Выноска 2 8"/>
          <p:cNvSpPr/>
          <p:nvPr/>
        </p:nvSpPr>
        <p:spPr>
          <a:xfrm>
            <a:off x="8627907" y="1057299"/>
            <a:ext cx="648072" cy="355477"/>
          </a:xfrm>
          <a:prstGeom prst="borderCallout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1/4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799460"/>
              </p:ext>
            </p:extLst>
          </p:nvPr>
        </p:nvGraphicFramePr>
        <p:xfrm>
          <a:off x="272481" y="1603577"/>
          <a:ext cx="9433048" cy="51140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8120"/>
                <a:gridCol w="1451015"/>
                <a:gridCol w="1343855"/>
                <a:gridCol w="614002"/>
                <a:gridCol w="671927"/>
                <a:gridCol w="556078"/>
                <a:gridCol w="556078"/>
                <a:gridCol w="973136"/>
                <a:gridCol w="845701"/>
                <a:gridCol w="973136"/>
              </a:tblGrid>
              <a:tr h="110802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</a:rPr>
                        <a:t>Цель Лискинского муниципального района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Задачи Лискинского муниципального района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Наименование показателя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Единица измерения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Базовые значения 2016 год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Целевое значение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Способы релизации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Ожидаемый результат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</a:tr>
              <a:tr h="1708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2024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2030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</a:rPr>
                        <a:t>2035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9304">
                <a:tc gridSpan="10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Цель ВО 1 Достижение лидерских позиций Воронежской области по уровню развития человеческого капитала и качеству жизни населения, сокращение социально-экономического </a:t>
                      </a:r>
                      <a:r>
                        <a:rPr lang="ru-RU" sz="800" u="none" strike="noStrike" dirty="0" smtClean="0">
                          <a:effectLst/>
                        </a:rPr>
                        <a:t>неравенства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418">
                <a:tc gridSpan="10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Цель 1 Лискинского муниципального района</a:t>
                      </a:r>
                      <a:r>
                        <a:rPr lang="ru-RU" sz="800" u="none" strike="noStrike" dirty="0" smtClean="0">
                          <a:effectLst/>
                        </a:rPr>
                        <a:t>: Развитие </a:t>
                      </a:r>
                      <a:r>
                        <a:rPr lang="ru-RU" sz="800" u="none" strike="noStrike" dirty="0">
                          <a:effectLst/>
                        </a:rPr>
                        <a:t>человеческого капитала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4127">
                <a:tc rowSpan="5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Цель 1.1. Развитие социальной сферы района - образования, здравоохранения, культуры, спорта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1.1.1. Совершенствование образовательных программ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 Доля муниципальных общеобразовательных учреждений, соответствующих современным требованиям обучения, в общем количестве муниципальных общеобразовательных учреждений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90,5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94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98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100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rowSpan="5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Развитие социальной сферы путем внедрения современных технологий.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Соответсвие муниципальных общеобразовательных учреждений современным требованиям обучения - 100%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</a:tr>
              <a:tr h="8116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1.1.2. Формирование </a:t>
                      </a:r>
                      <a:r>
                        <a:rPr lang="ru-RU" sz="800" u="none" strike="noStrike" dirty="0" smtClean="0">
                          <a:effectLst/>
                        </a:rPr>
                        <a:t> здорового образа </a:t>
                      </a:r>
                      <a:r>
                        <a:rPr lang="ru-RU" sz="800" u="none" strike="noStrike" dirty="0">
                          <a:effectLst/>
                        </a:rPr>
                        <a:t>жизни населения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Доля населения, систематически занимающегося физической культурой и спортом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40,1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42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45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50,1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Рост доли населения, систематически занимающегося физической культурой и спортом на 10%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</a:tr>
              <a:tr h="9361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1.1.3. Содейсвие в увеличении доступности медицинских организаций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Доля медицинских организаций имещих тротуары и подъездные пути с твердым покрытием и освещением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>
                          <a:effectLst/>
                        </a:rPr>
                        <a:t>85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>
                          <a:effectLst/>
                        </a:rPr>
                        <a:t>90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>
                          <a:effectLst/>
                        </a:rPr>
                        <a:t>95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100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Доля медицинских организаций имещих тротуары и подъездные пути с твердым покрытием и освещением - 100%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</a:tr>
              <a:tr h="629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1.1.4. Развитие инфраструктуры в сфере культуры и спорта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Количество спортивных площадок на 1 тыс. населения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ед. на 1 тыс. населения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2,35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2,4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2,5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>
                          <a:effectLst/>
                        </a:rPr>
                        <a:t>2,6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Увеличение количество спортивных площадок на 30 ед.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</a:tr>
              <a:tr h="9543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Доля населения, охваченного мероприятиями в сфере культуры от общей численности населения района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%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71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82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>
                          <a:effectLst/>
                        </a:rPr>
                        <a:t>87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u="none" strike="noStrike" dirty="0">
                          <a:effectLst/>
                        </a:rPr>
                        <a:t>92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Увеличение доли населения, охваченного мероприятиями в сфере культуры от общей численности населения района - на 21%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15" marR="4215" marT="421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57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08584" y="120103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Прогноз значений стратегических показателей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социально-экономического развития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12" y="248030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7" name="Выноска 2 6"/>
          <p:cNvSpPr/>
          <p:nvPr/>
        </p:nvSpPr>
        <p:spPr>
          <a:xfrm>
            <a:off x="8697416" y="916816"/>
            <a:ext cx="648072" cy="378990"/>
          </a:xfrm>
          <a:prstGeom prst="borderCallout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2/4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467894"/>
              </p:ext>
            </p:extLst>
          </p:nvPr>
        </p:nvGraphicFramePr>
        <p:xfrm>
          <a:off x="128464" y="1423730"/>
          <a:ext cx="9649073" cy="5279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6144"/>
                <a:gridCol w="1368152"/>
                <a:gridCol w="1675864"/>
                <a:gridCol w="628063"/>
                <a:gridCol w="687314"/>
                <a:gridCol w="568812"/>
                <a:gridCol w="568812"/>
                <a:gridCol w="695671"/>
                <a:gridCol w="936104"/>
                <a:gridCol w="1224137"/>
              </a:tblGrid>
              <a:tr h="75069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 dirty="0">
                          <a:effectLst/>
                        </a:rPr>
                        <a:t>Цель Лискинского муниципального района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 dirty="0">
                          <a:effectLst/>
                        </a:rPr>
                        <a:t>Задачи Лискинского муниципального района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 dirty="0">
                          <a:effectLst/>
                        </a:rPr>
                        <a:t>Наименование показателя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Единица измерения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Базовые значения 2016 год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Целевое значение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 dirty="0">
                          <a:effectLst/>
                        </a:rPr>
                        <a:t>Способы </a:t>
                      </a:r>
                      <a:r>
                        <a:rPr lang="ru-RU" sz="700" u="none" strike="noStrike" dirty="0" smtClean="0">
                          <a:effectLst/>
                        </a:rPr>
                        <a:t>реализации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 dirty="0">
                          <a:effectLst/>
                        </a:rPr>
                        <a:t>Ожидаемый результат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</a:tr>
              <a:tr h="250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effectLst/>
                        </a:rPr>
                        <a:t>2024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 dirty="0">
                          <a:effectLst/>
                        </a:rPr>
                        <a:t>2030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effectLst/>
                        </a:rPr>
                        <a:t>2035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281">
                <a:tc gridSpan="10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Цель ВО 1 Достижение лидерских позиций Воронежской области по уровню развития человеческого капитала и качеству жизни населения, сокращение социально-экономического </a:t>
                      </a:r>
                      <a:r>
                        <a:rPr lang="ru-RU" sz="700" u="none" strike="noStrike" dirty="0" smtClean="0">
                          <a:effectLst/>
                        </a:rPr>
                        <a:t>неравенства</a:t>
                      </a:r>
                      <a:endParaRPr lang="ru-RU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353">
                <a:tc gridSpan="10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Цель 1 Лискинского муниципального района</a:t>
                      </a:r>
                      <a:r>
                        <a:rPr lang="ru-RU" sz="700" u="none" strike="noStrike" dirty="0" smtClean="0">
                          <a:effectLst/>
                        </a:rPr>
                        <a:t>: Развитие </a:t>
                      </a:r>
                      <a:r>
                        <a:rPr lang="ru-RU" sz="700" u="none" strike="noStrike" dirty="0">
                          <a:effectLst/>
                        </a:rPr>
                        <a:t>человеческого капитала</a:t>
                      </a:r>
                      <a:endParaRPr lang="ru-RU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7094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Цель 1.2. Рост уровня доходов населения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1.2.1. Создание высокопроизводительных рабочих мест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Среднемесячная номинальная начисленная заработная плата работников крупных и средних предприятий и некоммерческих организаций муниципального района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рублей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28588,4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41433,5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48530,7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57176,8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Создание комфортных условий для жизни населения: рост доходов за счет конкуренции между </a:t>
                      </a:r>
                      <a:r>
                        <a:rPr lang="ru-RU" sz="700" u="none" strike="noStrike" dirty="0" smtClean="0">
                          <a:effectLst/>
                        </a:rPr>
                        <a:t>предприятиями </a:t>
                      </a:r>
                      <a:r>
                        <a:rPr lang="ru-RU" sz="700" u="none" strike="noStrike" dirty="0">
                          <a:effectLst/>
                        </a:rPr>
                        <a:t>и повышении производительности труда.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Увеличение среднемесячной номинальной начисленной заработной платы работников крупных и средних предприятий и некоммерческих организаций муниципального района в 2 раза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</a:tr>
              <a:tr h="3255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1.2.2. Создание условий для повышения уровня занятости населения района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Уровень регистрируемой безработицы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0,71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0,6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0,55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0,5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Создано новых рабочих мест в количестве 3000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</a:tr>
              <a:tr h="453548">
                <a:tc rowSpan="8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Цель 1.3. Повышение комфортности проживания населения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1.3.1. Поддержка комплексной жилой застройки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Площадь земельных участков, предоставленных для строительства под ИЖС в расчете на 10 тыс. человек населения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га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3,1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3,3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8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Участие населения в </a:t>
                      </a:r>
                      <a:r>
                        <a:rPr lang="ru-RU" sz="700" u="none" strike="noStrike" dirty="0" err="1">
                          <a:effectLst/>
                        </a:rPr>
                        <a:t>ТОСах</a:t>
                      </a:r>
                      <a:r>
                        <a:rPr lang="ru-RU" sz="700" u="none" strike="noStrike" dirty="0">
                          <a:effectLst/>
                        </a:rPr>
                        <a:t>, организация проведений мероприятий по благоустройству поселений района. Улучшение качества дорог за счет их ремонта и реконструкции, благоустройство дворовых территорий. Обеспечение вывоза ТБО во всех сельских поселениях и районах, входящих в кластер, на завод.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Площадь  земельных участков, предоставленных для строительства под ИЖС - 60 га 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</a:tr>
              <a:tr h="3941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Общая площадь жилых помещений, приходящаяся в среднем на одного жителя - всего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кв.метров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30,4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32,0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33,3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34,0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Увеличение площади жилых помещений, приходящихся на 1 жителя, до 34 кв.м.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</a:tr>
              <a:tr h="306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1.3.2. Модернизация, строительство и реконструкция инженерных сетей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Обеспеченность населения качественной питьевой водой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96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97,5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98,5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100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Обеспеченность населения качественной питьевой водой - 100%. 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</a:tr>
              <a:tr h="283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Доля жилых помещений, обеспеченных всеми видами благоустройства (водоснабжением, водоотведением, газоснабжением) в общей площади жилых помещений района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%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56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68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75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80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18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Увеличение доли жилых </a:t>
                      </a:r>
                      <a:r>
                        <a:rPr lang="ru-RU" sz="700" u="none" strike="noStrike" dirty="0" smtClean="0">
                          <a:effectLst/>
                        </a:rPr>
                        <a:t>помещений, </a:t>
                      </a:r>
                      <a:r>
                        <a:rPr lang="ru-RU" sz="700" u="none" strike="noStrike" dirty="0">
                          <a:effectLst/>
                        </a:rPr>
                        <a:t>обеспеченных всеми видами благоустройства на 24%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</a:tr>
              <a:tr h="6975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1.3.3. Ремонт и реконструкция автомобильных дорог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Доля протяженности автомобильных дорог общего пользования местного значения, не отвечающих нормативным требованиям, в общей протяженности автомобильных дорог общего пользования местного значения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%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57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63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70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78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Доля автомобильных дорог общего пользования местного значения с твердым покрытием - </a:t>
                      </a:r>
                      <a:r>
                        <a:rPr lang="ru-RU" sz="700" u="none" strike="noStrike" dirty="0" smtClean="0">
                          <a:effectLst/>
                        </a:rPr>
                        <a:t>78%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</a:tr>
              <a:tr h="320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1.3.4. Благоустройство населенных пунктов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Доля протяженности освещенных частей улиц, проездов, набережных к их общей протяженности на конец отчетного года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94,4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96,4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98,1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99,1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Количество ДТП снизится на 50%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</a:tr>
              <a:tr h="5739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1.3.5. Обеспечение экологического </a:t>
                      </a:r>
                      <a:r>
                        <a:rPr lang="ru-RU" sz="700" u="none" strike="noStrike" dirty="0" smtClean="0">
                          <a:effectLst/>
                        </a:rPr>
                        <a:t>благополучия населения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Объем инвестиций по модернизации мусоросортировочного завода и осуществеление переработки ТБО на территории Лискинского межмуниципального кластера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млн. руб.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500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0,2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0,1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Ликвидация несанкционированных свалок, системная организация сбора и вывоза ТБО в сельских и городских поселениях. 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727" marR="2727" marT="2727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233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8584" y="129912"/>
            <a:ext cx="8352928" cy="1130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4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Прогноз значений стратегических показателей</a:t>
            </a:r>
          </a:p>
          <a:p>
            <a:pPr algn="ctr">
              <a:lnSpc>
                <a:spcPct val="70000"/>
              </a:lnSpc>
            </a:pPr>
            <a:r>
              <a:rPr lang="ru-RU" sz="24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социально-экономического развития </a:t>
            </a:r>
          </a:p>
          <a:p>
            <a:pPr algn="ctr">
              <a:lnSpc>
                <a:spcPct val="70000"/>
              </a:lnSpc>
            </a:pPr>
            <a:r>
              <a:rPr lang="ru-RU" sz="24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</a:t>
            </a:r>
          </a:p>
          <a:p>
            <a:pPr algn="ctr">
              <a:lnSpc>
                <a:spcPct val="70000"/>
              </a:lnSpc>
            </a:pPr>
            <a:r>
              <a:rPr lang="ru-RU" sz="24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03" y="129912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4" name="Выноска 2 3"/>
          <p:cNvSpPr/>
          <p:nvPr/>
        </p:nvSpPr>
        <p:spPr>
          <a:xfrm>
            <a:off x="8697416" y="700677"/>
            <a:ext cx="648072" cy="352060"/>
          </a:xfrm>
          <a:prstGeom prst="borderCallout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3/4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34593"/>
              </p:ext>
            </p:extLst>
          </p:nvPr>
        </p:nvGraphicFramePr>
        <p:xfrm>
          <a:off x="200472" y="1412776"/>
          <a:ext cx="9505056" cy="52497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9174"/>
                <a:gridCol w="1462093"/>
                <a:gridCol w="1354115"/>
                <a:gridCol w="618690"/>
                <a:gridCol w="677056"/>
                <a:gridCol w="560322"/>
                <a:gridCol w="560322"/>
                <a:gridCol w="797059"/>
                <a:gridCol w="1035661"/>
                <a:gridCol w="980564"/>
              </a:tblGrid>
              <a:tr h="89076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 dirty="0">
                          <a:effectLst/>
                        </a:rPr>
                        <a:t>Цель Лискинского муниципального района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Задачи Лискинского муниципального района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Наименование показателя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Единица измерения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Базовые значения 2016 год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Целевое значение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 dirty="0">
                          <a:effectLst/>
                        </a:rPr>
                        <a:t>Способы </a:t>
                      </a:r>
                      <a:r>
                        <a:rPr lang="ru-RU" sz="700" u="none" strike="noStrike" dirty="0" smtClean="0">
                          <a:effectLst/>
                        </a:rPr>
                        <a:t>реализации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Ожидаемый результат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</a:tr>
              <a:tr h="1373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effectLst/>
                        </a:rPr>
                        <a:t>2024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effectLst/>
                        </a:rPr>
                        <a:t>2030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effectLst/>
                        </a:rPr>
                        <a:t>2035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9597">
                <a:tc gridSpan="10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Цель ВО 2 Поддержание устойчивого развития экономики, укрепление позиций Воронежской области в национальном и моровом экономическом пространстве</a:t>
                      </a:r>
                      <a:endParaRPr lang="ru-RU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960">
                <a:tc gridSpan="10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Цель 2 Лискинского муниципального </a:t>
                      </a:r>
                      <a:r>
                        <a:rPr lang="ru-RU" sz="700" u="none" strike="noStrike" dirty="0" err="1">
                          <a:effectLst/>
                        </a:rPr>
                        <a:t>района:Устойчивый</a:t>
                      </a:r>
                      <a:r>
                        <a:rPr lang="ru-RU" sz="700" u="none" strike="noStrike" dirty="0">
                          <a:effectLst/>
                        </a:rPr>
                        <a:t> экономический рост </a:t>
                      </a:r>
                      <a:r>
                        <a:rPr lang="ru-RU" sz="700" u="none" strike="noStrike" dirty="0" smtClean="0">
                          <a:effectLst/>
                        </a:rPr>
                        <a:t>района путем </a:t>
                      </a:r>
                      <a:r>
                        <a:rPr lang="ru-RU" sz="700" u="none" strike="noStrike" dirty="0">
                          <a:effectLst/>
                        </a:rPr>
                        <a:t>развития </a:t>
                      </a:r>
                      <a:r>
                        <a:rPr lang="ru-RU" sz="700" u="none" strike="noStrike" dirty="0" smtClean="0">
                          <a:effectLst/>
                        </a:rPr>
                        <a:t>промышленности и </a:t>
                      </a:r>
                      <a:r>
                        <a:rPr lang="ru-RU" sz="700" u="none" strike="noStrike" dirty="0">
                          <a:effectLst/>
                        </a:rPr>
                        <a:t>сельского хозяйства</a:t>
                      </a:r>
                      <a:endParaRPr lang="ru-RU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2309">
                <a:tc rowSpan="4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Цель 2.1. Рост объемов производства предприятий сельского хозяйства и перерабатывающей промышленности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2.1.1. Реконструкция и строительство новых производственных мощностей молочного скотоводства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Объем производства молока в сельскохозяйственных предприятиях и крестьянских (фермерских) хозяйствах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тыс.т.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128,4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150,0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156,0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161,0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rowSpan="4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Оказание содействия в создании новых производств, модернизации существующих, внедрении прогрессивных процессов на производственные предприятия, обеспечивающих формирование </a:t>
                      </a:r>
                      <a:r>
                        <a:rPr lang="ru-RU" sz="700" u="none" strike="noStrike" dirty="0" err="1">
                          <a:effectLst/>
                        </a:rPr>
                        <a:t>высококонкурентной</a:t>
                      </a:r>
                      <a:r>
                        <a:rPr lang="ru-RU" sz="700" u="none" strike="noStrike" dirty="0">
                          <a:effectLst/>
                        </a:rPr>
                        <a:t> продукции. Формирование инвестиционных площадок для реализации проектов. Оказание помощи инвесторам в реализации их проектов (методическая, юридическая, бухгалтерская)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Введение в эксплуатацию молочных комплексов в количестве 5 шт.</a:t>
                      </a:r>
                      <a:br>
                        <a:rPr lang="ru-RU" sz="700" u="none" strike="noStrike">
                          <a:effectLst/>
                        </a:rPr>
                      </a:br>
                      <a:r>
                        <a:rPr lang="ru-RU" sz="700" u="none" strike="noStrike">
                          <a:effectLst/>
                        </a:rPr>
                        <a:t>Увеличение надоя молока на 32,6 тыс. тонн.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</a:tr>
              <a:tr h="456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Индекс производства продукции сельского хозяйства (рассчитан к базовому году)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%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102,6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111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115,2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118,2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Увеличение валового объема продукции сельского хозяйства на 3,1 млрд. руб.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</a:tr>
              <a:tr h="456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Объем производства основных видов скота и птицы на убой (в живом весе) в сельскохозяйственных предприятиях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тыс.т.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113,0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123,0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125,0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127,0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Увеличение поголовья КРС на 14%, птицы на 2%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</a:tr>
              <a:tr h="6244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2.1.2. Создание новых и модернизация существующих перерабатывающих предприятий 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Отгружено товаров собственного производства, выполнено работ и услуг собственными силами по промышленным видам экономической деятельности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млн. руб.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27775,3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36777,4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43484,7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49005,6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Увеличение объемов промышленного производства в 1,7 раза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</a:tr>
              <a:tr h="857367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Цель 2.2. Повышение инвестиционной привлекательности района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2.2.1. Расширение индустриального парка "Лискинский"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Количество резидентов индустриального парка "Лискинский"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ед.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26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37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46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54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Формирование благоприятного инвестиционного климата в районе путем сокращения сроков прохождения административных процедур, расширение территории ИП "</a:t>
                      </a:r>
                      <a:r>
                        <a:rPr lang="ru-RU" sz="700" u="none" strike="noStrike" dirty="0" err="1">
                          <a:effectLst/>
                        </a:rPr>
                        <a:t>Лискинский</a:t>
                      </a:r>
                      <a:r>
                        <a:rPr lang="ru-RU" sz="700" u="none" strike="noStrike" dirty="0">
                          <a:effectLst/>
                        </a:rPr>
                        <a:t>", создание условий для работы в ИП "</a:t>
                      </a:r>
                      <a:r>
                        <a:rPr lang="ru-RU" sz="700" u="none" strike="noStrike" dirty="0" err="1">
                          <a:effectLst/>
                        </a:rPr>
                        <a:t>Лискинский</a:t>
                      </a:r>
                      <a:r>
                        <a:rPr lang="ru-RU" sz="700" u="none" strike="noStrike" dirty="0">
                          <a:effectLst/>
                        </a:rPr>
                        <a:t>" (индивидуальное сопровождение инвестиционных проектов), организация помощи инвесторам в подключении к энергосетям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Количество созданных предприятий различной специализации - 28 ед.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</a:tr>
              <a:tr h="1440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2.2.2. Создание условий для реализации инвестиционных проектов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Объем инвестиций в основной капитал на душу населения по кругу крупных и средних предприятий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тыс. руб.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131,87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99,14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121,87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139,85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Увеличение объема инвестиций на 6,1%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113" marR="3113" marT="3113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14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0204" y="404663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Миссия Лискинского муниципального района 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72" y="260042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5" name="Лента лицом вниз 4"/>
          <p:cNvSpPr/>
          <p:nvPr/>
        </p:nvSpPr>
        <p:spPr>
          <a:xfrm>
            <a:off x="200472" y="2204864"/>
            <a:ext cx="9577063" cy="3960440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err="1" smtClean="0">
                <a:solidFill>
                  <a:schemeClr val="tx1"/>
                </a:solidFill>
                <a:latin typeface="Gabriola" pitchFamily="82" charset="0"/>
              </a:rPr>
              <a:t>Лискинский</a:t>
            </a:r>
            <a:r>
              <a:rPr lang="ru-RU" sz="3600" b="1" dirty="0" smtClean="0">
                <a:solidFill>
                  <a:schemeClr val="tx1"/>
                </a:solidFill>
                <a:latin typeface="Gabriola" pitchFamily="82" charset="0"/>
              </a:rPr>
              <a:t> </a:t>
            </a:r>
            <a:r>
              <a:rPr lang="ru-RU" sz="3600" b="1" dirty="0">
                <a:solidFill>
                  <a:schemeClr val="tx1"/>
                </a:solidFill>
                <a:latin typeface="Gabriola" pitchFamily="82" charset="0"/>
              </a:rPr>
              <a:t>муниципальный район – лидер экономического и социального развития среди районов Воронежской области с комфортной средой обитания для его жителей</a:t>
            </a:r>
          </a:p>
        </p:txBody>
      </p:sp>
    </p:spTree>
    <p:extLst>
      <p:ext uri="{BB962C8B-B14F-4D97-AF65-F5344CB8AC3E}">
        <p14:creationId xmlns:p14="http://schemas.microsoft.com/office/powerpoint/2010/main" val="36672456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2510" y="88516"/>
            <a:ext cx="8352928" cy="1130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4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Прогноз значений стратегических показателей</a:t>
            </a:r>
          </a:p>
          <a:p>
            <a:pPr algn="ctr">
              <a:lnSpc>
                <a:spcPct val="70000"/>
              </a:lnSpc>
            </a:pPr>
            <a:r>
              <a:rPr lang="ru-RU" sz="24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социально-экономического развития </a:t>
            </a:r>
          </a:p>
          <a:p>
            <a:pPr algn="ctr">
              <a:lnSpc>
                <a:spcPct val="70000"/>
              </a:lnSpc>
            </a:pPr>
            <a:r>
              <a:rPr lang="ru-RU" sz="24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</a:t>
            </a:r>
          </a:p>
          <a:p>
            <a:pPr algn="ctr">
              <a:lnSpc>
                <a:spcPct val="70000"/>
              </a:lnSpc>
            </a:pPr>
            <a:r>
              <a:rPr lang="ru-RU" sz="24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03" y="129912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4" name="Выноска 2 3"/>
          <p:cNvSpPr/>
          <p:nvPr/>
        </p:nvSpPr>
        <p:spPr>
          <a:xfrm>
            <a:off x="8697416" y="700677"/>
            <a:ext cx="648072" cy="352060"/>
          </a:xfrm>
          <a:prstGeom prst="borderCallout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4/4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667359"/>
              </p:ext>
            </p:extLst>
          </p:nvPr>
        </p:nvGraphicFramePr>
        <p:xfrm>
          <a:off x="200472" y="1412774"/>
          <a:ext cx="9577064" cy="5040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0228"/>
                <a:gridCol w="1473168"/>
                <a:gridCol w="1364373"/>
                <a:gridCol w="623375"/>
                <a:gridCol w="682187"/>
                <a:gridCol w="564567"/>
                <a:gridCol w="564567"/>
                <a:gridCol w="602352"/>
                <a:gridCol w="1244254"/>
                <a:gridCol w="987993"/>
              </a:tblGrid>
              <a:tr h="14190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 dirty="0">
                          <a:effectLst/>
                        </a:rPr>
                        <a:t>Цель Лискинского муниципального района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Задачи Лискинского муниципального района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Наименование показателя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Единица измерения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Базовые значения 2016 год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Целевое значение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 dirty="0">
                          <a:effectLst/>
                        </a:rPr>
                        <a:t>Способы </a:t>
                      </a:r>
                      <a:r>
                        <a:rPr lang="ru-RU" sz="700" u="none" strike="noStrike" dirty="0" smtClean="0">
                          <a:effectLst/>
                        </a:rPr>
                        <a:t>реализации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 dirty="0">
                          <a:effectLst/>
                        </a:rPr>
                        <a:t>Ожидаемый результат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</a:tr>
              <a:tr h="2771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effectLst/>
                        </a:rPr>
                        <a:t>2024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effectLst/>
                        </a:rPr>
                        <a:t>2030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u="none" strike="noStrike">
                          <a:effectLst/>
                        </a:rPr>
                        <a:t>2035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7644">
                <a:tc gridSpan="10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Цель ВО 2 Поддержание устойчивого развития экономики, укрепление позиций Воронежской области в национальном и моровом экономическом пространстве</a:t>
                      </a:r>
                      <a:endParaRPr lang="ru-RU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905">
                <a:tc gridSpan="10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Цель 2 Лискинского муниципального района</a:t>
                      </a:r>
                      <a:r>
                        <a:rPr lang="ru-RU" sz="700" u="none" strike="noStrike" dirty="0" smtClean="0">
                          <a:effectLst/>
                        </a:rPr>
                        <a:t>: Устойчивый </a:t>
                      </a:r>
                      <a:r>
                        <a:rPr lang="ru-RU" sz="700" u="none" strike="noStrike" dirty="0">
                          <a:effectLst/>
                        </a:rPr>
                        <a:t>экономический рост </a:t>
                      </a:r>
                      <a:r>
                        <a:rPr lang="ru-RU" sz="700" u="none" strike="noStrike" dirty="0" smtClean="0">
                          <a:effectLst/>
                        </a:rPr>
                        <a:t> района путем </a:t>
                      </a:r>
                      <a:r>
                        <a:rPr lang="ru-RU" sz="700" u="none" strike="noStrike" dirty="0">
                          <a:effectLst/>
                        </a:rPr>
                        <a:t>развития </a:t>
                      </a:r>
                      <a:r>
                        <a:rPr lang="ru-RU" sz="700" u="none" strike="noStrike" dirty="0" smtClean="0">
                          <a:effectLst/>
                        </a:rPr>
                        <a:t>промышленности и </a:t>
                      </a:r>
                      <a:r>
                        <a:rPr lang="ru-RU" sz="700" u="none" strike="noStrike" dirty="0">
                          <a:effectLst/>
                        </a:rPr>
                        <a:t>сельского хозяйства</a:t>
                      </a:r>
                      <a:endParaRPr lang="ru-RU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053">
                <a:tc rowSpan="6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Цель 2.3. Повышение предпринимательской активности населения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2.3.1. Создание условий для развития малого и среднего предпринимательства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Оборот малых и средних предприятий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тыс. руб.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2167800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3650100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5419500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7110384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6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Оказание содействия гражданам, пожелавшим открыть собственное дело, на базе автономной некоммерческой организации «</a:t>
                      </a:r>
                      <a:r>
                        <a:rPr lang="ru-RU" sz="700" u="none" strike="noStrike" dirty="0" err="1">
                          <a:effectLst/>
                        </a:rPr>
                        <a:t>Лискинский</a:t>
                      </a:r>
                      <a:r>
                        <a:rPr lang="ru-RU" sz="700" u="none" strike="noStrike" dirty="0">
                          <a:effectLst/>
                        </a:rPr>
                        <a:t> центр поддержки предпринимательства». Развитие туризма.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Увеличение оборота малых и средних предприятий в 3,28 раза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</a:tr>
              <a:tr h="5837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Доля обрабатывающей промышленности в обороте субъектов малого и среднего предпринимательства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11,8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16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20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24,1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Увеличение доли обрабатывающей промышленности в обороте субъектов малого и среднего предпринимательства в 2 раза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</a:tr>
              <a:tr h="389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2.3.2. Поддержка предпринимательской инициативы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Оборот на одного работника в сфере малого и среднего предпринмательства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тыс. руб. на 1 работника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521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810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1042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1354,6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3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Увеличение оборота на одного работника в сфере малого и среднего предпринмательства в 2,6 раза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</a:tr>
              <a:tr h="5118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2.3.3. Развитие услуг в сфере туризма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Динамика объема въездного туристского потока на территории района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в % к пред. году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107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108,5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109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110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70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pPr algn="r" fontAlgn="t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Увеличение объема въездного туристского потока на территории района на 3%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</a:tr>
              <a:tr h="141905">
                <a:tc gridSpan="10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Цель 3 Воронежской области: Обеспечение полицентрического развития Воронежской области</a:t>
                      </a:r>
                      <a:endParaRPr lang="ru-RU" sz="7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905">
                <a:tc gridSpan="10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Цель 3 Лискинского муниципального района:  Выравнивание экономического </a:t>
                      </a:r>
                      <a:r>
                        <a:rPr lang="ru-RU" sz="700" u="none" strike="noStrike" dirty="0" smtClean="0">
                          <a:effectLst/>
                        </a:rPr>
                        <a:t>развития городских и сельских поселений</a:t>
                      </a:r>
                      <a:endParaRPr lang="ru-RU" sz="7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3483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Цель 3.1. Повышение уровня </a:t>
                      </a:r>
                      <a:r>
                        <a:rPr lang="ru-RU" sz="700" u="none" strike="noStrike" dirty="0" smtClean="0">
                          <a:effectLst/>
                        </a:rPr>
                        <a:t>доходов городских и сельских </a:t>
                      </a:r>
                      <a:r>
                        <a:rPr lang="ru-RU" sz="700" u="none" strike="noStrike" dirty="0">
                          <a:effectLst/>
                        </a:rPr>
                        <a:t>поселений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3.1.1. Создание в сельских поселениях новых точек экономического роста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Количество осуществленных проектов с начала реализации стратегии (нарастающим итогом)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>
                          <a:effectLst/>
                        </a:rPr>
                        <a:t>шт.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4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>
                          <a:effectLst/>
                        </a:rPr>
                        <a:t>9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16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>
                          <a:effectLst/>
                        </a:rPr>
                        <a:t>28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Оказание содействия в привлечении инвесторов для создания </a:t>
                      </a:r>
                      <a:r>
                        <a:rPr lang="ru-RU" sz="700" u="none" strike="noStrike" dirty="0" err="1">
                          <a:effectLst/>
                        </a:rPr>
                        <a:t>бюджетообразующих</a:t>
                      </a:r>
                      <a:r>
                        <a:rPr lang="ru-RU" sz="700" u="none" strike="noStrike" dirty="0">
                          <a:effectLst/>
                        </a:rPr>
                        <a:t> предприятий путем сокращения административных процедур. Развитие </a:t>
                      </a:r>
                      <a:r>
                        <a:rPr lang="ru-RU" sz="700" u="none" strike="noStrike" dirty="0" err="1">
                          <a:effectLst/>
                        </a:rPr>
                        <a:t>муниципально</a:t>
                      </a:r>
                      <a:r>
                        <a:rPr lang="ru-RU" sz="700" u="none" strike="noStrike" dirty="0">
                          <a:effectLst/>
                        </a:rPr>
                        <a:t>-частного партнерства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Создано новых рабочих мест в сельских поселениях района в количестве 2100 мест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</a:tr>
              <a:tr h="4190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3.1.2. </a:t>
                      </a:r>
                      <a:r>
                        <a:rPr lang="ru-RU" sz="700" u="none" strike="noStrike" dirty="0" smtClean="0">
                          <a:effectLst/>
                        </a:rPr>
                        <a:t>Создание</a:t>
                      </a:r>
                      <a:r>
                        <a:rPr lang="ru-RU" sz="700" u="none" strike="noStrike" baseline="0" dirty="0" smtClean="0">
                          <a:effectLst/>
                        </a:rPr>
                        <a:t> условий для р</a:t>
                      </a:r>
                      <a:r>
                        <a:rPr lang="ru-RU" sz="700" u="none" strike="noStrike" dirty="0" smtClean="0">
                          <a:effectLst/>
                        </a:rPr>
                        <a:t>азвития </a:t>
                      </a:r>
                      <a:r>
                        <a:rPr lang="ru-RU" sz="700" u="none" strike="noStrike" dirty="0">
                          <a:effectLst/>
                        </a:rPr>
                        <a:t>и </a:t>
                      </a:r>
                      <a:r>
                        <a:rPr lang="ru-RU" sz="700" u="none" strike="noStrike" dirty="0" smtClean="0">
                          <a:effectLst/>
                        </a:rPr>
                        <a:t>поддержки </a:t>
                      </a:r>
                      <a:r>
                        <a:rPr lang="ru-RU" sz="700" u="none" strike="noStrike" dirty="0">
                          <a:effectLst/>
                        </a:rPr>
                        <a:t>существующих </a:t>
                      </a:r>
                      <a:r>
                        <a:rPr lang="ru-RU" sz="700" u="none" strike="noStrike" dirty="0" smtClean="0">
                          <a:effectLst/>
                        </a:rPr>
                        <a:t>предприятий в сельских поселениях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itchFamily="34" charset="0"/>
                        </a:rPr>
                        <a:t>Приобретение самоходной</a:t>
                      </a:r>
                      <a:r>
                        <a:rPr lang="ru-RU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itchFamily="34" charset="0"/>
                        </a:rPr>
                        <a:t>  сельхозтехники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ед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 smtClean="0">
                          <a:effectLst/>
                          <a:latin typeface="+mj-lt"/>
                        </a:rPr>
                        <a:t>25</a:t>
                      </a:r>
                      <a:r>
                        <a:rPr lang="ru-RU" sz="7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 smtClean="0">
                          <a:effectLst/>
                          <a:latin typeface="+mj-lt"/>
                        </a:rPr>
                        <a:t>30</a:t>
                      </a:r>
                      <a:r>
                        <a:rPr lang="ru-RU" sz="7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564" marR="2564" marT="2564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700" u="none" strike="noStrike" dirty="0" smtClean="0">
                          <a:effectLst/>
                          <a:latin typeface="+mj-lt"/>
                        </a:rPr>
                        <a:t>35</a:t>
                      </a:r>
                      <a:r>
                        <a:rPr lang="ru-RU" sz="7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2564" marR="2564" marT="2564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u="none" strike="noStrike" dirty="0">
                          <a:effectLst/>
                        </a:rPr>
                        <a:t>Рост </a:t>
                      </a:r>
                      <a:r>
                        <a:rPr lang="ru-RU" sz="700" u="none" strike="noStrike" dirty="0" smtClean="0">
                          <a:effectLst/>
                        </a:rPr>
                        <a:t>уровня обеспеченности</a:t>
                      </a:r>
                      <a:r>
                        <a:rPr lang="ru-RU" sz="700" u="none" strike="noStrike" baseline="0" dirty="0" smtClean="0">
                          <a:effectLst/>
                        </a:rPr>
                        <a:t> сельхозтехникой</a:t>
                      </a:r>
                      <a:r>
                        <a:rPr lang="ru-RU" sz="700" u="none" strike="noStrike" dirty="0" smtClean="0">
                          <a:effectLst/>
                        </a:rPr>
                        <a:t> 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564" marR="2564" marT="2564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107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8584" y="248030"/>
            <a:ext cx="8352928" cy="1002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Способы достижения стратегических целей и задач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социально-экономического развития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225145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466206"/>
              </p:ext>
            </p:extLst>
          </p:nvPr>
        </p:nvGraphicFramePr>
        <p:xfrm>
          <a:off x="272481" y="1272923"/>
          <a:ext cx="9433047" cy="5539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3230"/>
                <a:gridCol w="2045303"/>
                <a:gridCol w="1242066"/>
                <a:gridCol w="4032448"/>
              </a:tblGrid>
              <a:tr h="139433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</a:rPr>
                        <a:t>Цель Лискинского муниципального района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Задачи Лискинского муниципального района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</a:rPr>
                        <a:t>Способы релизации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444">
                <a:tc gridSpan="4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Цель ВО 1 Достижение лидерских позиций Воронежской области по уровню развития человеческого капитала и качеству жизни населения, сокращение социально-экономического неравенства</a:t>
                      </a:r>
                      <a:r>
                        <a:rPr lang="ru-RU" sz="800" u="none" strike="noStrike" dirty="0">
                          <a:effectLst/>
                        </a:rPr>
                        <a:t/>
                      </a:r>
                      <a:br>
                        <a:rPr lang="ru-RU" sz="800" u="none" strike="noStrike" dirty="0">
                          <a:effectLst/>
                        </a:rPr>
                      </a:br>
                      <a:endParaRPr lang="ru-RU" sz="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165">
                <a:tc gridSpan="4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solidFill>
                            <a:srgbClr val="1D471F"/>
                          </a:solidFill>
                          <a:effectLst/>
                        </a:rPr>
                        <a:t>Цель 1 Лискинского муниципального района</a:t>
                      </a:r>
                      <a:r>
                        <a:rPr lang="ru-RU" sz="800" u="none" strike="noStrike" dirty="0" smtClean="0">
                          <a:solidFill>
                            <a:srgbClr val="1D471F"/>
                          </a:solidFill>
                          <a:effectLst/>
                        </a:rPr>
                        <a:t>: Развитие </a:t>
                      </a:r>
                      <a:r>
                        <a:rPr lang="ru-RU" sz="800" u="none" strike="noStrike" dirty="0">
                          <a:solidFill>
                            <a:srgbClr val="1D471F"/>
                          </a:solidFill>
                          <a:effectLst/>
                        </a:rPr>
                        <a:t>человеческого капитала</a:t>
                      </a:r>
                      <a:endParaRPr lang="ru-RU" sz="800" b="0" i="1" u="none" strike="noStrike" dirty="0">
                        <a:solidFill>
                          <a:srgbClr val="1D471F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246">
                <a:tc rowSpan="4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Цель 1.1. Развитие </a:t>
                      </a:r>
                      <a:r>
                        <a:rPr lang="ru-RU" sz="800" u="none" strike="noStrike" dirty="0" smtClean="0">
                          <a:effectLst/>
                        </a:rPr>
                        <a:t>социальной сферы района – образования, здравоохранения, культуры, спорта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1.1.1. </a:t>
                      </a:r>
                      <a:r>
                        <a:rPr lang="ru-RU" sz="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Совершенствование образовательных программ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Развитие социальной сферы путем внедрения современных технологий. Проведение спортивных и культурных мероприятий различного уровня.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128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1.1.2. </a:t>
                      </a:r>
                      <a:r>
                        <a:rPr lang="ru-RU" sz="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приверженности к здоровому образу жизни</a:t>
                      </a: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583">
                <a:tc v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1.1.3. Содействие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увеличении доступности медицинских организаций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24">
                <a:tc v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1.1.4. Развитие инфраструктуры  с сфере культуры и спорта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016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Цель 1.2. </a:t>
                      </a:r>
                      <a:r>
                        <a:rPr lang="ru-RU" sz="800" u="none" strike="noStrike" dirty="0" smtClean="0">
                          <a:effectLst/>
                        </a:rPr>
                        <a:t>Рост уровня доходов населения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1.2.1.</a:t>
                      </a:r>
                      <a:r>
                        <a:rPr lang="ru-RU" sz="8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Создание высокопроизводительных рабочих мест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Рост доходов за счет повышения производительности труда и конкуренции между предприятиями 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1.2.2. </a:t>
                      </a:r>
                      <a:r>
                        <a:rPr lang="ru-RU" sz="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условий для повышения уровня занятости населения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08">
                <a:tc rowSpan="5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Цель 1.3. Повышение комфортности проживания населения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1.3.1. Поддержка комплексной жилой застройки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Организация участия населения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</a:t>
                      </a:r>
                      <a:r>
                        <a:rPr lang="ru-RU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ТОСах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организация проведений мероприятий по благоустройству поселений района.  Улучшение качества дорог за счет их ремонта и реконструкции,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благоустройство дворовых территорий. Обеспечение вывоза ТБО во всех сельских поселениях и районах, входящих в кластер, на мусороперерабатывающий завод.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2008">
                <a:tc v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1.3.2.  Модернизация, строительство и реконструкция инженерных сетей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534">
                <a:tc v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1.3.3. Ремонт и реконструкция автомобильных дорог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2867">
                <a:tc v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1.3.4. Благоустройство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населенных пунктов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1076">
                <a:tc v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1.3.5. Обеспечение экологического благополучия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9536">
                <a:tc gridSpan="4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Цель ВО 2 Поддержание устойчивого развития экономики, укрепление позиций Воронежской области в национальном и моровом экономическом пространстве</a:t>
                      </a:r>
                      <a:endParaRPr lang="ru-RU" sz="800" b="0" i="1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165">
                <a:tc gridSpan="4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solidFill>
                            <a:srgbClr val="1D471F"/>
                          </a:solidFill>
                          <a:effectLst/>
                        </a:rPr>
                        <a:t>Цель 2 Лискинского муниципального района</a:t>
                      </a:r>
                      <a:r>
                        <a:rPr lang="ru-RU" sz="800" u="none" strike="noStrike" dirty="0" smtClean="0">
                          <a:solidFill>
                            <a:srgbClr val="1D471F"/>
                          </a:solidFill>
                          <a:effectLst/>
                        </a:rPr>
                        <a:t>: Устойчивый экономический рост района путем развития промышленности и сельского хозяйства </a:t>
                      </a:r>
                      <a:endParaRPr lang="ru-RU" sz="800" b="0" i="1" u="none" strike="noStrike" dirty="0">
                        <a:solidFill>
                          <a:srgbClr val="1D471F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267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Цель 2.1. </a:t>
                      </a:r>
                      <a:r>
                        <a:rPr lang="ru-RU" sz="800" u="none" strike="noStrike" dirty="0" smtClean="0">
                          <a:effectLst/>
                        </a:rPr>
                        <a:t>Рост объемов производства предприятий сельского хозяйства и перерабатывающей промышленности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2.1.1. </a:t>
                      </a:r>
                      <a:r>
                        <a:rPr lang="ru-RU" sz="800" u="none" strike="noStrike" dirty="0" smtClean="0">
                          <a:effectLst/>
                        </a:rPr>
                        <a:t>Реконструкция и строительство новых производственных мощностей молочного скотоводства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Оказание содействия в создании новых производств, модернизации существующих, внедрении прогрессивных процессов на производственные предприятия, обеспечивающих формирование </a:t>
                      </a:r>
                      <a:r>
                        <a:rPr lang="ru-RU" sz="800" u="none" strike="noStrike" dirty="0" err="1">
                          <a:effectLst/>
                        </a:rPr>
                        <a:t>высококонкурентной</a:t>
                      </a:r>
                      <a:r>
                        <a:rPr lang="ru-RU" sz="800" u="none" strike="noStrike" dirty="0">
                          <a:effectLst/>
                        </a:rPr>
                        <a:t> продукции. Формирование инвестиционных площадок для реализации проектов. Оказание помощи инвесторам в реализации их проектов (методическая, юридическая, бухгалтерская)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76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2.1.2. </a:t>
                      </a:r>
                      <a:r>
                        <a:rPr lang="ru-RU" sz="800" u="none" strike="noStrike" dirty="0" smtClean="0">
                          <a:effectLst/>
                        </a:rPr>
                        <a:t>Создание новых и модернизация существующих перерабатывающих предприятий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390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Цель 2.2. </a:t>
                      </a:r>
                      <a:r>
                        <a:rPr lang="ru-RU" sz="800" u="none" strike="noStrike" dirty="0" smtClean="0">
                          <a:effectLst/>
                        </a:rPr>
                        <a:t>Повышение инвестиционной привлекательности района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2.2.1. </a:t>
                      </a:r>
                      <a:r>
                        <a:rPr lang="ru-RU" sz="800" u="none" strike="noStrike" dirty="0" smtClean="0">
                          <a:effectLst/>
                        </a:rPr>
                        <a:t>Расширение индустриального парка «</a:t>
                      </a:r>
                      <a:r>
                        <a:rPr lang="ru-RU" sz="800" u="none" strike="noStrike" dirty="0" err="1" smtClean="0">
                          <a:effectLst/>
                        </a:rPr>
                        <a:t>Лискинский</a:t>
                      </a:r>
                      <a:r>
                        <a:rPr lang="ru-RU" sz="800" u="none" strike="noStrike" dirty="0" smtClean="0">
                          <a:effectLst/>
                        </a:rPr>
                        <a:t>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Формирование благоприятного инвестиционного климата в районе путем сокращения сроков прохождения административных процедур, расширение территории ИП "</a:t>
                      </a:r>
                      <a:r>
                        <a:rPr lang="ru-RU" sz="800" u="none" strike="noStrike" dirty="0" err="1">
                          <a:effectLst/>
                        </a:rPr>
                        <a:t>Лискинский</a:t>
                      </a:r>
                      <a:r>
                        <a:rPr lang="ru-RU" sz="800" u="none" strike="noStrike" dirty="0">
                          <a:effectLst/>
                        </a:rPr>
                        <a:t>", создание условий для работы в ИП "</a:t>
                      </a:r>
                      <a:r>
                        <a:rPr lang="ru-RU" sz="800" u="none" strike="noStrike" dirty="0" err="1">
                          <a:effectLst/>
                        </a:rPr>
                        <a:t>Лискинский</a:t>
                      </a:r>
                      <a:r>
                        <a:rPr lang="ru-RU" sz="800" u="none" strike="noStrike" dirty="0">
                          <a:effectLst/>
                        </a:rPr>
                        <a:t>" (индивидуальное сопровождение инвестиционных проектов), организация помощи инвесторам в подключении к энергосетям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94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2.2.2. </a:t>
                      </a:r>
                      <a:r>
                        <a:rPr lang="ru-RU" sz="800" u="none" strike="noStrike" dirty="0" smtClean="0">
                          <a:effectLst/>
                        </a:rPr>
                        <a:t>Создание условий для реализации инвестиционных проектов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24"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Цель 2.3. Повышение предпринимательской активности населения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2.3.1. Создание условий для развития малого и среднего предпринимательства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Оказание содействия гражданам, пожелавшим открыть собственное дело, на базе автономной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некоммерческой организации «</a:t>
                      </a:r>
                      <a:r>
                        <a:rPr lang="ru-RU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Лискинский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центр  поддержки предпринимательства». 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Содействие развитию туризма 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базе архитектурно-археологического музея – заповедника «</a:t>
                      </a:r>
                      <a:r>
                        <a:rPr lang="ru-RU" sz="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Дивногорье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 , а также прокладки новых туристических маршрутов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14380">
                <a:tc v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2.3.2. Поддержка предпринимательской инициативы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159"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2.3.3. Развитие услуг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в сфере туризма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165">
                <a:tc gridSpan="4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Цель 3 Воронежской области: </a:t>
                      </a:r>
                      <a:r>
                        <a:rPr lang="ru-RU" sz="8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Обеспечение полицентрического развития Воронежской области</a:t>
                      </a:r>
                      <a:endParaRPr lang="ru-RU" sz="800" b="0" i="1" u="none" strike="noStrike" dirty="0">
                        <a:solidFill>
                          <a:srgbClr val="C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165">
                <a:tc gridSpan="4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solidFill>
                            <a:srgbClr val="1D471F"/>
                          </a:solidFill>
                          <a:effectLst/>
                        </a:rPr>
                        <a:t>Цель 3 Лискинского муниципального </a:t>
                      </a:r>
                      <a:r>
                        <a:rPr lang="ru-RU" sz="800" u="none" strike="noStrike" dirty="0" smtClean="0">
                          <a:solidFill>
                            <a:srgbClr val="1D471F"/>
                          </a:solidFill>
                          <a:effectLst/>
                        </a:rPr>
                        <a:t>района: Выравнивание</a:t>
                      </a:r>
                      <a:r>
                        <a:rPr lang="ru-RU" sz="800" u="none" strike="noStrike" baseline="0" dirty="0" smtClean="0">
                          <a:solidFill>
                            <a:srgbClr val="1D471F"/>
                          </a:solidFill>
                          <a:effectLst/>
                        </a:rPr>
                        <a:t> экономического развития </a:t>
                      </a:r>
                      <a:endParaRPr lang="ru-RU" sz="800" b="0" i="1" u="none" strike="noStrike" dirty="0">
                        <a:solidFill>
                          <a:srgbClr val="1D471F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0874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Цель 3.1. </a:t>
                      </a:r>
                      <a:r>
                        <a:rPr lang="ru-RU" sz="800" u="none" strike="noStrike" dirty="0" smtClean="0">
                          <a:effectLst/>
                        </a:rPr>
                        <a:t>Повышение уровня доходов поселений района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3.1.1. </a:t>
                      </a:r>
                      <a:r>
                        <a:rPr lang="ru-RU" sz="800" u="none" strike="noStrike" dirty="0" smtClean="0">
                          <a:effectLst/>
                        </a:rPr>
                        <a:t>Создание в сельских поселениях новых точек экономического роста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Оказание содействия в привлечении инвесторов для создания </a:t>
                      </a:r>
                      <a:r>
                        <a:rPr lang="ru-RU" sz="800" u="none" strike="noStrike" dirty="0" err="1">
                          <a:effectLst/>
                        </a:rPr>
                        <a:t>бюджетообразующих</a:t>
                      </a:r>
                      <a:r>
                        <a:rPr lang="ru-RU" sz="800" u="none" strike="noStrike" dirty="0">
                          <a:effectLst/>
                        </a:rPr>
                        <a:t> предприятий путем сокращения административных </a:t>
                      </a:r>
                      <a:r>
                        <a:rPr lang="ru-RU" sz="800" u="none" strike="noStrike" dirty="0" smtClean="0">
                          <a:effectLst/>
                        </a:rPr>
                        <a:t>процедур.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3.1.2.</a:t>
                      </a:r>
                      <a:r>
                        <a:rPr lang="ru-RU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Развитие и поддержка существующих предприятий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/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3333" marR="3333" marT="3333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09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6074" y="-5054"/>
            <a:ext cx="8220918" cy="142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0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Ключевые проекты </a:t>
            </a:r>
          </a:p>
          <a:p>
            <a:pPr algn="ctr">
              <a:lnSpc>
                <a:spcPct val="70000"/>
              </a:lnSpc>
            </a:pPr>
            <a:r>
              <a:rPr lang="ru-RU" sz="20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Реализация в районе принципа: «Молочное скотоводство(наличие молочных комплексов) – более чем в 50% сельских поселений района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11" y="89214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48687510"/>
              </p:ext>
            </p:extLst>
          </p:nvPr>
        </p:nvGraphicFramePr>
        <p:xfrm>
          <a:off x="0" y="1443114"/>
          <a:ext cx="4232920" cy="5261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9" descr="C:\Users\USER\AppData\Local\Temp\P1190867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52" b="36825"/>
          <a:stretch/>
        </p:blipFill>
        <p:spPr bwMode="auto">
          <a:xfrm>
            <a:off x="5889104" y="2420888"/>
            <a:ext cx="3888432" cy="1543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:\Users\USER\AppData\Local\Temp\hDywZZm5kCw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616" y="3498566"/>
            <a:ext cx="3860179" cy="247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Documents and Settings\Admin\Рабочий стол\Призентация\99999999999990002.jpg"/>
          <p:cNvPicPr>
            <a:picLocks noChangeAspect="1" noChangeArrowheads="1"/>
          </p:cNvPicPr>
          <p:nvPr/>
        </p:nvPicPr>
        <p:blipFill rotWithShape="1">
          <a:blip r:embed="rId10" cstate="print"/>
          <a:srcRect l="-806" t="25841" r="806" b="21480"/>
          <a:stretch/>
        </p:blipFill>
        <p:spPr bwMode="auto">
          <a:xfrm>
            <a:off x="5784443" y="5247680"/>
            <a:ext cx="3872755" cy="1456719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4011198" y="1772816"/>
            <a:ext cx="114288" cy="708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642168" y="2707458"/>
            <a:ext cx="148407" cy="36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642168" y="5445224"/>
            <a:ext cx="137151" cy="36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653424" y="3645024"/>
            <a:ext cx="137151" cy="36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642167" y="4751776"/>
            <a:ext cx="137151" cy="36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779319" y="2711114"/>
            <a:ext cx="0" cy="273776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3730393" y="4751776"/>
            <a:ext cx="35698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653424" y="6309320"/>
            <a:ext cx="2554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7" name="Группа 16"/>
          <p:cNvGrpSpPr/>
          <p:nvPr/>
        </p:nvGrpSpPr>
        <p:grpSpPr>
          <a:xfrm>
            <a:off x="1205965" y="1492602"/>
            <a:ext cx="2856411" cy="702090"/>
            <a:chOff x="853396" y="424"/>
            <a:chExt cx="2856411" cy="702090"/>
          </a:xfrm>
        </p:grpSpPr>
        <p:sp>
          <p:nvSpPr>
            <p:cNvPr id="18" name="Пятиугольник 17"/>
            <p:cNvSpPr/>
            <p:nvPr/>
          </p:nvSpPr>
          <p:spPr>
            <a:xfrm rot="10800000">
              <a:off x="853396" y="424"/>
              <a:ext cx="2856411" cy="702090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ятиугольник 4"/>
            <p:cNvSpPr/>
            <p:nvPr/>
          </p:nvSpPr>
          <p:spPr>
            <a:xfrm rot="21600000">
              <a:off x="1028918" y="424"/>
              <a:ext cx="2680889" cy="7020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9602" tIns="38100" rIns="71120" bIns="381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Строительство </a:t>
              </a:r>
              <a:r>
                <a:rPr lang="ru-RU" sz="1000" kern="1200" dirty="0" smtClean="0"/>
                <a:t>уникального коттеджного поселка с высоким комфортом и безопасностью для его жителей (Городское поселение город Лиски)</a:t>
              </a:r>
              <a:endParaRPr lang="ru-RU" sz="1000" kern="1200" dirty="0"/>
            </a:p>
          </p:txBody>
        </p:sp>
      </p:grpSp>
      <p:pic>
        <p:nvPicPr>
          <p:cNvPr id="1026" name="Picture 2" descr="https://liski.life/images/catalog/medium/022ebe0a464634be7656af59223bbefa.jpg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936" y="1340768"/>
            <a:ext cx="4896545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44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093485763"/>
              </p:ext>
            </p:extLst>
          </p:nvPr>
        </p:nvGraphicFramePr>
        <p:xfrm>
          <a:off x="59968" y="1890284"/>
          <a:ext cx="423292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9" descr="C:\Users\USER\Desktop\IMG_543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205" y="2261699"/>
            <a:ext cx="3672409" cy="2478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C:\Users\USER\AppData\Local\Temp\P105030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615" y="888942"/>
            <a:ext cx="3696774" cy="1964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110" y="188640"/>
            <a:ext cx="8220918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Ключевые проекты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978" y="89213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cxnSp>
        <p:nvCxnSpPr>
          <p:cNvPr id="7" name="Прямая со стрелкой 6"/>
          <p:cNvCxnSpPr/>
          <p:nvPr/>
        </p:nvCxnSpPr>
        <p:spPr>
          <a:xfrm>
            <a:off x="3928415" y="2024569"/>
            <a:ext cx="43204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910934" y="3861048"/>
            <a:ext cx="229836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User\Saved Games\Desktop\Фото к презентации\22 (2)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17" y="4784580"/>
            <a:ext cx="5253230" cy="196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 стрелкой 11"/>
          <p:cNvCxnSpPr/>
          <p:nvPr/>
        </p:nvCxnSpPr>
        <p:spPr>
          <a:xfrm>
            <a:off x="3910934" y="5589240"/>
            <a:ext cx="43204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14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19735014"/>
              </p:ext>
            </p:extLst>
          </p:nvPr>
        </p:nvGraphicFramePr>
        <p:xfrm>
          <a:off x="13467" y="1268760"/>
          <a:ext cx="423292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User\Saved Games\Desktop\c58c537cdae32e6bf1ae2f261558d403.jpg.pagespeed.ce.Xvqje4-Adt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26" b="8885"/>
          <a:stretch/>
        </p:blipFill>
        <p:spPr bwMode="auto">
          <a:xfrm>
            <a:off x="4404270" y="884215"/>
            <a:ext cx="3772784" cy="19057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Saved Games\Desktop\_9892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23"/>
          <a:stretch/>
        </p:blipFill>
        <p:spPr bwMode="auto">
          <a:xfrm>
            <a:off x="5995173" y="2571095"/>
            <a:ext cx="4005114" cy="15717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110" y="188640"/>
            <a:ext cx="8220918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Ключевые проекты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76" y="52942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cxnSp>
        <p:nvCxnSpPr>
          <p:cNvPr id="7" name="Прямая со стрелкой 6"/>
          <p:cNvCxnSpPr/>
          <p:nvPr/>
        </p:nvCxnSpPr>
        <p:spPr>
          <a:xfrm>
            <a:off x="3785005" y="3356992"/>
            <a:ext cx="217610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785005" y="1772816"/>
            <a:ext cx="735947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User\Saved Games\Desktop\Фото к презентации\IMG_2248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 b="13684"/>
          <a:stretch/>
        </p:blipFill>
        <p:spPr bwMode="auto">
          <a:xfrm>
            <a:off x="4152978" y="3933056"/>
            <a:ext cx="2960262" cy="1569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Прямая со стрелкой 13"/>
          <p:cNvCxnSpPr/>
          <p:nvPr/>
        </p:nvCxnSpPr>
        <p:spPr>
          <a:xfrm>
            <a:off x="3753910" y="4725144"/>
            <a:ext cx="39906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User\Saved Games\Desktop\Фото к презентации\2222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566" y="5282621"/>
            <a:ext cx="4335041" cy="17112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Прямая со стрелкой 16"/>
          <p:cNvCxnSpPr/>
          <p:nvPr/>
        </p:nvCxnSpPr>
        <p:spPr>
          <a:xfrm>
            <a:off x="3814227" y="6138232"/>
            <a:ext cx="105883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230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8544" y="1412776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Благодарю за внимание!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800445"/>
              </p:ext>
            </p:extLst>
          </p:nvPr>
        </p:nvGraphicFramePr>
        <p:xfrm>
          <a:off x="128464" y="5661248"/>
          <a:ext cx="9649071" cy="1083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7668"/>
                <a:gridCol w="2515046"/>
                <a:gridCol w="3216357"/>
              </a:tblGrid>
              <a:tr h="221744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itchFamily="18" charset="0"/>
                        </a:rPr>
                        <a:t>Контактная</a:t>
                      </a:r>
                      <a:r>
                        <a:rPr lang="ru-RU" baseline="0" dirty="0" smtClean="0">
                          <a:latin typeface="Constantia" pitchFamily="18" charset="0"/>
                        </a:rPr>
                        <a:t> информация</a:t>
                      </a:r>
                      <a:endParaRPr lang="ru-RU" dirty="0">
                        <a:latin typeface="Constant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Ульяшина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Ирина Викторовна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4-53-25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hlinkClick r:id="rId2"/>
                        </a:rPr>
                        <a:t>izoliski@bk.ru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309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Баутина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Юлия Михайловна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4-45-16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hlinkClick r:id="rId3"/>
                        </a:rPr>
                        <a:t>ekonliski@mail.ru</a:t>
                      </a:r>
                      <a:endParaRPr lang="ru-RU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39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0204" y="404663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Генеральная цель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52" y="404663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4" name="Лента лицом вниз 3"/>
          <p:cNvSpPr/>
          <p:nvPr/>
        </p:nvSpPr>
        <p:spPr>
          <a:xfrm>
            <a:off x="200472" y="2204864"/>
            <a:ext cx="9577063" cy="3960440"/>
          </a:xfrm>
          <a:prstGeom prst="ribbon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  <a:latin typeface="Gabriola" pitchFamily="82" charset="0"/>
              </a:rPr>
              <a:t>Обеспечение повышения качества и уровня жизни населения района на основе формирования благоприятных условий для развития человеческого капитала, привлечения инвестиций и развития экономики</a:t>
            </a:r>
          </a:p>
        </p:txBody>
      </p:sp>
    </p:spTree>
    <p:extLst>
      <p:ext uri="{BB962C8B-B14F-4D97-AF65-F5344CB8AC3E}">
        <p14:creationId xmlns:p14="http://schemas.microsoft.com/office/powerpoint/2010/main" val="1301571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0204" y="26064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Приоритеты 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социально-экономического развития 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/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554294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4" name="Лента лицом вниз 3"/>
          <p:cNvSpPr/>
          <p:nvPr/>
        </p:nvSpPr>
        <p:spPr>
          <a:xfrm>
            <a:off x="200472" y="2204864"/>
            <a:ext cx="9577063" cy="1008112"/>
          </a:xfrm>
          <a:prstGeom prst="ribbon">
            <a:avLst>
              <a:gd name="adj1" fmla="val 16667"/>
              <a:gd name="adj2" fmla="val 63719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  <a:latin typeface="Gabriola" pitchFamily="82" charset="0"/>
              </a:rPr>
              <a:t>Создание комфортных  условий жизни для населения</a:t>
            </a:r>
          </a:p>
        </p:txBody>
      </p:sp>
      <p:sp>
        <p:nvSpPr>
          <p:cNvPr id="5" name="Лента лицом вниз 4"/>
          <p:cNvSpPr/>
          <p:nvPr/>
        </p:nvSpPr>
        <p:spPr>
          <a:xfrm>
            <a:off x="147688" y="3436643"/>
            <a:ext cx="9577063" cy="936104"/>
          </a:xfrm>
          <a:prstGeom prst="ribbon">
            <a:avLst>
              <a:gd name="adj1" fmla="val 16667"/>
              <a:gd name="adj2" fmla="val 63905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  <a:latin typeface="Gabriola" pitchFamily="82" charset="0"/>
              </a:rPr>
              <a:t>Создание новых производств и модернизация существующих в сельских поселениях района</a:t>
            </a:r>
          </a:p>
        </p:txBody>
      </p:sp>
      <p:sp>
        <p:nvSpPr>
          <p:cNvPr id="6" name="Лента лицом вниз 5"/>
          <p:cNvSpPr/>
          <p:nvPr/>
        </p:nvSpPr>
        <p:spPr>
          <a:xfrm>
            <a:off x="180985" y="4653136"/>
            <a:ext cx="9577063" cy="848062"/>
          </a:xfrm>
          <a:prstGeom prst="ribbon">
            <a:avLst>
              <a:gd name="adj1" fmla="val 16667"/>
              <a:gd name="adj2" fmla="val 65573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  <a:latin typeface="Gabriola" pitchFamily="82" charset="0"/>
              </a:rPr>
              <a:t>Развитие высокотехнологичных производств</a:t>
            </a:r>
            <a:endParaRPr lang="ru-RU" sz="3200" b="1" dirty="0">
              <a:solidFill>
                <a:schemeClr val="tx1"/>
              </a:solidFill>
              <a:latin typeface="Gabriola" pitchFamily="82" charset="0"/>
            </a:endParaRPr>
          </a:p>
        </p:txBody>
      </p:sp>
      <p:sp>
        <p:nvSpPr>
          <p:cNvPr id="7" name="Лента лицом вниз 6"/>
          <p:cNvSpPr/>
          <p:nvPr/>
        </p:nvSpPr>
        <p:spPr>
          <a:xfrm>
            <a:off x="208082" y="5733256"/>
            <a:ext cx="9577063" cy="848062"/>
          </a:xfrm>
          <a:prstGeom prst="ribbon">
            <a:avLst>
              <a:gd name="adj1" fmla="val 16667"/>
              <a:gd name="adj2" fmla="val 65573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tx1"/>
                </a:solidFill>
                <a:latin typeface="Gabriola" pitchFamily="82" charset="0"/>
              </a:rPr>
              <a:t>Развитие малого и среднего бизнеса</a:t>
            </a:r>
            <a:endParaRPr lang="ru-RU" sz="3200" b="1" dirty="0">
              <a:solidFill>
                <a:schemeClr val="tx1"/>
              </a:solidFill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534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8344" y="248030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Стратегические цели 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социально-экономической политики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154362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9033247"/>
              </p:ext>
            </p:extLst>
          </p:nvPr>
        </p:nvGraphicFramePr>
        <p:xfrm>
          <a:off x="344488" y="1543034"/>
          <a:ext cx="9433048" cy="5054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81418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8344" y="248030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Стратегические цели 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социально-экономической политики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2" y="248030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877019502"/>
              </p:ext>
            </p:extLst>
          </p:nvPr>
        </p:nvGraphicFramePr>
        <p:xfrm>
          <a:off x="200472" y="1583463"/>
          <a:ext cx="9361040" cy="5085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8538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8344" y="248030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Стратегические цели и задачи 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социально-экономической политики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2" y="248030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858657" y="1766148"/>
            <a:ext cx="82089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Цель 1. </a:t>
            </a:r>
            <a:r>
              <a:rPr lang="ru-RU" sz="4400" b="1" dirty="0">
                <a:solidFill>
                  <a:schemeClr val="bg1"/>
                </a:solidFill>
                <a:latin typeface="Gabriola" pitchFamily="82" charset="0"/>
              </a:rPr>
              <a:t>Развитие человеческого капитала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2520" y="3501008"/>
            <a:ext cx="2592288" cy="244827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>
                <a:solidFill>
                  <a:schemeClr val="tx1"/>
                </a:solidFill>
              </a:rPr>
              <a:t>Цель 1.1. Развитие социальной сферы района – образования, здравоохранения, культуры, спорта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3233928" y="4077072"/>
            <a:ext cx="720080" cy="129614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304927" y="2852936"/>
            <a:ext cx="4834647" cy="7920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Задача 1.1.1. Совершенствование образовательных программ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31814" y="3810744"/>
            <a:ext cx="4834647" cy="7703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Задача 1.1.2. Формирование здорового образа жизни населения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49326" y="5689167"/>
            <a:ext cx="4834647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Задача 1.1.4. Развитие инфраструктуры в сфере культуры и спорта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31814" y="4725144"/>
            <a:ext cx="4834647" cy="7703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Задача 1.1.3. Содействие в увеличении доступности медицинских организаций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52640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08344" y="248030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Стратегические цели и задачи 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социально-экономической политики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2" y="248030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5" name="Прямоугольник 4"/>
          <p:cNvSpPr/>
          <p:nvPr/>
        </p:nvSpPr>
        <p:spPr>
          <a:xfrm>
            <a:off x="858657" y="1766148"/>
            <a:ext cx="820891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Цель </a:t>
            </a:r>
            <a:r>
              <a:rPr lang="ru-RU" sz="4400" dirty="0" smtClean="0">
                <a:solidFill>
                  <a:schemeClr val="bg1"/>
                </a:solidFill>
              </a:rPr>
              <a:t>1. </a:t>
            </a:r>
            <a:r>
              <a:rPr lang="ru-RU" sz="4400" b="1" dirty="0">
                <a:solidFill>
                  <a:schemeClr val="bg1"/>
                </a:solidFill>
                <a:latin typeface="Gabriola" pitchFamily="82" charset="0"/>
              </a:rPr>
              <a:t>Развитие человеческого капитала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2520" y="3501008"/>
            <a:ext cx="2592288" cy="244827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800" b="1" dirty="0">
                <a:solidFill>
                  <a:schemeClr val="tx1"/>
                </a:solidFill>
              </a:rPr>
              <a:t>Цель </a:t>
            </a:r>
            <a:r>
              <a:rPr lang="ru-RU" sz="2800" b="1" dirty="0" smtClean="0">
                <a:solidFill>
                  <a:schemeClr val="tx1"/>
                </a:solidFill>
              </a:rPr>
              <a:t>1.2. </a:t>
            </a:r>
            <a:r>
              <a:rPr lang="ru-RU" sz="2800" b="1" dirty="0">
                <a:solidFill>
                  <a:schemeClr val="tx1"/>
                </a:solidFill>
              </a:rPr>
              <a:t>Рост уровня доходов населения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296816" y="4077072"/>
            <a:ext cx="720080" cy="129614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9361" y="3284984"/>
            <a:ext cx="4834647" cy="11304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/>
              <a:t>Задача 1.2.1. Создание высокопроизводительных рабочих мест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9362" y="5041542"/>
            <a:ext cx="4834647" cy="11957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/>
              <a:t>Задача 1.2.2. Создание условий </a:t>
            </a:r>
            <a:r>
              <a:rPr lang="ru-RU" sz="2400" b="1" smtClean="0"/>
              <a:t>для повышения </a:t>
            </a:r>
            <a:r>
              <a:rPr lang="ru-RU" sz="2400" b="1" dirty="0" smtClean="0"/>
              <a:t>уровня занятости населения района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39535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8344" y="248030"/>
            <a:ext cx="8352928" cy="130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Стратегические цели и задачи 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социально-экономической политики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Лискинского муниципального района </a:t>
            </a:r>
          </a:p>
          <a:p>
            <a:pPr algn="ctr">
              <a:lnSpc>
                <a:spcPct val="70000"/>
              </a:lnSpc>
            </a:pPr>
            <a:r>
              <a:rPr lang="ru-RU" sz="28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itchFamily="82" charset="0"/>
                <a:cs typeface="Times New Roman" pitchFamily="18" charset="0"/>
              </a:rPr>
              <a:t>на период до 2035 года</a:t>
            </a:r>
            <a:endParaRPr lang="ru-RU" sz="28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itchFamily="82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12" y="248030"/>
            <a:ext cx="832263" cy="104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888735" y="1551657"/>
            <a:ext cx="8208912" cy="6532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4400" dirty="0">
                <a:solidFill>
                  <a:schemeClr val="bg1"/>
                </a:solidFill>
              </a:rPr>
              <a:t>Цель </a:t>
            </a:r>
            <a:r>
              <a:rPr lang="ru-RU" sz="4400" dirty="0" smtClean="0">
                <a:solidFill>
                  <a:schemeClr val="bg1"/>
                </a:solidFill>
              </a:rPr>
              <a:t>1. </a:t>
            </a:r>
            <a:r>
              <a:rPr lang="ru-RU" sz="4400" b="1" dirty="0">
                <a:solidFill>
                  <a:schemeClr val="bg1"/>
                </a:solidFill>
                <a:latin typeface="Gabriola" pitchFamily="82" charset="0"/>
              </a:rPr>
              <a:t>Развитие человеческого капитала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1640" y="3140968"/>
            <a:ext cx="2592288" cy="244827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800" b="1" dirty="0">
                <a:solidFill>
                  <a:schemeClr val="tx1"/>
                </a:solidFill>
              </a:rPr>
              <a:t>Цель </a:t>
            </a:r>
            <a:r>
              <a:rPr lang="ru-RU" sz="2800" b="1" dirty="0" smtClean="0">
                <a:solidFill>
                  <a:schemeClr val="tx1"/>
                </a:solidFill>
              </a:rPr>
              <a:t>1.3. </a:t>
            </a:r>
            <a:r>
              <a:rPr lang="ru-RU" sz="2800" b="1" dirty="0">
                <a:solidFill>
                  <a:schemeClr val="tx1"/>
                </a:solidFill>
              </a:rPr>
              <a:t>Повышение комфортности проживания населения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3368824" y="3717032"/>
            <a:ext cx="720080" cy="129614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62647" y="2420888"/>
            <a:ext cx="4926370" cy="6120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Задача 1.3.1. Поддержка комплексной жилой застройки 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83866" y="3140968"/>
            <a:ext cx="4916003" cy="10233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Задача 1.3.2. Модернизация, строительство и реконструкция инженерных сетей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62647" y="5157192"/>
            <a:ext cx="4926370" cy="7200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Задача 1.3.4. Благоустройство населенных пунктов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71277" y="5956439"/>
            <a:ext cx="4917740" cy="8152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Задача 1.3.5. Обеспечение экологического благополучия населения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83866" y="4293096"/>
            <a:ext cx="4913781" cy="7200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Задача 1.3.3. Ремонт и реконструкция автомобильных дорог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1211802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2803</TotalTime>
  <Words>3401</Words>
  <Application>Microsoft Office PowerPoint</Application>
  <PresentationFormat>Лист A4 (210x297 мм)</PresentationFormat>
  <Paragraphs>522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248</cp:revision>
  <cp:lastPrinted>2017-10-27T11:40:33Z</cp:lastPrinted>
  <dcterms:created xsi:type="dcterms:W3CDTF">2017-09-19T07:54:56Z</dcterms:created>
  <dcterms:modified xsi:type="dcterms:W3CDTF">2017-11-03T12:23:20Z</dcterms:modified>
</cp:coreProperties>
</file>